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notesMasterIdLst>
    <p:notesMasterId r:id="rId15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png"/><Relationship Id="rId3" Type="http://schemas.openxmlformats.org/officeDocument/2006/relationships/image" Target="../media/image-11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image" Target="../media/image-12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0" y="0"/>
            <a:ext cx="82296" cy="514350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754880" y="-1645920"/>
            <a:ext cx="5943600" cy="59436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5303520" y="-1097280"/>
            <a:ext cx="4114800" cy="4114800"/>
          </a:xfrm>
          <a:prstGeom prst="ellipse">
            <a:avLst/>
          </a:prstGeom>
          <a:solidFill>
            <a:srgbClr val="132036">
              <a:alpha val="60000"/>
            </a:srgbClr>
          </a:solidFill>
          <a:ln w="12700">
            <a:solidFill>
              <a:srgbClr val="132036">
                <a:alpha val="60000"/>
              </a:srgbClr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02920" y="475488"/>
            <a:ext cx="4572000" cy="4206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8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CASE 04</a:t>
            </a:r>
            <a:endParaRPr lang="en-US" sz="1800" dirty="0"/>
          </a:p>
        </p:txBody>
      </p:sp>
      <p:sp>
        <p:nvSpPr>
          <p:cNvPr id="8" name="Text 6"/>
          <p:cNvSpPr/>
          <p:nvPr/>
        </p:nvSpPr>
        <p:spPr>
          <a:xfrm>
            <a:off x="502920" y="8778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400" b="1" spc="1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THE</a:t>
            </a:r>
            <a:endParaRPr lang="en-US" sz="5400" dirty="0"/>
          </a:p>
        </p:txBody>
      </p:sp>
      <p:sp>
        <p:nvSpPr>
          <p:cNvPr id="9" name="Text 7"/>
          <p:cNvSpPr/>
          <p:nvPr/>
        </p:nvSpPr>
        <p:spPr>
          <a:xfrm>
            <a:off x="502920" y="1792224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5400" b="1" spc="1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LANDER</a:t>
            </a:r>
            <a:endParaRPr lang="en-US" sz="5400" dirty="0"/>
          </a:p>
        </p:txBody>
      </p:sp>
      <p:sp>
        <p:nvSpPr>
          <p:cNvPr id="10" name="Shape 8"/>
          <p:cNvSpPr/>
          <p:nvPr/>
        </p:nvSpPr>
        <p:spPr>
          <a:xfrm>
            <a:off x="502920" y="2852928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502920" y="2980944"/>
            <a:ext cx="77724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ASSEMBLY GUIDE  ·  SPACE SCIENCE KIT  ·  Techtelligence- Elecfreaks</a:t>
            </a:r>
            <a:endParaRPr lang="en-US" sz="1200" dirty="0"/>
          </a:p>
        </p:txBody>
      </p:sp>
      <p:sp>
        <p:nvSpPr>
          <p:cNvPr id="12" name="Shape 10"/>
          <p:cNvSpPr/>
          <p:nvPr/>
        </p:nvSpPr>
        <p:spPr>
          <a:xfrm>
            <a:off x="502920" y="3547872"/>
            <a:ext cx="2011680" cy="74980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3" name="Text 11"/>
          <p:cNvSpPr/>
          <p:nvPr/>
        </p:nvSpPr>
        <p:spPr>
          <a:xfrm>
            <a:off x="502920" y="3547872"/>
            <a:ext cx="201168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000" b="1" dirty="0">
                <a:solidFill>
                  <a:srgbClr val="0D1B2E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30 STEPS</a:t>
            </a:r>
            <a:endParaRPr lang="en-US" sz="2000" dirty="0"/>
          </a:p>
        </p:txBody>
      </p:sp>
      <p:sp>
        <p:nvSpPr>
          <p:cNvPr id="14" name="Text 12"/>
          <p:cNvSpPr/>
          <p:nvPr/>
        </p:nvSpPr>
        <p:spPr>
          <a:xfrm>
            <a:off x="502920" y="402336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0D1B2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</a:t>
            </a:r>
            <a:endParaRPr lang="en-US" sz="9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22 – 24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80% COMPLETE  (24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6759245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22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22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23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23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24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24</a:t>
            </a:r>
            <a:endParaRPr lang="en-US" sz="10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25 – 27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90% COMPLETE  (27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760415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25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25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26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26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27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27</a:t>
            </a:r>
            <a:endParaRPr lang="en-US" sz="1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28 – 30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100% COMPLETE  (30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44905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28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28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29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29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30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30</a:t>
            </a:r>
            <a:endParaRPr lang="en-US" sz="1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0D1B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061204"/>
            <a:ext cx="9144000" cy="822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-1371600" y="2286000"/>
            <a:ext cx="4572000" cy="4572000"/>
          </a:xfrm>
          <a:prstGeom prst="ellipse">
            <a:avLst/>
          </a:prstGeom>
          <a:solidFill>
            <a:srgbClr val="1B2A4A">
              <a:alpha val="45000"/>
            </a:srgbClr>
          </a:solidFill>
          <a:ln w="12700">
            <a:solidFill>
              <a:srgbClr val="1B2A4A">
                <a:alpha val="45000"/>
              </a:srgbClr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6400800" y="-457200"/>
            <a:ext cx="3657600" cy="3657600"/>
          </a:xfrm>
          <a:prstGeom prst="ellipse">
            <a:avLst/>
          </a:prstGeom>
          <a:solidFill>
            <a:srgbClr val="1B2A4A">
              <a:alpha val="40000"/>
            </a:srgbClr>
          </a:solidFill>
          <a:ln w="12700">
            <a:solidFill>
              <a:srgbClr val="1B2A4A">
                <a:alpha val="40000"/>
              </a:srgbClr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457200" y="105156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</a:t>
            </a:r>
            <a:endParaRPr lang="en-US" sz="6400" dirty="0"/>
          </a:p>
        </p:txBody>
      </p:sp>
      <p:sp>
        <p:nvSpPr>
          <p:cNvPr id="7" name="Text 5"/>
          <p:cNvSpPr/>
          <p:nvPr/>
        </p:nvSpPr>
        <p:spPr>
          <a:xfrm>
            <a:off x="457200" y="2011680"/>
            <a:ext cx="82296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6400" b="1" spc="5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COMPLETE</a:t>
            </a:r>
            <a:endParaRPr lang="en-US" sz="6400" dirty="0"/>
          </a:p>
        </p:txBody>
      </p:sp>
      <p:sp>
        <p:nvSpPr>
          <p:cNvPr id="8" name="Shape 6"/>
          <p:cNvSpPr/>
          <p:nvPr/>
        </p:nvSpPr>
        <p:spPr>
          <a:xfrm>
            <a:off x="2286000" y="3108960"/>
            <a:ext cx="4572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457200" y="3246120"/>
            <a:ext cx="8229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spc="3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30 STEPS  ·  THE LANDER  ·  Techtelligence- Elecfreaks</a:t>
            </a:r>
            <a:endParaRPr lang="en-US" sz="1100" dirty="0"/>
          </a:p>
        </p:txBody>
      </p:sp>
      <p:sp>
        <p:nvSpPr>
          <p:cNvPr id="10" name="Shape 8"/>
          <p:cNvSpPr/>
          <p:nvPr/>
        </p:nvSpPr>
        <p:spPr>
          <a:xfrm>
            <a:off x="137160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1" name="Shape 9"/>
          <p:cNvSpPr/>
          <p:nvPr/>
        </p:nvSpPr>
        <p:spPr>
          <a:xfrm>
            <a:off x="137160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37160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30</a:t>
            </a:r>
            <a:endParaRPr lang="en-US" sz="2600" dirty="0"/>
          </a:p>
        </p:txBody>
      </p:sp>
      <p:sp>
        <p:nvSpPr>
          <p:cNvPr id="13" name="Text 11"/>
          <p:cNvSpPr/>
          <p:nvPr/>
        </p:nvSpPr>
        <p:spPr>
          <a:xfrm>
            <a:off x="137160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TOTAL STEPS</a:t>
            </a:r>
            <a:endParaRPr lang="en-US" sz="900" dirty="0"/>
          </a:p>
        </p:txBody>
      </p:sp>
      <p:sp>
        <p:nvSpPr>
          <p:cNvPr id="14" name="Shape 12"/>
          <p:cNvSpPr/>
          <p:nvPr/>
        </p:nvSpPr>
        <p:spPr>
          <a:xfrm>
            <a:off x="402336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5" name="Shape 13"/>
          <p:cNvSpPr/>
          <p:nvPr/>
        </p:nvSpPr>
        <p:spPr>
          <a:xfrm>
            <a:off x="402336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402336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402336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SLIDE SECTIONS</a:t>
            </a:r>
            <a:endParaRPr lang="en-US" sz="900" dirty="0"/>
          </a:p>
        </p:txBody>
      </p:sp>
      <p:sp>
        <p:nvSpPr>
          <p:cNvPr id="18" name="Shape 16"/>
          <p:cNvSpPr/>
          <p:nvPr/>
        </p:nvSpPr>
        <p:spPr>
          <a:xfrm>
            <a:off x="6675120" y="3822192"/>
            <a:ext cx="2011680" cy="822960"/>
          </a:xfrm>
          <a:prstGeom prst="rect">
            <a:avLst/>
          </a:prstGeom>
          <a:solidFill>
            <a:srgbClr val="1B2A4A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19" name="Shape 17"/>
          <p:cNvSpPr/>
          <p:nvPr/>
        </p:nvSpPr>
        <p:spPr>
          <a:xfrm>
            <a:off x="6675120" y="3822192"/>
            <a:ext cx="2011680" cy="54864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6675120" y="3877056"/>
            <a:ext cx="2011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26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100%</a:t>
            </a:r>
            <a:endParaRPr lang="en-US" sz="2600" dirty="0"/>
          </a:p>
        </p:txBody>
      </p:sp>
      <p:sp>
        <p:nvSpPr>
          <p:cNvPr id="21" name="Text 19"/>
          <p:cNvSpPr/>
          <p:nvPr/>
        </p:nvSpPr>
        <p:spPr>
          <a:xfrm>
            <a:off x="6675120" y="4315968"/>
            <a:ext cx="2011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COMPLETE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BRIEF</a:t>
            </a:r>
            <a:endParaRPr lang="en-US" sz="1800" dirty="0"/>
          </a:p>
        </p:txBody>
      </p:sp>
      <p:sp>
        <p:nvSpPr>
          <p:cNvPr id="5" name="Shape 3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6" name="Shape 4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Techtelligence- Elecfreaks  ·  THE LANDER</a:t>
            </a:r>
            <a:endParaRPr lang="en-US" sz="1000" dirty="0"/>
          </a:p>
        </p:txBody>
      </p:sp>
      <p:sp>
        <p:nvSpPr>
          <p:cNvPr id="8" name="Shape 6"/>
          <p:cNvSpPr/>
          <p:nvPr/>
        </p:nvSpPr>
        <p:spPr>
          <a:xfrm>
            <a:off x="347472" y="713232"/>
            <a:ext cx="8449056" cy="3858768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sp>
        <p:nvSpPr>
          <p:cNvPr id="9" name="Shape 7"/>
          <p:cNvSpPr/>
          <p:nvPr/>
        </p:nvSpPr>
        <p:spPr>
          <a:xfrm>
            <a:off x="347472" y="713232"/>
            <a:ext cx="64008" cy="3858768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621792" y="86868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OBJECTIVE</a:t>
            </a:r>
            <a:endParaRPr lang="en-US" sz="1300" dirty="0"/>
          </a:p>
        </p:txBody>
      </p:sp>
      <p:sp>
        <p:nvSpPr>
          <p:cNvPr id="11" name="Text 9"/>
          <p:cNvSpPr/>
          <p:nvPr/>
        </p:nvSpPr>
        <p:spPr>
          <a:xfrm>
            <a:off x="621792" y="1243584"/>
            <a:ext cx="7863840" cy="80467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l" indent="0" marL="0">
              <a:buNone/>
            </a:pPr>
            <a:r>
              <a:rPr lang="en-US" sz="13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Build a precision lunar lander module with deployable landing legs and payload bay. This compact 30-step build introduces students to structural engineering and soft-landing mechanics used in real space missions.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621792" y="2103120"/>
            <a:ext cx="7863840" cy="27432"/>
          </a:xfrm>
          <a:prstGeom prst="rect">
            <a:avLst/>
          </a:prstGeom>
          <a:solidFill>
            <a:srgbClr val="2A4570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621792" y="2194560"/>
            <a:ext cx="786384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300" b="1" spc="400" kern="0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DESIGN PRINCIPLES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621792" y="259689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01.  Structural Integrity</a:t>
            </a:r>
            <a:endParaRPr lang="en-US" sz="1200" dirty="0"/>
          </a:p>
        </p:txBody>
      </p:sp>
      <p:sp>
        <p:nvSpPr>
          <p:cNvPr id="15" name="Text 13"/>
          <p:cNvSpPr/>
          <p:nvPr/>
        </p:nvSpPr>
        <p:spPr>
          <a:xfrm>
            <a:off x="3337560" y="259689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Robust modular frame construction ensures stability throughout the entire assembly and operation.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621792" y="300837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02.  Step-by-Step Build</a:t>
            </a:r>
            <a:endParaRPr lang="en-US" sz="1200" dirty="0"/>
          </a:p>
        </p:txBody>
      </p:sp>
      <p:sp>
        <p:nvSpPr>
          <p:cNvPr id="17" name="Text 15"/>
          <p:cNvSpPr/>
          <p:nvPr/>
        </p:nvSpPr>
        <p:spPr>
          <a:xfrm>
            <a:off x="3337560" y="300837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Sequential instruction design guides students from individual components to a complete working model.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621792" y="341985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03.  STEM Integration</a:t>
            </a:r>
            <a:endParaRPr lang="en-US" sz="1200" dirty="0"/>
          </a:p>
        </p:txBody>
      </p:sp>
      <p:sp>
        <p:nvSpPr>
          <p:cNvPr id="19" name="Text 17"/>
          <p:cNvSpPr/>
          <p:nvPr/>
        </p:nvSpPr>
        <p:spPr>
          <a:xfrm>
            <a:off x="3337560" y="341985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Hands-on mechanics reinforce space science, engineering, and robotics concepts at every stage.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621792" y="3831336"/>
            <a:ext cx="26517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04.  Scalable Design</a:t>
            </a:r>
            <a:endParaRPr lang="en-US" sz="1200" dirty="0"/>
          </a:p>
        </p:txBody>
      </p:sp>
      <p:sp>
        <p:nvSpPr>
          <p:cNvPr id="21" name="Text 19"/>
          <p:cNvSpPr/>
          <p:nvPr/>
        </p:nvSpPr>
        <p:spPr>
          <a:xfrm>
            <a:off x="3337560" y="3831336"/>
            <a:ext cx="52120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100" dirty="0">
                <a:solidFill>
                  <a:srgbClr val="E8EDF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Standardised connectors and components allow for reconfiguration and adaptation of the final model.</a:t>
            </a:r>
            <a:endParaRPr lang="en-US" sz="11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 – 3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10% COMPLETE  (3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844906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01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02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03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3</a:t>
            </a:r>
            <a:endParaRPr lang="en-US" sz="1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4 – 6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20% COMPLETE  (6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1689811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04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4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05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5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06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6</a:t>
            </a:r>
            <a:endParaRPr lang="en-US" sz="10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7 – 9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30% COMPLETE  (9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2534717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07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7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08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8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09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9</a:t>
            </a:r>
            <a:endParaRPr lang="en-US" sz="10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10 – 12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40% COMPLETE  (12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3379622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10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10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11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11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12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12</a:t>
            </a:r>
            <a:endParaRPr lang="en-US" sz="10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13 – 15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50% COMPLETE  (15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4224528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13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13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14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14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15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15</a:t>
            </a:r>
            <a:endParaRPr lang="en-US" sz="1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16 – 18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60% COMPLETE  (18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069434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16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16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17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17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18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18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B2A4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206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512064"/>
            <a:ext cx="9144000" cy="45720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47472" y="73152"/>
            <a:ext cx="59436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800" b="1" spc="300" kern="0" dirty="0">
                <a:solidFill>
                  <a:srgbClr val="FFFFFF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ASSEMBLY STEPS</a:t>
            </a:r>
            <a:endParaRPr lang="en-US" sz="1800" dirty="0"/>
          </a:p>
        </p:txBody>
      </p:sp>
      <p:sp>
        <p:nvSpPr>
          <p:cNvPr id="5" name="Text 3"/>
          <p:cNvSpPr/>
          <p:nvPr/>
        </p:nvSpPr>
        <p:spPr>
          <a:xfrm>
            <a:off x="6583680" y="73152"/>
            <a:ext cx="22860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3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19 – 21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0" y="4754880"/>
            <a:ext cx="9144000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7" name="Shape 5"/>
          <p:cNvSpPr/>
          <p:nvPr/>
        </p:nvSpPr>
        <p:spPr>
          <a:xfrm>
            <a:off x="0" y="4791456"/>
            <a:ext cx="9144000" cy="352044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347472" y="4809744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LANDER  ·  Techtelligence- Elecfreaks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7315200" y="4809744"/>
            <a:ext cx="15544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100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10</a:t>
            </a:r>
            <a:endParaRPr lang="en-US" sz="1000" dirty="0"/>
          </a:p>
        </p:txBody>
      </p:sp>
      <p:sp>
        <p:nvSpPr>
          <p:cNvPr id="10" name="Shape 8"/>
          <p:cNvSpPr/>
          <p:nvPr/>
        </p:nvSpPr>
        <p:spPr>
          <a:xfrm>
            <a:off x="347472" y="658368"/>
            <a:ext cx="8449056" cy="256032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457200" y="658368"/>
            <a:ext cx="82296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buNone/>
            </a:pPr>
            <a:r>
              <a:rPr lang="en-US" sz="1000" spc="200" kern="0" dirty="0">
                <a:solidFill>
                  <a:srgbClr val="8BA5C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PROGRESS: 70% COMPLETE  (21 of 30 steps)</a:t>
            </a:r>
            <a:endParaRPr lang="en-US" sz="1000" dirty="0"/>
          </a:p>
        </p:txBody>
      </p:sp>
      <p:sp>
        <p:nvSpPr>
          <p:cNvPr id="12" name="Shape 10"/>
          <p:cNvSpPr/>
          <p:nvPr/>
        </p:nvSpPr>
        <p:spPr>
          <a:xfrm>
            <a:off x="347472" y="658368"/>
            <a:ext cx="5914339" cy="3657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3" name="Shape 11"/>
          <p:cNvSpPr/>
          <p:nvPr/>
        </p:nvSpPr>
        <p:spPr>
          <a:xfrm>
            <a:off x="96012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4" name="Image 0" descr="/sessions/modest-charming-ptolemy/mnt/outputs/case04_images/page_019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452" y="1803368"/>
            <a:ext cx="2788920" cy="156876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96012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96012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205740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19</a:t>
            </a:r>
            <a:endParaRPr lang="en-US" sz="1000" dirty="0"/>
          </a:p>
        </p:txBody>
      </p:sp>
      <p:sp>
        <p:nvSpPr>
          <p:cNvPr id="18" name="Shape 15"/>
          <p:cNvSpPr/>
          <p:nvPr/>
        </p:nvSpPr>
        <p:spPr>
          <a:xfrm>
            <a:off x="3086100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19" name="Image 1" descr="/sessions/modest-charming-ptolemy/mnt/outputs/case04_images/page_020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7540" y="1803368"/>
            <a:ext cx="2788920" cy="1568768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086100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086100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195828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20</a:t>
            </a:r>
            <a:endParaRPr lang="en-US" sz="1000" dirty="0"/>
          </a:p>
        </p:txBody>
      </p:sp>
      <p:sp>
        <p:nvSpPr>
          <p:cNvPr id="23" name="Shape 19"/>
          <p:cNvSpPr/>
          <p:nvPr/>
        </p:nvSpPr>
        <p:spPr>
          <a:xfrm>
            <a:off x="6076188" y="1711928"/>
            <a:ext cx="2971800" cy="2062544"/>
          </a:xfrm>
          <a:prstGeom prst="rect">
            <a:avLst/>
          </a:prstGeom>
          <a:solidFill>
            <a:srgbClr val="132036"/>
          </a:solidFill>
          <a:ln w="12700">
            <a:solidFill>
              <a:srgbClr val="2A4570"/>
            </a:solidFill>
            <a:prstDash val="solid"/>
          </a:ln>
          <a:effectLst>
            <a:outerShdw sx="100000" sy="100000" kx="0" ky="0" algn="bl" rotWithShape="0" blurRad="101600" dist="38100" dir="8100000">
              <a:srgbClr val="000000">
                <a:alpha val="22000"/>
              </a:srgbClr>
            </a:outerShdw>
          </a:effectLst>
        </p:spPr>
      </p:sp>
      <p:pic>
        <p:nvPicPr>
          <p:cNvPr id="24" name="Image 2" descr="/sessions/modest-charming-ptolemy/mnt/outputs/case04_images/page_021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8" y="1803368"/>
            <a:ext cx="2788920" cy="1568768"/>
          </a:xfrm>
          <a:prstGeom prst="rect">
            <a:avLst/>
          </a:prstGeom>
        </p:spPr>
      </p:pic>
      <p:sp>
        <p:nvSpPr>
          <p:cNvPr id="25" name="Shape 20"/>
          <p:cNvSpPr/>
          <p:nvPr/>
        </p:nvSpPr>
        <p:spPr>
          <a:xfrm>
            <a:off x="6076188" y="3463576"/>
            <a:ext cx="2971800" cy="310896"/>
          </a:xfrm>
          <a:prstGeom prst="rect">
            <a:avLst/>
          </a:prstGeom>
          <a:solidFill>
            <a:srgbClr val="0D1B2E"/>
          </a:solidFill>
          <a:ln w="12700">
            <a:solidFill>
              <a:srgbClr val="0D1B2E"/>
            </a:solidFill>
            <a:prstDash val="solid"/>
          </a:ln>
        </p:spPr>
      </p:sp>
      <p:sp>
        <p:nvSpPr>
          <p:cNvPr id="26" name="Shape 21"/>
          <p:cNvSpPr/>
          <p:nvPr/>
        </p:nvSpPr>
        <p:spPr>
          <a:xfrm>
            <a:off x="6076188" y="3463576"/>
            <a:ext cx="54864" cy="310896"/>
          </a:xfrm>
          <a:prstGeom prst="rect">
            <a:avLst/>
          </a:prstGeom>
          <a:solidFill>
            <a:srgbClr val="F5A623"/>
          </a:solidFill>
          <a:ln w="12700">
            <a:solidFill>
              <a:srgbClr val="F5A623"/>
            </a:solidFill>
            <a:prstDash val="solid"/>
          </a:ln>
        </p:spPr>
      </p:sp>
      <p:sp>
        <p:nvSpPr>
          <p:cNvPr id="27" name="Text 22"/>
          <p:cNvSpPr/>
          <p:nvPr/>
        </p:nvSpPr>
        <p:spPr>
          <a:xfrm>
            <a:off x="6185916" y="3463576"/>
            <a:ext cx="2862072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000" b="1" dirty="0">
                <a:solidFill>
                  <a:srgbClr val="F5A623"/>
                </a:solidFill>
                <a:latin typeface="Arial Black" pitchFamily="34" charset="0"/>
                <a:ea typeface="Arial Black" pitchFamily="34" charset="-122"/>
                <a:cs typeface="Arial Black" pitchFamily="34" charset="-120"/>
              </a:rPr>
              <a:t>STEP  21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LANDER — Assembly Guide</dc:title>
  <dc:subject>Space Science Kit · Case 04 · Techtelligence- Elecfreaks</dc:subject>
  <dc:creator>Techtelligence</dc:creator>
  <cp:lastModifiedBy>Techtelligence</cp:lastModifiedBy>
  <cp:revision>1</cp:revision>
  <dcterms:created xsi:type="dcterms:W3CDTF">2026-04-23T22:22:40Z</dcterms:created>
  <dcterms:modified xsi:type="dcterms:W3CDTF">2026-04-23T22:22:40Z</dcterms:modified>
</cp:coreProperties>
</file>