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2A1560">
              <a:alpha val="60000"/>
            </a:srgbClr>
          </a:solidFill>
          <a:ln w="12700">
            <a:solidFill>
              <a:srgbClr val="2A15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5943600" cy="292608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298448"/>
            <a:ext cx="914400" cy="256032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29844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640080" y="1691640"/>
            <a:ext cx="55778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Pull-Ups Robot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640080" y="2487168"/>
            <a:ext cx="5577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Inventor's Kit V2  —  STEAM Lesson Plan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6–8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87452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87452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45–90 Min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10896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10896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 + Robotics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09160" y="2907792"/>
            <a:ext cx="1097280" cy="256032"/>
          </a:xfrm>
          <a:prstGeom prst="rect">
            <a:avLst/>
          </a:prstGeom>
          <a:solidFill>
            <a:srgbClr val="FFFFFF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09160" y="2907792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MakeCode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0" y="448056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0" y="4754880"/>
            <a:ext cx="9144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4: Elaborate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30–40 Minutes — Build, Code &amp; Refine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1920240" cy="292608"/>
          </a:xfrm>
          <a:prstGeom prst="rect">
            <a:avLst>
              <a:gd name="adj" fmla="val 12500"/>
            </a:avLst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ELABORATE  ·  30–40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11480" y="1572768"/>
            <a:ext cx="83210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1480" y="1572768"/>
            <a:ext cx="786384" cy="7863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572768"/>
            <a:ext cx="78638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316736" y="16459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316736" y="19202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design and assemble their pull-up robots using parallelogram blocks, motors, and structural pieces from the Nezha Inventor's Kit V2.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487168"/>
            <a:ext cx="83210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487168"/>
            <a:ext cx="786384" cy="786384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487168"/>
            <a:ext cx="78638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316736" y="25603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316736" y="28346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program robots in MakeCode to perform the pull-up motion — adjusting motor speed, direction, and timing for best performance.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3401568"/>
            <a:ext cx="8321040" cy="78638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11480" y="3401568"/>
            <a:ext cx="786384" cy="7863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401568"/>
            <a:ext cx="78638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1316736" y="34747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316736" y="374904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iterate their designs: What works? What breaks? Why? Encourage multiple test-fix cycles before the evaluation phase.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11480" y="4315968"/>
            <a:ext cx="8321040" cy="475488"/>
          </a:xfrm>
          <a:prstGeom prst="rect">
            <a:avLst/>
          </a:prstGeom>
          <a:solidFill>
            <a:srgbClr val="FFF7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94360" y="4352544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Differentiation:  Support → pre-built structures + simplified interface    Challenge → add sensors + program a pull-up counter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5: Evaluate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 — Pull-Up Challenge + Reflection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1920240" cy="292608"/>
          </a:xfrm>
          <a:prstGeom prst="rect">
            <a:avLst>
              <a:gd name="adj" fmla="val 12500"/>
            </a:avLst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EVALUATE  ·  15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11480" y="1554480"/>
            <a:ext cx="47548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1480" y="1554480"/>
            <a:ext cx="4754880" cy="347472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554480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PULL-UP CHALLENGE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66928" y="2048256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2048256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59536" y="2011680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pull-up challenge station for all groups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66928" y="2651760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" y="2651760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59536" y="2615184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group demonstrates robot on bar/structure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255264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6928" y="3255264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859536" y="3218688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 counts pull-ups completed in 30 seconds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66928" y="3858768"/>
            <a:ext cx="182880" cy="18288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" y="3858768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59536" y="3822192"/>
            <a:ext cx="4114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 results on class leaderboard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349240" y="1554480"/>
            <a:ext cx="338328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349240" y="1554480"/>
            <a:ext cx="338328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349240" y="1554480"/>
            <a:ext cx="3383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REFLECTION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504688" y="2057400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705856" y="2011680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worked well in your design?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504688" y="2660904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705856" y="2615184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you change if you rebuilt it?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504688" y="3264408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705856" y="3218688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does your robot's motion compare to a real pull-up?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5504688" y="3867912"/>
            <a:ext cx="109728" cy="25603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705856" y="3822192"/>
            <a:ext cx="290779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engineering decisions affected performance?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11480" y="4800600"/>
            <a:ext cx="8321040" cy="0"/>
          </a:xfrm>
          <a:prstGeom prst="rect">
            <a:avLst/>
          </a:prstGeom>
          <a:solidFill>
            <a:srgbClr val="FFF7ED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594360" y="4828032"/>
            <a:ext cx="7955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240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Assessment: Observe teamwork, problem-solving, and code debugging skills during the build and challenge phases.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 Strategies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all learners — from struggling to advanced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188720"/>
            <a:ext cx="4023360" cy="402336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88720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— Struggling Students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66928" y="1764792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04672" y="17190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pre-built robot arm structures to start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66928" y="2295144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04672" y="22494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simplified MakeCode interface (fewer blocks)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2825496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4672" y="27797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with a stronger engineering partner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66928" y="3355848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04672" y="331012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 step-by-step instruction card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886200"/>
            <a:ext cx="128016" cy="128016"/>
          </a:xfrm>
          <a:prstGeom prst="ellipse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04672" y="384048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extra time on build phase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1188720"/>
            <a:ext cx="402336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188720"/>
            <a:ext cx="4023360" cy="40233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188720"/>
            <a:ext cx="402336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 — Advanced Students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64608" y="1764792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02352" y="1719072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Incorporate distance or touch sensors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64608" y="2295144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02352" y="22494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multi-phase movement patterns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64608" y="2825496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02352" y="27797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a pull-up counter with variables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64608" y="3355848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02352" y="3310128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 for maximum pull-ups in 30 seconds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864608" y="3886200"/>
            <a:ext cx="128016" cy="128016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102352" y="3840480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JavaScript mode in MakeCode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Extension Activities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Going further — for curious and advanced learners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61872"/>
            <a:ext cx="8321040" cy="969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61872"/>
            <a:ext cx="960120" cy="9692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61872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411480" y="1792224"/>
            <a:ext cx="96012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+ Compare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1481328" y="1353312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Research: Real-World Robots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81328" y="1645920"/>
            <a:ext cx="7040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real robots that perform physical tasks (warehouse robots, surgical arms, exoskeletons). Compare their mechanisms to the pull-up robot design. Present findings to the class.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11480" y="2377440"/>
            <a:ext cx="8321040" cy="969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11480" y="2377440"/>
            <a:ext cx="960120" cy="9692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2377440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000" dirty="0"/>
          </a:p>
        </p:txBody>
      </p:sp>
      <p:sp>
        <p:nvSpPr>
          <p:cNvPr id="15" name="Text 13"/>
          <p:cNvSpPr/>
          <p:nvPr/>
        </p:nvSpPr>
        <p:spPr>
          <a:xfrm>
            <a:off x="411480" y="2907792"/>
            <a:ext cx="96012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Engineering Design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1481328" y="2468880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Redesign: New Exercise Motion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81328" y="2761488"/>
            <a:ext cx="7040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Modify the robot to perform a different exercise or motion — push-ups, squats, or a rowing motion. Document the mechanical changes needed and present the redesign.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11480" y="3493008"/>
            <a:ext cx="8321040" cy="969264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11480" y="3493008"/>
            <a:ext cx="960120" cy="96926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3493008"/>
            <a:ext cx="960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000" dirty="0"/>
          </a:p>
        </p:txBody>
      </p:sp>
      <p:sp>
        <p:nvSpPr>
          <p:cNvPr id="21" name="Text 19"/>
          <p:cNvSpPr/>
          <p:nvPr/>
        </p:nvSpPr>
        <p:spPr>
          <a:xfrm>
            <a:off x="411480" y="4023360"/>
            <a:ext cx="960120" cy="40233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Advanced Coding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1481328" y="3584448"/>
            <a:ext cx="7040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Code: Advanced Programming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481328" y="3877056"/>
            <a:ext cx="704088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Python or JavaScript mode in MakeCode. Program a pull-up counter, add sensor-triggered starts, or create a timed interval training routine with display output.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Notes &amp; Safety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Preparation, safety, collaboration, and assessment tips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3444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34440"/>
            <a:ext cx="4023360" cy="3840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3444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PREPARATION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57784" y="170992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Familiarize yourself with the Nezha Inventor's Kit V2 and MakeCode before the lesson. Build a sample pull-up robot to demonstrate to students.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663440" y="123444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663440" y="1234440"/>
            <a:ext cx="4023360" cy="38404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123444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809744" y="170992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 motors and electronic components carefully. Avoid water near electronics. Secure all loose wires. Supervise motor testing at all times.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11480" y="292608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11480" y="2926080"/>
            <a:ext cx="4023360" cy="38404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11480" y="292608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COLLABORATION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57784" y="340156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equitable participation in groups. Rotate roles: Builder, Coder, Tester, and Recorder. All students should have hands-on time with the kit.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663440" y="2926080"/>
            <a:ext cx="4023360" cy="1536192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2926080"/>
            <a:ext cx="4023360" cy="38404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63440" y="292608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TIPS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09744" y="3401568"/>
            <a:ext cx="3749040" cy="9509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observation checklist during build phase. Collect engineering journals for reflection. Grade on design process and effort, not just final robot performance.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 Alignment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Common Core Math · Physical Education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1234440"/>
          <a:ext cx="8321040" cy="914400"/>
        </p:xfrm>
        <a:graphic>
          <a:graphicData uri="http://schemas.openxmlformats.org/drawingml/2006/table">
            <a:tbl>
              <a:tblPr/>
              <a:tblGrid>
                <a:gridCol w="1005840"/>
                <a:gridCol w="2011680"/>
                <a:gridCol w="1645920"/>
                <a:gridCol w="36576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Standard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Codes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Strand / Area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Application in This Lesson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040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NGSS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MS-ETS1-1 · MS-ETS1-2 · MS-ETS1-3 · MS-ETS1-4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Engineering Design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Define problems, evaluate solutions, analyze data from testing to improve design.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CSTA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1B-AP-10 · 2-AP-11 · 2-AP-12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Algorithms &amp; Programming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Create programs that use loops, events, and sequences to achieve intended outcomes.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CCSS Math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7.G.A.1 · 8.G.B · 7.RP.A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Geometry &amp; Spatial Reasoning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Apply geometry concepts to real-world and mathematical problems involving shapes and motion.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AFB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3AA89E"/>
                          </a:solidFill>
                        </a:rPr>
                        <a:t>Phys. Ed.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374151"/>
                          </a:solidFill>
                        </a:rPr>
                        <a:t>SHAPE America — Movement Concepts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374151"/>
                          </a:solidFill>
                        </a:rPr>
                        <a:t>Movement Mechanics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50" dirty="0">
                          <a:solidFill>
                            <a:srgbClr val="6B7280"/>
                          </a:solidFill>
                        </a:rPr>
                        <a:t>Understand force, leverage, and biomechanics through the context of pull-up motion analysis.</a:t>
                      </a:r>
                      <a:endParaRPr lang="en-US" sz="10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A10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2A1560">
              <a:alpha val="60000"/>
            </a:srgbClr>
          </a:solidFill>
          <a:ln w="12700">
            <a:solidFill>
              <a:srgbClr val="2A15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188720"/>
            <a:ext cx="5943600" cy="2743200"/>
          </a:xfrm>
          <a:prstGeom prst="rect">
            <a:avLst/>
          </a:prstGeom>
          <a:solidFill>
            <a:srgbClr val="FFFFFF">
              <a:alpha val="6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508760"/>
            <a:ext cx="55778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BUILD?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640080" y="2148840"/>
            <a:ext cx="55778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1: Pull-Ups Robot  —  Nezha Inventor's Kit V2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640080" y="2542032"/>
            <a:ext cx="4572000" cy="0"/>
          </a:xfrm>
          <a:prstGeom prst="line">
            <a:avLst/>
          </a:prstGeom>
          <a:noFill/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651760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CA3A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Empowering Students Through STEAM + Robotics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0" y="448056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40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0" y="4754880"/>
            <a:ext cx="9144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47548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Overview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868680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23444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23444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57784" y="130759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557784" y="15087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 · Robotics · Computer Science · Math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123444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23444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09744" y="130759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800" dirty="0"/>
          </a:p>
        </p:txBody>
      </p:sp>
      <p:sp>
        <p:nvSpPr>
          <p:cNvPr id="12" name="Text 10"/>
          <p:cNvSpPr/>
          <p:nvPr/>
        </p:nvSpPr>
        <p:spPr>
          <a:xfrm>
            <a:off x="4809744" y="15087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24028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24028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57784" y="231343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57784" y="25146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Periods  (45–90 minutes)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63440" y="224028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63440" y="224028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09744" y="231343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809744" y="25146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Elecfreaks Nezha Inventor's Kit V2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11480" y="324612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324612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57784" y="331927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557784" y="35204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MakeCode (visual block programming)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663440" y="3246120"/>
            <a:ext cx="4023360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63440" y="3246120"/>
            <a:ext cx="54864" cy="84124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09744" y="3319272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APPROACH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809744" y="35204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Model: Engage · Explore · Explain · Elaborate · Evaluate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11480" y="4206240"/>
            <a:ext cx="8321040" cy="658368"/>
          </a:xfrm>
          <a:prstGeom prst="rect">
            <a:avLst/>
          </a:prstGeom>
          <a:solidFill>
            <a:srgbClr val="E0F7F5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548640" y="425196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design and build a robotic pull-up machine using the Nezha Inventor's Kit V2, exploring parallelogram mechanics, motor-driven reciprocal motion, and real-world MakeCode programming — developing engineering design, geometry, and computational thinking skills.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lesson, students will be able to: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61872"/>
            <a:ext cx="8321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61872"/>
            <a:ext cx="749808" cy="74980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61872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98448" y="1353312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Build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298448" y="1609344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and build a robot that performs pull-up motions using parallelogram linkages from the Nezha Inventor's Kit V2.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2139696"/>
            <a:ext cx="8321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11480" y="2139696"/>
            <a:ext cx="749808" cy="74980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11480" y="2139696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298448" y="2231136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Geometry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298448" y="2487168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the geometric properties of parallelograms and how they enable controlled, stable mechanical movement.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11480" y="3017520"/>
            <a:ext cx="8321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11480" y="3017520"/>
            <a:ext cx="749808" cy="74980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017520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98448" y="31089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Motors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298448" y="3364992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how motors convert circular rotation into reciprocal (back-and-forth) motion to simulate pull-up action.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11480" y="3895344"/>
            <a:ext cx="83210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11480" y="3895344"/>
            <a:ext cx="749808" cy="74980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3895344"/>
            <a:ext cx="7498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298448" y="3986784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with MakeCode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1298448" y="4242816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 robot movements using MakeCode visual block programming — including motor control, timing, and loop sequences.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47548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Materials &amp; Equipment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411480" y="868680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11480" y="118872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188720"/>
            <a:ext cx="4023360" cy="384048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20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66928" y="1719072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86384" y="167335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Elecfreaks Nezha Inventor's Kit V2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66928" y="2231136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86384" y="2185416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or tablet with internet access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66928" y="2743200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86384" y="2697480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MakeCode software (web-based, free)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566928" y="3255264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86384" y="320954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Timer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66928" y="3767328"/>
            <a:ext cx="128016" cy="128016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86384" y="3721608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Pull-up bar or similar test structure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709160" y="1188720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1188720"/>
            <a:ext cx="4023360" cy="38404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9160" y="1188720"/>
            <a:ext cx="4023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 / HELPFUL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864608" y="1746504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84064" y="1700784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Cardboard for custom frame builds</a:t>
            </a:r>
            <a:endParaRPr lang="en-US" sz="1250" dirty="0"/>
          </a:p>
        </p:txBody>
      </p:sp>
      <p:sp>
        <p:nvSpPr>
          <p:cNvPr id="23" name="Shape 21"/>
          <p:cNvSpPr/>
          <p:nvPr/>
        </p:nvSpPr>
        <p:spPr>
          <a:xfrm>
            <a:off x="4864608" y="2258568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84064" y="2212848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sticks &amp; additional fasteners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4864608" y="2770632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84064" y="2724912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engineering journal</a:t>
            </a:r>
            <a:endParaRPr lang="en-US" sz="1250" dirty="0"/>
          </a:p>
        </p:txBody>
      </p:sp>
      <p:sp>
        <p:nvSpPr>
          <p:cNvPr id="27" name="Shape 25"/>
          <p:cNvSpPr/>
          <p:nvPr/>
        </p:nvSpPr>
        <p:spPr>
          <a:xfrm>
            <a:off x="4864608" y="3282696"/>
            <a:ext cx="128016" cy="128016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84064" y="3236976"/>
            <a:ext cx="3474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Observation/assessment checklist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1: Engage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Minutes — Hook students with real-world context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1920240" cy="292608"/>
          </a:xfrm>
          <a:prstGeom prst="rect">
            <a:avLst>
              <a:gd name="adj" fmla="val 12500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  ·  10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572768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41248" y="1554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students videos or images of athletes performing pull-ups — spark curiosity about the motion.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231136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231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41248" y="221284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 pull-ups as exercise: which muscles are used, how the body moves, and why it requires strength.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2889504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895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287121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the challenge: 'Build a robot that can do pull-ups using the Nezha Inventor's Kit V2!'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3547872"/>
            <a:ext cx="292608" cy="29260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5478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41248" y="352958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brainstorm: 'What mechanisms could allow a robot to pull itself up and down repeatedly?'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11480" y="4187952"/>
            <a:ext cx="8321040" cy="566928"/>
          </a:xfrm>
          <a:prstGeom prst="rect">
            <a:avLst/>
          </a:prstGeom>
          <a:solidFill>
            <a:srgbClr val="E0F7F5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11480" y="4187952"/>
            <a:ext cx="54864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22452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Tip: Set the stage with excitement — challenge students to think like engineers before touching any kit components.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2: Explore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Minutes — Hands-on kit exploration in groups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1920240" cy="292608"/>
          </a:xfrm>
          <a:prstGeom prst="rect">
            <a:avLst>
              <a:gd name="adj" fmla="val 12500"/>
            </a:avLst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 ·  20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572768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41248" y="1554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Divide students into small groups (2–3 per group recommended for balanced participation).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231136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231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41248" y="221284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 Nezha Inventor's Kit V2 and open MakeCode on devices — allow free exploration first.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2889504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895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287121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groups to focus on parallelogram blocks and motor components — 'What do you notice?'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3547872"/>
            <a:ext cx="292608" cy="292608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5478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41248" y="352958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document explorations and discoveries in engineering journals — sketches encouraged.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11480" y="4187952"/>
            <a:ext cx="8321040" cy="566928"/>
          </a:xfrm>
          <a:prstGeom prst="rect">
            <a:avLst/>
          </a:prstGeom>
          <a:solidFill>
            <a:srgbClr val="EDE9FE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11480" y="4187952"/>
            <a:ext cx="54864" cy="56692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66928" y="422452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Focus: Hands-on discovery — let students experiment before direct instruction. Resist the urge to over-guide; observe and note misconceptions.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Science Behind the Build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concepts: Parallelogram mechanics + Reciprocal motion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207008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207008"/>
            <a:ext cx="4023360" cy="3657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2070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PARALLELOGRAM PROPERTIES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66928" y="173736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68096" y="168249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Opposite sides are equal and parallel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66928" y="224028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68096" y="218541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Opposite angles are always equal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66928" y="274320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68096" y="268833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Maintains structural shape during movement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66928" y="324612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68096" y="319125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smooth, constrained arm motion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66928" y="3749040"/>
            <a:ext cx="109728" cy="109728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68096" y="3694176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 robotic arms, pantographs &amp; linkages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1207008"/>
            <a:ext cx="402336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207008"/>
            <a:ext cx="4023360" cy="36576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09160" y="1207008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RECIPROCAL MOTION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864608" y="175564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65776" y="170078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Repeating back-and-forth motion pattern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64608" y="225856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065776" y="220370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by converting circular motor rotation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64608" y="276148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65776" y="270662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to simulating human pull-up movement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64608" y="326440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65776" y="320954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Crank-slider mechanism principle applies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864608" y="3767328"/>
            <a:ext cx="109728" cy="1097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65776" y="3712464"/>
            <a:ext cx="3474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controlled by motor power in MakeCode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3: Explain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Minutes — Teacher-led concept clarification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1920240" cy="292608"/>
          </a:xfrm>
          <a:prstGeom prst="rect">
            <a:avLst>
              <a:gd name="adj" fmla="val 12500"/>
            </a:avLst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188720"/>
            <a:ext cx="19202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 ·  15 MIN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1572768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57276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841248" y="1554480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Facilitate class discussion: properties of parallelograms and their role in mechanical movement.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57200" y="2231136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2311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41248" y="2212848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reciprocal motion and how it directly connects to the pull-up action of the robot.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2889504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28895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41248" y="2871216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live: how the motor's circular rotation converts into controlled reciprocal arm motion.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57200" y="3547872"/>
            <a:ext cx="292608" cy="292608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" y="354787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41248" y="3529584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Introduce MakeCode environment — show basic motor control blocks: run, pause, reverse, loop.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11480" y="4160520"/>
            <a:ext cx="8321040" cy="621792"/>
          </a:xfrm>
          <a:prstGeom prst="rect">
            <a:avLst/>
          </a:prstGeom>
          <a:solidFill>
            <a:srgbClr val="1E1E2E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94360" y="4206240"/>
            <a:ext cx="7955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BBDB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MakeCode Example:  motor A run forward at speed 50 → pause 1000ms → motor A run backward at speed 50 → pause 1000ms → repeat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B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47472"/>
            <a:ext cx="54864" cy="82296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32004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the Robot — MakeCode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30352" y="749808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Step-by-step programming guide for students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11480" y="1115568"/>
            <a:ext cx="8321040" cy="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11480" y="118872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411480" y="1188720"/>
            <a:ext cx="475488" cy="91440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88720"/>
            <a:ext cx="4754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978408" y="128016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MakeCode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78408" y="1572768"/>
            <a:ext cx="3291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the Elecfreaks MakeCode platform or makecode.microbit.org in your browser.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663440" y="118872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188720"/>
            <a:ext cx="475488" cy="91440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188720"/>
            <a:ext cx="4754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230368" y="128016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'on start' block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230368" y="1572768"/>
            <a:ext cx="3291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runs once when the robot powers on — place setup code here.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11480" y="224028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11480" y="2240280"/>
            <a:ext cx="475488" cy="91440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2240280"/>
            <a:ext cx="4754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978408" y="233172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motor run block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78408" y="2624328"/>
            <a:ext cx="3291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Motor A to run forward at speed 50 — controls pull-up direction.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4663440" y="224028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240280"/>
            <a:ext cx="475488" cy="91440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2240280"/>
            <a:ext cx="4754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230368" y="233172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pause block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30368" y="2624328"/>
            <a:ext cx="3291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1000ms (1 second) to hold the up position before reversing.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11480" y="329184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11480" y="3291840"/>
            <a:ext cx="475488" cy="91440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11480" y="3291840"/>
            <a:ext cx="4754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978408" y="33832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motor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78408" y="3675888"/>
            <a:ext cx="3291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motor A run backward at speed 50 — completes the pull-up cycle.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663440" y="3291840"/>
            <a:ext cx="4023360" cy="914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663440" y="3291840"/>
            <a:ext cx="475488" cy="914400"/>
          </a:xfrm>
          <a:prstGeom prst="rect">
            <a:avLst/>
          </a:prstGeom>
          <a:solidFill>
            <a:srgbClr val="1A1040"/>
          </a:solidFill>
          <a:ln w="12700">
            <a:solidFill>
              <a:srgbClr val="1A104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663440" y="3291840"/>
            <a:ext cx="4754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5230368" y="3383280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8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Loop with 'forever'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230368" y="3675888"/>
            <a:ext cx="32918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in a 'forever' block — the robot continuously repeats pull-ups!</a:t>
            </a:r>
            <a:endParaRPr lang="en-US" sz="1050" dirty="0"/>
          </a:p>
        </p:txBody>
      </p:sp>
      <p:sp>
        <p:nvSpPr>
          <p:cNvPr id="36" name="Shape 34"/>
          <p:cNvSpPr/>
          <p:nvPr/>
        </p:nvSpPr>
        <p:spPr>
          <a:xfrm>
            <a:off x="411480" y="4297680"/>
            <a:ext cx="8321040" cy="475488"/>
          </a:xfrm>
          <a:prstGeom prst="rect">
            <a:avLst/>
          </a:prstGeom>
          <a:solidFill>
            <a:srgbClr val="E0F7F5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Text 35"/>
          <p:cNvSpPr/>
          <p:nvPr/>
        </p:nvSpPr>
        <p:spPr>
          <a:xfrm>
            <a:off x="594360" y="4334256"/>
            <a:ext cx="7955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AA89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Test at slow speed (30–40) first — then gradually increase for more pull-ups per minute!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0" y="4956048"/>
            <a:ext cx="9144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  |  Nezha Inventor's Kit V2  |  Case 1: Pull-Ups Robot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1: Pull-Ups Robot — Nezha Inventor's Kit V2</dc:title>
  <dc:subject>PptxGenJS Presentation</dc:subject>
  <dc:creator>TECHTELLIGENCE</dc:creator>
  <cp:lastModifiedBy>TECHTELLIGENCE</cp:lastModifiedBy>
  <cp:revision>1</cp:revision>
  <dcterms:created xsi:type="dcterms:W3CDTF">2026-04-25T19:21:49Z</dcterms:created>
  <dcterms:modified xsi:type="dcterms:W3CDTF">2026-04-25T19:21:49Z</dcterms:modified>
</cp:coreProperties>
</file>