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notesMasterIdLst>
    <p:notesMasterId r:id="rId1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0" y="4617720"/>
            <a:ext cx="9144000" cy="52578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39" name="Shape 37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40" name="Shape 38"/>
          <p:cNvSpPr/>
          <p:nvPr/>
        </p:nvSpPr>
        <p:spPr>
          <a:xfrm>
            <a:off x="6583680" y="274320"/>
            <a:ext cx="2331720" cy="411480"/>
          </a:xfrm>
          <a:prstGeom prst="rect">
            <a:avLst>
              <a:gd name="adj" fmla="val 11111"/>
            </a:avLst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6583680" y="274320"/>
            <a:ext cx="233172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b="1" spc="10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SPACE SCIENCE KIT</a:t>
            </a:r>
            <a:endParaRPr lang="en-US" sz="750" dirty="0"/>
          </a:p>
        </p:txBody>
      </p:sp>
      <p:sp>
        <p:nvSpPr>
          <p:cNvPr id="42" name="Shape 40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11480" y="411480"/>
            <a:ext cx="10058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20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 01</a:t>
            </a:r>
            <a:endParaRPr lang="en-US" sz="900" dirty="0"/>
          </a:p>
        </p:txBody>
      </p:sp>
      <p:sp>
        <p:nvSpPr>
          <p:cNvPr id="44" name="Text 42"/>
          <p:cNvSpPr/>
          <p:nvPr/>
        </p:nvSpPr>
        <p:spPr>
          <a:xfrm>
            <a:off x="411480" y="868680"/>
            <a:ext cx="5760720" cy="3291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Design, Build</a:t>
            </a:r>
            <a:endParaRPr lang="en-US" sz="44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&amp; Program:</a:t>
            </a:r>
            <a:endParaRPr lang="en-US" sz="44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Rocket Launcher</a:t>
            </a:r>
            <a:endParaRPr lang="en-US" sz="4400" dirty="0"/>
          </a:p>
          <a:p>
            <a:pPr algn="l" indent="0" marL="0">
              <a:lnSpc>
                <a:spcPct val="115000"/>
              </a:lnSpc>
              <a:buNone/>
            </a:pPr>
            <a:r>
              <a:rPr lang="en-US" sz="4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Simulation</a:t>
            </a:r>
            <a:endParaRPr lang="en-US" sz="4400" dirty="0"/>
          </a:p>
        </p:txBody>
      </p:sp>
      <p:sp>
        <p:nvSpPr>
          <p:cNvPr id="45" name="Shape 43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6" name="Text 44"/>
          <p:cNvSpPr/>
          <p:nvPr/>
        </p:nvSpPr>
        <p:spPr>
          <a:xfrm>
            <a:off x="41148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Grades 6–8</a:t>
            </a:r>
            <a:endParaRPr lang="en-US" sz="950" dirty="0"/>
          </a:p>
        </p:txBody>
      </p:sp>
      <p:sp>
        <p:nvSpPr>
          <p:cNvPr id="47" name="Shape 45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42316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× 45 min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43484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5E Model</a:t>
            </a:r>
            <a:endParaRPr lang="en-US" sz="950" dirty="0"/>
          </a:p>
        </p:txBody>
      </p:sp>
      <p:sp>
        <p:nvSpPr>
          <p:cNvPr id="51" name="Shape 49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446520" y="4206240"/>
            <a:ext cx="1828800" cy="31089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 · CSTA · ISTE</a:t>
            </a:r>
            <a:endParaRPr lang="en-US" sz="950" dirty="0"/>
          </a:p>
        </p:txBody>
      </p:sp>
      <p:sp>
        <p:nvSpPr>
          <p:cNvPr id="53" name="Text 51"/>
          <p:cNvSpPr/>
          <p:nvPr/>
        </p:nvSpPr>
        <p:spPr>
          <a:xfrm>
            <a:off x="6858000" y="4663440"/>
            <a:ext cx="22402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100" dirty="0"/>
          </a:p>
        </p:txBody>
      </p:sp>
      <p:sp>
        <p:nvSpPr>
          <p:cNvPr id="54" name="Text 52"/>
          <p:cNvSpPr/>
          <p:nvPr/>
        </p:nvSpPr>
        <p:spPr>
          <a:xfrm>
            <a:off x="5029200" y="4828032"/>
            <a:ext cx="40690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8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7132320" y="164592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8321040" y="210312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4" name="Shape 22"/>
          <p:cNvSpPr/>
          <p:nvPr/>
        </p:nvSpPr>
        <p:spPr>
          <a:xfrm>
            <a:off x="457200" y="30175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5" name="Shape 23"/>
          <p:cNvSpPr/>
          <p:nvPr/>
        </p:nvSpPr>
        <p:spPr>
          <a:xfrm>
            <a:off x="2103120" y="27432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6" name="Shape 24"/>
          <p:cNvSpPr/>
          <p:nvPr/>
        </p:nvSpPr>
        <p:spPr>
          <a:xfrm>
            <a:off x="3566160" y="3291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7" name="Shape 25"/>
          <p:cNvSpPr/>
          <p:nvPr/>
        </p:nvSpPr>
        <p:spPr>
          <a:xfrm>
            <a:off x="4937760" y="283464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8" name="Shape 26"/>
          <p:cNvSpPr/>
          <p:nvPr/>
        </p:nvSpPr>
        <p:spPr>
          <a:xfrm>
            <a:off x="6217920" y="320040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7772400" y="274320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0" name="Shape 28"/>
          <p:cNvSpPr/>
          <p:nvPr/>
        </p:nvSpPr>
        <p:spPr>
          <a:xfrm>
            <a:off x="8778240" y="31089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1" name="Shape 29"/>
          <p:cNvSpPr/>
          <p:nvPr/>
        </p:nvSpPr>
        <p:spPr>
          <a:xfrm>
            <a:off x="822960" y="402336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2" name="Shape 30"/>
          <p:cNvSpPr/>
          <p:nvPr/>
        </p:nvSpPr>
        <p:spPr>
          <a:xfrm>
            <a:off x="2377440" y="37490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3" name="Shape 31"/>
          <p:cNvSpPr/>
          <p:nvPr/>
        </p:nvSpPr>
        <p:spPr>
          <a:xfrm>
            <a:off x="3931920" y="42976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4" name="Shape 32"/>
          <p:cNvSpPr/>
          <p:nvPr/>
        </p:nvSpPr>
        <p:spPr>
          <a:xfrm>
            <a:off x="5394960" y="38404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5" name="Shape 33"/>
          <p:cNvSpPr/>
          <p:nvPr/>
        </p:nvSpPr>
        <p:spPr>
          <a:xfrm>
            <a:off x="6766560" y="420624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6" name="Shape 34"/>
          <p:cNvSpPr/>
          <p:nvPr/>
        </p:nvSpPr>
        <p:spPr>
          <a:xfrm>
            <a:off x="8412480" y="39319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7" name="Shape 35"/>
          <p:cNvSpPr/>
          <p:nvPr/>
        </p:nvSpPr>
        <p:spPr>
          <a:xfrm>
            <a:off x="0" y="0"/>
            <a:ext cx="228600" cy="514350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228600" y="0"/>
            <a:ext cx="109728" cy="5143500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2880"/>
            <a:ext cx="85039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for Launch? 🚀</a:t>
            </a:r>
            <a:endParaRPr lang="en-US" sz="3000" dirty="0"/>
          </a:p>
        </p:txBody>
      </p:sp>
      <p:sp>
        <p:nvSpPr>
          <p:cNvPr id="40" name="Text 38"/>
          <p:cNvSpPr/>
          <p:nvPr/>
        </p:nvSpPr>
        <p:spPr>
          <a:xfrm>
            <a:off x="457200" y="868680"/>
            <a:ext cx="85039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00" dirty="0">
                <a:solidFill>
                  <a:srgbClr val="A8E6E2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Here's what your class achieved today</a:t>
            </a:r>
            <a:endParaRPr lang="en-US" sz="1300" dirty="0"/>
          </a:p>
        </p:txBody>
      </p:sp>
      <p:sp>
        <p:nvSpPr>
          <p:cNvPr id="41" name="Shape 39"/>
          <p:cNvSpPr/>
          <p:nvPr/>
        </p:nvSpPr>
        <p:spPr>
          <a:xfrm>
            <a:off x="384048" y="1325880"/>
            <a:ext cx="397764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2" name="Shape 40"/>
          <p:cNvSpPr/>
          <p:nvPr/>
        </p:nvSpPr>
        <p:spPr>
          <a:xfrm>
            <a:off x="384048" y="1325880"/>
            <a:ext cx="397764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530352" y="1417320"/>
            <a:ext cx="365760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What We Achieved</a:t>
            </a:r>
            <a:endParaRPr lang="en-US" sz="1400" dirty="0"/>
          </a:p>
        </p:txBody>
      </p:sp>
      <p:sp>
        <p:nvSpPr>
          <p:cNvPr id="44" name="Text 42"/>
          <p:cNvSpPr/>
          <p:nvPr/>
        </p:nvSpPr>
        <p:spPr>
          <a:xfrm>
            <a:off x="530352" y="187452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Built a physical rocket launcher model</a:t>
            </a:r>
            <a:endParaRPr lang="en-US" sz="1150" dirty="0"/>
          </a:p>
        </p:txBody>
      </p:sp>
      <p:sp>
        <p:nvSpPr>
          <p:cNvPr id="45" name="Text 43"/>
          <p:cNvSpPr/>
          <p:nvPr/>
        </p:nvSpPr>
        <p:spPr>
          <a:xfrm>
            <a:off x="530352" y="22951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Programmed a 3-phase motor sequence</a:t>
            </a:r>
            <a:endParaRPr lang="en-US" sz="1150" dirty="0"/>
          </a:p>
        </p:txBody>
      </p:sp>
      <p:sp>
        <p:nvSpPr>
          <p:cNvPr id="46" name="Text 44"/>
          <p:cNvSpPr/>
          <p:nvPr/>
        </p:nvSpPr>
        <p:spPr>
          <a:xfrm>
            <a:off x="530352" y="271576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Applied Newton's 3rd Law in context</a:t>
            </a:r>
            <a:endParaRPr lang="en-US" sz="1150" dirty="0"/>
          </a:p>
        </p:txBody>
      </p:sp>
      <p:sp>
        <p:nvSpPr>
          <p:cNvPr id="47" name="Text 45"/>
          <p:cNvSpPr/>
          <p:nvPr/>
        </p:nvSpPr>
        <p:spPr>
          <a:xfrm>
            <a:off x="530352" y="3136392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Collaborated in structured team roles</a:t>
            </a:r>
            <a:endParaRPr lang="en-US" sz="1150" dirty="0"/>
          </a:p>
        </p:txBody>
      </p:sp>
      <p:sp>
        <p:nvSpPr>
          <p:cNvPr id="48" name="Text 46"/>
          <p:cNvSpPr/>
          <p:nvPr/>
        </p:nvSpPr>
        <p:spPr>
          <a:xfrm>
            <a:off x="530352" y="355701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Tested, iterated, and improved our design</a:t>
            </a:r>
            <a:endParaRPr lang="en-US" sz="1150" dirty="0"/>
          </a:p>
        </p:txBody>
      </p:sp>
      <p:sp>
        <p:nvSpPr>
          <p:cNvPr id="49" name="Shape 47"/>
          <p:cNvSpPr/>
          <p:nvPr/>
        </p:nvSpPr>
        <p:spPr>
          <a:xfrm>
            <a:off x="4617720" y="1325880"/>
            <a:ext cx="4251960" cy="269748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0" name="Shape 48"/>
          <p:cNvSpPr/>
          <p:nvPr/>
        </p:nvSpPr>
        <p:spPr>
          <a:xfrm>
            <a:off x="4617720" y="1325880"/>
            <a:ext cx="425196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Shape 49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617720" y="1325880"/>
            <a:ext cx="1143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NEXT UP</a:t>
            </a:r>
            <a:endParaRPr lang="en-US" sz="900" dirty="0"/>
          </a:p>
        </p:txBody>
      </p:sp>
      <p:sp>
        <p:nvSpPr>
          <p:cNvPr id="53" name="Text 51"/>
          <p:cNvSpPr/>
          <p:nvPr/>
        </p:nvSpPr>
        <p:spPr>
          <a:xfrm>
            <a:off x="4754880" y="1417320"/>
            <a:ext cx="397764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dirty="0">
                <a:solidFill>
                  <a:srgbClr val="B5A8E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02: Moon Landing Rocket 🌙</a:t>
            </a:r>
            <a:endParaRPr lang="en-US" sz="1400" dirty="0"/>
          </a:p>
        </p:txBody>
      </p:sp>
      <p:sp>
        <p:nvSpPr>
          <p:cNvPr id="54" name="Text 52"/>
          <p:cNvSpPr/>
          <p:nvPr/>
        </p:nvSpPr>
        <p:spPr>
          <a:xfrm>
            <a:off x="4754880" y="1965960"/>
            <a:ext cx="397764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design and build a three-stage moon landing rocket model — launch vehicle, transfer stage, and lander — then program a complete lunar mission sequence via micro:bit and MakeCode.</a:t>
            </a: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endParaRPr lang="en-US" sz="1050" dirty="0"/>
          </a:p>
          <a:p>
            <a:pPr indent="0" marL="0">
              <a:lnSpc>
                <a:spcPct val="140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Building on today's motor control skills, they'll simulate launch, Earth orbit, trans-lunar injection, lunar descent, and landing using sensor-triggered events and LED status displays.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0" y="4526280"/>
            <a:ext cx="9144000" cy="617220"/>
          </a:xfrm>
          <a:prstGeom prst="rect">
            <a:avLst/>
          </a:prstGeom>
          <a:solidFill>
            <a:srgbClr val="1A1F3A"/>
          </a:solidFill>
          <a:ln w="12700">
            <a:solidFill>
              <a:srgbClr val="1A1F3A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320040" y="4572000"/>
            <a:ext cx="3200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15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1400" dirty="0"/>
          </a:p>
        </p:txBody>
      </p:sp>
      <p:sp>
        <p:nvSpPr>
          <p:cNvPr id="57" name="Text 55"/>
          <p:cNvSpPr/>
          <p:nvPr/>
        </p:nvSpPr>
        <p:spPr>
          <a:xfrm>
            <a:off x="320040" y="4782312"/>
            <a:ext cx="45720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Empowering K–12 STEAM Education across the UAE and beyond</a:t>
            </a:r>
            <a:endParaRPr lang="en-US" sz="900" dirty="0"/>
          </a:p>
        </p:txBody>
      </p:sp>
      <p:sp>
        <p:nvSpPr>
          <p:cNvPr id="58" name="Text 56"/>
          <p:cNvSpPr/>
          <p:nvPr/>
        </p:nvSpPr>
        <p:spPr>
          <a:xfrm>
            <a:off x="5943600" y="4572000"/>
            <a:ext cx="3108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5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almashaleh@techtelligence.ae</a:t>
            </a:r>
            <a:endParaRPr lang="en-US" sz="950" dirty="0"/>
          </a:p>
        </p:txBody>
      </p:sp>
      <p:sp>
        <p:nvSpPr>
          <p:cNvPr id="59" name="Text 57"/>
          <p:cNvSpPr/>
          <p:nvPr/>
        </p:nvSpPr>
        <p:spPr>
          <a:xfrm>
            <a:off x="5943600" y="4818888"/>
            <a:ext cx="31089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www.techtelligence.ae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at a Glance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685800"/>
            <a:ext cx="8503920" cy="4251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77240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9" name="Shape 27"/>
          <p:cNvSpPr/>
          <p:nvPr/>
        </p:nvSpPr>
        <p:spPr>
          <a:xfrm>
            <a:off x="320040" y="77724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57200" y="82296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Title</a:t>
            </a:r>
            <a:endParaRPr lang="en-US" sz="1100" dirty="0"/>
          </a:p>
        </p:txBody>
      </p:sp>
      <p:sp>
        <p:nvSpPr>
          <p:cNvPr id="31" name="Shape 29"/>
          <p:cNvSpPr/>
          <p:nvPr/>
        </p:nvSpPr>
        <p:spPr>
          <a:xfrm>
            <a:off x="2423160" y="86868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2514600" y="82296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Design, Build &amp; Program: Rocket Launcher Simulation</a:t>
            </a:r>
            <a:endParaRPr lang="en-US" sz="1100" dirty="0"/>
          </a:p>
        </p:txBody>
      </p:sp>
      <p:sp>
        <p:nvSpPr>
          <p:cNvPr id="33" name="Shape 31"/>
          <p:cNvSpPr/>
          <p:nvPr/>
        </p:nvSpPr>
        <p:spPr>
          <a:xfrm>
            <a:off x="320040" y="128930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57200" y="133502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Subject Area</a:t>
            </a:r>
            <a:endParaRPr lang="en-US" sz="1100" dirty="0"/>
          </a:p>
        </p:txBody>
      </p:sp>
      <p:sp>
        <p:nvSpPr>
          <p:cNvPr id="35" name="Shape 33"/>
          <p:cNvSpPr/>
          <p:nvPr/>
        </p:nvSpPr>
        <p:spPr>
          <a:xfrm>
            <a:off x="2423160" y="138074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514600" y="133502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Science, Technology, Engineering (STEM)</a:t>
            </a:r>
            <a:endParaRPr lang="en-US" sz="1100" dirty="0"/>
          </a:p>
        </p:txBody>
      </p:sp>
      <p:sp>
        <p:nvSpPr>
          <p:cNvPr id="37" name="Shape 35"/>
          <p:cNvSpPr/>
          <p:nvPr/>
        </p:nvSpPr>
        <p:spPr>
          <a:xfrm>
            <a:off x="320040" y="1801368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8" name="Shape 36"/>
          <p:cNvSpPr/>
          <p:nvPr/>
        </p:nvSpPr>
        <p:spPr>
          <a:xfrm>
            <a:off x="320040" y="1801368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57200" y="1847088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Grade Level</a:t>
            </a:r>
            <a:endParaRPr lang="en-US" sz="1100" dirty="0"/>
          </a:p>
        </p:txBody>
      </p:sp>
      <p:sp>
        <p:nvSpPr>
          <p:cNvPr id="40" name="Shape 38"/>
          <p:cNvSpPr/>
          <p:nvPr/>
        </p:nvSpPr>
        <p:spPr>
          <a:xfrm>
            <a:off x="2423160" y="1892808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2514600" y="1847088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Grades 6–8 (Adaptable for Grades 5 and 9)</a:t>
            </a:r>
            <a:endParaRPr lang="en-US" sz="1100" dirty="0"/>
          </a:p>
        </p:txBody>
      </p:sp>
      <p:sp>
        <p:nvSpPr>
          <p:cNvPr id="42" name="Shape 40"/>
          <p:cNvSpPr/>
          <p:nvPr/>
        </p:nvSpPr>
        <p:spPr>
          <a:xfrm>
            <a:off x="320040" y="2313432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457200" y="2359152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Duration</a:t>
            </a:r>
            <a:endParaRPr lang="en-US" sz="1100" dirty="0"/>
          </a:p>
        </p:txBody>
      </p:sp>
      <p:sp>
        <p:nvSpPr>
          <p:cNvPr id="44" name="Shape 42"/>
          <p:cNvSpPr/>
          <p:nvPr/>
        </p:nvSpPr>
        <p:spPr>
          <a:xfrm>
            <a:off x="2423160" y="2404872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2514600" y="2359152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3 Class Periods × 45 Minutes  (135 minutes total)</a:t>
            </a:r>
            <a:endParaRPr lang="en-US" sz="1100" dirty="0"/>
          </a:p>
        </p:txBody>
      </p:sp>
      <p:sp>
        <p:nvSpPr>
          <p:cNvPr id="46" name="Shape 44"/>
          <p:cNvSpPr/>
          <p:nvPr/>
        </p:nvSpPr>
        <p:spPr>
          <a:xfrm>
            <a:off x="320040" y="2825496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47" name="Shape 45"/>
          <p:cNvSpPr/>
          <p:nvPr/>
        </p:nvSpPr>
        <p:spPr>
          <a:xfrm>
            <a:off x="320040" y="2825496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457200" y="2871216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Themes</a:t>
            </a:r>
            <a:endParaRPr lang="en-US" sz="1100" dirty="0"/>
          </a:p>
        </p:txBody>
      </p:sp>
      <p:sp>
        <p:nvSpPr>
          <p:cNvPr id="49" name="Shape 47"/>
          <p:cNvSpPr/>
          <p:nvPr/>
        </p:nvSpPr>
        <p:spPr>
          <a:xfrm>
            <a:off x="2423160" y="2916936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2514600" y="2871216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Rocketry · Newton's 3rd Law · Thrust &amp; Gravity · Engineering Design · MakeCode · Teamwork</a:t>
            </a:r>
            <a:endParaRPr lang="en-US" sz="1100" dirty="0"/>
          </a:p>
        </p:txBody>
      </p:sp>
      <p:sp>
        <p:nvSpPr>
          <p:cNvPr id="51" name="Shape 49"/>
          <p:cNvSpPr/>
          <p:nvPr/>
        </p:nvSpPr>
        <p:spPr>
          <a:xfrm>
            <a:off x="320040" y="3337560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457200" y="3383280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Framework</a:t>
            </a:r>
            <a:endParaRPr lang="en-US" sz="1100" dirty="0"/>
          </a:p>
        </p:txBody>
      </p:sp>
      <p:sp>
        <p:nvSpPr>
          <p:cNvPr id="53" name="Shape 51"/>
          <p:cNvSpPr/>
          <p:nvPr/>
        </p:nvSpPr>
        <p:spPr>
          <a:xfrm>
            <a:off x="2423160" y="3429000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2514600" y="3383280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5E Instructional Model  (Engage · Explore · Explain · Elaborate · Evaluate)</a:t>
            </a:r>
            <a:endParaRPr lang="en-US" sz="1100" dirty="0"/>
          </a:p>
        </p:txBody>
      </p:sp>
      <p:sp>
        <p:nvSpPr>
          <p:cNvPr id="55" name="Shape 53"/>
          <p:cNvSpPr/>
          <p:nvPr/>
        </p:nvSpPr>
        <p:spPr>
          <a:xfrm>
            <a:off x="320040" y="3849624"/>
            <a:ext cx="8503920" cy="512064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56" name="Shape 54"/>
          <p:cNvSpPr/>
          <p:nvPr/>
        </p:nvSpPr>
        <p:spPr>
          <a:xfrm>
            <a:off x="320040" y="3849624"/>
            <a:ext cx="73152" cy="5120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457200" y="3895344"/>
            <a:ext cx="1920240" cy="420624"/>
          </a:xfrm>
          <a:prstGeom prst="rect">
            <a:avLst/>
          </a:prstGeom>
          <a:noFill/>
          <a:ln/>
        </p:spPr>
        <p:txBody>
          <a:bodyPr wrap="square" lIns="0" tIns="101600" rIns="0" bIns="0" rtlCol="0" anchor="ctr"/>
          <a:lstStyle/>
          <a:p>
            <a:pPr algn="l" indent="0" marL="0">
              <a:buNone/>
            </a:pPr>
            <a:r>
              <a:rPr lang="en-US" sz="11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Kit &amp; Hardware</a:t>
            </a:r>
            <a:endParaRPr lang="en-US" sz="1100" dirty="0"/>
          </a:p>
        </p:txBody>
      </p:sp>
      <p:sp>
        <p:nvSpPr>
          <p:cNvPr id="58" name="Shape 56"/>
          <p:cNvSpPr/>
          <p:nvPr/>
        </p:nvSpPr>
        <p:spPr>
          <a:xfrm>
            <a:off x="2423160" y="3941064"/>
            <a:ext cx="13716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2514600" y="3895344"/>
            <a:ext cx="6172200" cy="420624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10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Nezha Pro Space Science Kit  |  micro:bit v2  |  PlanetX Smart Motor  |  Nezha Breakout Board V2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4297680" y="182880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5669280" y="219456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2" name="Shape 20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3" name="Shape 21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5" name="Text 23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Students Will Learn</a:t>
            </a:r>
            <a:endParaRPr lang="en-US" sz="1300" dirty="0"/>
          </a:p>
        </p:txBody>
      </p:sp>
      <p:sp>
        <p:nvSpPr>
          <p:cNvPr id="26" name="Text 24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7" name="Shape 25"/>
          <p:cNvSpPr/>
          <p:nvPr/>
        </p:nvSpPr>
        <p:spPr>
          <a:xfrm>
            <a:off x="32004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8" name="Shape 26"/>
          <p:cNvSpPr/>
          <p:nvPr/>
        </p:nvSpPr>
        <p:spPr>
          <a:xfrm>
            <a:off x="320040" y="731520"/>
            <a:ext cx="41148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8463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🏗  Engineering</a:t>
            </a:r>
            <a:endParaRPr lang="en-US" sz="1600" dirty="0"/>
          </a:p>
        </p:txBody>
      </p:sp>
      <p:sp>
        <p:nvSpPr>
          <p:cNvPr id="30" name="Text 28"/>
          <p:cNvSpPr/>
          <p:nvPr/>
        </p:nvSpPr>
        <p:spPr>
          <a:xfrm>
            <a:off x="48463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and build a structurally sound rocket launcher model using building blocks that can support a simulated launch sequence.</a:t>
            </a:r>
            <a:endParaRPr lang="en-US" sz="1150" dirty="0"/>
          </a:p>
        </p:txBody>
      </p:sp>
      <p:sp>
        <p:nvSpPr>
          <p:cNvPr id="31" name="Shape 29"/>
          <p:cNvSpPr/>
          <p:nvPr/>
        </p:nvSpPr>
        <p:spPr>
          <a:xfrm>
            <a:off x="4709160" y="73152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2" name="Shape 30"/>
          <p:cNvSpPr/>
          <p:nvPr/>
        </p:nvSpPr>
        <p:spPr>
          <a:xfrm>
            <a:off x="4709160" y="731520"/>
            <a:ext cx="411480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4873752" y="85039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💻  Programming</a:t>
            </a:r>
            <a:endParaRPr lang="en-US" sz="1600" dirty="0"/>
          </a:p>
        </p:txBody>
      </p:sp>
      <p:sp>
        <p:nvSpPr>
          <p:cNvPr id="34" name="Text 32"/>
          <p:cNvSpPr/>
          <p:nvPr/>
        </p:nvSpPr>
        <p:spPr>
          <a:xfrm>
            <a:off x="4873752" y="132588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Write and upload a MakeCode program that controls a PlanetX Smart Motor to simulate at least a 3-step launch countdown sequence.</a:t>
            </a:r>
            <a:endParaRPr lang="en-US" sz="1150" dirty="0"/>
          </a:p>
        </p:txBody>
      </p:sp>
      <p:sp>
        <p:nvSpPr>
          <p:cNvPr id="35" name="Shape 33"/>
          <p:cNvSpPr/>
          <p:nvPr/>
        </p:nvSpPr>
        <p:spPr>
          <a:xfrm>
            <a:off x="32004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0040" y="2880360"/>
            <a:ext cx="411480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48463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🔬  Science</a:t>
            </a:r>
            <a:endParaRPr lang="en-US" sz="1600" dirty="0"/>
          </a:p>
        </p:txBody>
      </p:sp>
      <p:sp>
        <p:nvSpPr>
          <p:cNvPr id="38" name="Text 36"/>
          <p:cNvSpPr/>
          <p:nvPr/>
        </p:nvSpPr>
        <p:spPr>
          <a:xfrm>
            <a:off x="48463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the physics principles — thrust, gravity, and Newton's 3rd Law — that govern rocket launches and the roles of key launchpad components.</a:t>
            </a:r>
            <a:endParaRPr lang="en-US" sz="1150" dirty="0"/>
          </a:p>
        </p:txBody>
      </p:sp>
      <p:sp>
        <p:nvSpPr>
          <p:cNvPr id="39" name="Shape 37"/>
          <p:cNvSpPr/>
          <p:nvPr/>
        </p:nvSpPr>
        <p:spPr>
          <a:xfrm>
            <a:off x="4709160" y="2880360"/>
            <a:ext cx="4114800" cy="196596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0" name="Shape 38"/>
          <p:cNvSpPr/>
          <p:nvPr/>
        </p:nvSpPr>
        <p:spPr>
          <a:xfrm>
            <a:off x="4709160" y="2880360"/>
            <a:ext cx="4114800" cy="64008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873752" y="2999232"/>
            <a:ext cx="3886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🤝  Collaboration</a:t>
            </a:r>
            <a:endParaRPr lang="en-US" sz="1600" dirty="0"/>
          </a:p>
        </p:txBody>
      </p:sp>
      <p:sp>
        <p:nvSpPr>
          <p:cNvPr id="42" name="Text 40"/>
          <p:cNvSpPr/>
          <p:nvPr/>
        </p:nvSpPr>
        <p:spPr>
          <a:xfrm>
            <a:off x="4873752" y="3474720"/>
            <a:ext cx="3794760" cy="12344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00"/>
              </a:lnSpc>
              <a:buNone/>
            </a:pPr>
            <a:r>
              <a:rPr lang="en-US" sz="11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Work in teams of 3–4, identifying design problems, iterating solutions, and presenting a final product with justification for design choices.</a:t>
            </a:r>
            <a:endParaRPr lang="en-US" sz="11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137160" y="201168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1554480" y="173736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9" name="Shape 17"/>
          <p:cNvSpPr/>
          <p:nvPr/>
        </p:nvSpPr>
        <p:spPr>
          <a:xfrm>
            <a:off x="2834640" y="228600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20" name="Shape 18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1" name="Shape 19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3" name="Text 21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Mission Vocabulary</a:t>
            </a:r>
            <a:endParaRPr lang="en-US" sz="1300" dirty="0"/>
          </a:p>
        </p:txBody>
      </p:sp>
      <p:sp>
        <p:nvSpPr>
          <p:cNvPr id="24" name="Text 22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5" name="Shape 23"/>
          <p:cNvSpPr/>
          <p:nvPr/>
        </p:nvSpPr>
        <p:spPr>
          <a:xfrm>
            <a:off x="256032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6" name="Shape 24"/>
          <p:cNvSpPr/>
          <p:nvPr/>
        </p:nvSpPr>
        <p:spPr>
          <a:xfrm>
            <a:off x="256032" y="749808"/>
            <a:ext cx="73152" cy="1920240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420624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Thrust</a:t>
            </a:r>
            <a:endParaRPr lang="en-US" sz="1300" dirty="0"/>
          </a:p>
        </p:txBody>
      </p:sp>
      <p:sp>
        <p:nvSpPr>
          <p:cNvPr id="28" name="Shape 26"/>
          <p:cNvSpPr/>
          <p:nvPr/>
        </p:nvSpPr>
        <p:spPr>
          <a:xfrm>
            <a:off x="420624" y="1316736"/>
            <a:ext cx="2468880" cy="18288"/>
          </a:xfrm>
          <a:prstGeom prst="rect">
            <a:avLst/>
          </a:prstGeom>
          <a:solidFill>
            <a:srgbClr val="4BBDB3">
              <a:alpha val="5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420624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force produced by a rocket engine that propels the rocket forward — the equal and opposite reaction to exhaust gases expelled downward.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200400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1" name="Shape 29"/>
          <p:cNvSpPr/>
          <p:nvPr/>
        </p:nvSpPr>
        <p:spPr>
          <a:xfrm>
            <a:off x="3200400" y="749808"/>
            <a:ext cx="73152" cy="1920240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3364992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Newton's 3rd Law</a:t>
            </a:r>
            <a:endParaRPr lang="en-US" sz="1300" dirty="0"/>
          </a:p>
        </p:txBody>
      </p:sp>
      <p:sp>
        <p:nvSpPr>
          <p:cNvPr id="33" name="Shape 31"/>
          <p:cNvSpPr/>
          <p:nvPr/>
        </p:nvSpPr>
        <p:spPr>
          <a:xfrm>
            <a:off x="3364992" y="1316736"/>
            <a:ext cx="2468880" cy="18288"/>
          </a:xfrm>
          <a:prstGeom prst="rect">
            <a:avLst/>
          </a:prstGeom>
          <a:solidFill>
            <a:srgbClr val="7B6CB5">
              <a:alpha val="5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3364992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For every action there is an equal and opposite reaction — the scientific principle that makes rocket flight possible.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6144768" y="74980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6144768" y="749808"/>
            <a:ext cx="73152" cy="1920240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6309360" y="85953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Trajectory</a:t>
            </a:r>
            <a:endParaRPr lang="en-US" sz="1300" dirty="0"/>
          </a:p>
        </p:txBody>
      </p:sp>
      <p:sp>
        <p:nvSpPr>
          <p:cNvPr id="38" name="Shape 36"/>
          <p:cNvSpPr/>
          <p:nvPr/>
        </p:nvSpPr>
        <p:spPr>
          <a:xfrm>
            <a:off x="6309360" y="1316736"/>
            <a:ext cx="2468880" cy="18288"/>
          </a:xfrm>
          <a:prstGeom prst="rect">
            <a:avLst/>
          </a:prstGeom>
          <a:solidFill>
            <a:srgbClr val="F5A623">
              <a:alpha val="50000"/>
            </a:srgbClr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6309360" y="140817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curved path of a rocket influenced by thrust, gravity, and aerodynamic forces at each phase of flight.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256032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E8707A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1" name="Shape 39"/>
          <p:cNvSpPr/>
          <p:nvPr/>
        </p:nvSpPr>
        <p:spPr>
          <a:xfrm>
            <a:off x="256032" y="2852928"/>
            <a:ext cx="73152" cy="1920240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2" name="Text 40"/>
          <p:cNvSpPr/>
          <p:nvPr/>
        </p:nvSpPr>
        <p:spPr>
          <a:xfrm>
            <a:off x="420624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E8707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Launch Sequence</a:t>
            </a:r>
            <a:endParaRPr lang="en-US" sz="1300" dirty="0"/>
          </a:p>
        </p:txBody>
      </p:sp>
      <p:sp>
        <p:nvSpPr>
          <p:cNvPr id="43" name="Shape 41"/>
          <p:cNvSpPr/>
          <p:nvPr/>
        </p:nvSpPr>
        <p:spPr>
          <a:xfrm>
            <a:off x="420624" y="3419856"/>
            <a:ext cx="2468880" cy="18288"/>
          </a:xfrm>
          <a:prstGeom prst="rect">
            <a:avLst/>
          </a:prstGeom>
          <a:solidFill>
            <a:srgbClr val="E8707A">
              <a:alpha val="50000"/>
            </a:srgbClr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20624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The ordered set of automated events — from pre-launch checks through ignition and liftoff — controlled by code.</a:t>
            </a:r>
            <a:endParaRPr lang="en-US" sz="1050" dirty="0"/>
          </a:p>
        </p:txBody>
      </p:sp>
      <p:sp>
        <p:nvSpPr>
          <p:cNvPr id="45" name="Shape 43"/>
          <p:cNvSpPr/>
          <p:nvPr/>
        </p:nvSpPr>
        <p:spPr>
          <a:xfrm>
            <a:off x="3200400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6" name="Shape 44"/>
          <p:cNvSpPr/>
          <p:nvPr/>
        </p:nvSpPr>
        <p:spPr>
          <a:xfrm>
            <a:off x="3200400" y="2852928"/>
            <a:ext cx="73152" cy="1920240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64992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Control</a:t>
            </a:r>
            <a:endParaRPr lang="en-US" sz="1300" dirty="0"/>
          </a:p>
        </p:txBody>
      </p:sp>
      <p:sp>
        <p:nvSpPr>
          <p:cNvPr id="48" name="Shape 46"/>
          <p:cNvSpPr/>
          <p:nvPr/>
        </p:nvSpPr>
        <p:spPr>
          <a:xfrm>
            <a:off x="3364992" y="3419856"/>
            <a:ext cx="2468880" cy="18288"/>
          </a:xfrm>
          <a:prstGeom prst="rect">
            <a:avLst/>
          </a:prstGeom>
          <a:solidFill>
            <a:srgbClr val="F5C842">
              <a:alpha val="50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3364992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Using programmed code blocks to start, stop, adjust speed, and reverse direction of the PlanetX Smart Motor.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6144768" y="2852928"/>
            <a:ext cx="2788920" cy="1920240"/>
          </a:xfrm>
          <a:prstGeom prst="rect">
            <a:avLst/>
          </a:prstGeom>
          <a:solidFill>
            <a:srgbClr val="152040"/>
          </a:solidFill>
          <a:ln w="19050">
            <a:solidFill>
              <a:srgbClr val="34D399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51" name="Shape 49"/>
          <p:cNvSpPr/>
          <p:nvPr/>
        </p:nvSpPr>
        <p:spPr>
          <a:xfrm>
            <a:off x="6144768" y="2852928"/>
            <a:ext cx="73152" cy="1920240"/>
          </a:xfrm>
          <a:prstGeom prst="rect">
            <a:avLst/>
          </a:prstGeom>
          <a:solidFill>
            <a:srgbClr val="34D399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309360" y="2962656"/>
            <a:ext cx="2560320" cy="43891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34D39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Iteration</a:t>
            </a:r>
            <a:endParaRPr lang="en-US" sz="1300" dirty="0"/>
          </a:p>
        </p:txBody>
      </p:sp>
      <p:sp>
        <p:nvSpPr>
          <p:cNvPr id="53" name="Shape 51"/>
          <p:cNvSpPr/>
          <p:nvPr/>
        </p:nvSpPr>
        <p:spPr>
          <a:xfrm>
            <a:off x="6309360" y="3419856"/>
            <a:ext cx="2468880" cy="18288"/>
          </a:xfrm>
          <a:prstGeom prst="rect">
            <a:avLst/>
          </a:prstGeom>
          <a:solidFill>
            <a:srgbClr val="34D399">
              <a:alpha val="50000"/>
            </a:srgbClr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09360" y="3511296"/>
            <a:ext cx="2514600" cy="11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5000"/>
              </a:lnSpc>
              <a:buNone/>
            </a:pPr>
            <a:r>
              <a:rPr lang="en-US" sz="10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Repeating the design → build → test → improve cycle to systematically refine a solution — the core of engineering.</a:t>
            </a:r>
            <a:endParaRPr lang="en-US" sz="10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1 — Design &amp; Build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🎬  ENGAGE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2103120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15 min</a:t>
            </a:r>
            <a:endParaRPr lang="en-US" sz="1000" dirty="0"/>
          </a:p>
        </p:txBody>
      </p:sp>
      <p:sp>
        <p:nvSpPr>
          <p:cNvPr id="27" name="Shape 25"/>
          <p:cNvSpPr/>
          <p:nvPr/>
        </p:nvSpPr>
        <p:spPr>
          <a:xfrm>
            <a:off x="365760" y="1344168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484632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a 3-min Newton's 3rd Law rocket demo video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65760" y="2002536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84632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Entry task: "What makes a rocket launch?" — sticky notes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65760" y="2660904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484632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Class mind-map: What is thrust? What is gravity?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65760" y="3319272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84632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Introduce the mission: build a working rocket launcher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172968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172968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10128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🔧  EXPLORE</a:t>
            </a:r>
            <a:endParaRPr lang="en-US" sz="1500" dirty="0"/>
          </a:p>
        </p:txBody>
      </p:sp>
      <p:sp>
        <p:nvSpPr>
          <p:cNvPr id="38" name="Shape 36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047488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 min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3310128" y="1344168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429000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Distribute Design Brief sheets — sketch before you build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310128" y="2002536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429000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Teams build rocket launcher model using Nezha Pro blocks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310128" y="2660904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429000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Motor must be integrated into the structure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310128" y="3319272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429000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Recorder documents all design decisions with reasons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117336" y="749808"/>
            <a:ext cx="2788920" cy="333756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117336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254496" y="859536"/>
            <a:ext cx="210312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📋  EXPLAIN</a:t>
            </a:r>
            <a:endParaRPr lang="en-US" sz="1500" dirty="0"/>
          </a:p>
        </p:txBody>
      </p:sp>
      <p:sp>
        <p:nvSpPr>
          <p:cNvPr id="51" name="Shape 49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7991856" y="868680"/>
            <a:ext cx="749808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 min</a:t>
            </a:r>
            <a:endParaRPr lang="en-US" sz="1000" dirty="0"/>
          </a:p>
        </p:txBody>
      </p:sp>
      <p:sp>
        <p:nvSpPr>
          <p:cNvPr id="53" name="Shape 51"/>
          <p:cNvSpPr/>
          <p:nvPr/>
        </p:nvSpPr>
        <p:spPr>
          <a:xfrm>
            <a:off x="6254496" y="1344168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373368" y="1280160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 walks through: launch pad, motor, thrust, reaction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254496" y="2002536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373368" y="1938528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Students annotate a printed rocket launcher diagram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254496" y="2660904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373368" y="2596896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 components to Newton's 3rd Law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254496" y="3319272"/>
            <a:ext cx="54864" cy="5486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373368" y="3255264"/>
            <a:ext cx="2404872" cy="62179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Preview Day 2 coding challenge</a:t>
            </a:r>
            <a:endParaRPr lang="en-US" sz="1050" dirty="0"/>
          </a:p>
        </p:txBody>
      </p:sp>
      <p:sp>
        <p:nvSpPr>
          <p:cNvPr id="61" name="Text 59"/>
          <p:cNvSpPr/>
          <p:nvPr/>
        </p:nvSpPr>
        <p:spPr>
          <a:xfrm>
            <a:off x="228600" y="4206240"/>
            <a:ext cx="1371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spc="150" kern="0" dirty="0">
                <a:solidFill>
                  <a:srgbClr val="A8E6E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TEAM ROLES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1691640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Builder</a:t>
            </a:r>
            <a:endParaRPr lang="en-US" sz="1100" dirty="0"/>
          </a:p>
        </p:txBody>
      </p:sp>
      <p:sp>
        <p:nvSpPr>
          <p:cNvPr id="64" name="Shape 62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3493008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Coder</a:t>
            </a:r>
            <a:endParaRPr lang="en-US" sz="1100" dirty="0"/>
          </a:p>
        </p:txBody>
      </p:sp>
      <p:sp>
        <p:nvSpPr>
          <p:cNvPr id="66" name="Shape 64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5294376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Recorder</a:t>
            </a:r>
            <a:endParaRPr lang="en-US" sz="1100" dirty="0"/>
          </a:p>
        </p:txBody>
      </p:sp>
      <p:sp>
        <p:nvSpPr>
          <p:cNvPr id="68" name="Shape 66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solidFill>
            <a:srgbClr val="E8707A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095744" y="4178808"/>
            <a:ext cx="1554480" cy="32918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Presenter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2 — Code the Launch Sequence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822960"/>
            <a:ext cx="5669280" cy="11887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960120"/>
            <a:ext cx="594360" cy="594360"/>
          </a:xfrm>
          <a:prstGeom prst="ellipse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274320" y="9601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25" name="Shape 23"/>
          <p:cNvSpPr/>
          <p:nvPr/>
        </p:nvSpPr>
        <p:spPr>
          <a:xfrm>
            <a:off x="502920" y="2011680"/>
            <a:ext cx="137160" cy="182880"/>
          </a:xfrm>
          <a:prstGeom prst="rect">
            <a:avLst/>
          </a:prstGeom>
          <a:solidFill>
            <a:srgbClr val="4BBDB3">
              <a:alpha val="6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1005840" y="9326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27" name="Text 25"/>
          <p:cNvSpPr/>
          <p:nvPr/>
        </p:nvSpPr>
        <p:spPr>
          <a:xfrm>
            <a:off x="1005840" y="11704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Press Button A</a:t>
            </a:r>
            <a:endParaRPr lang="en-US" sz="1350" dirty="0"/>
          </a:p>
        </p:txBody>
      </p:sp>
      <p:sp>
        <p:nvSpPr>
          <p:cNvPr id="28" name="Text 26"/>
          <p:cNvSpPr/>
          <p:nvPr/>
        </p:nvSpPr>
        <p:spPr>
          <a:xfrm>
            <a:off x="2971800" y="1078992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4BBDB3"/>
                </a:solidFill>
              </a:rPr>
              <a:t>→</a:t>
            </a:r>
            <a:endParaRPr lang="en-US" sz="2200" dirty="0"/>
          </a:p>
        </p:txBody>
      </p:sp>
      <p:sp>
        <p:nvSpPr>
          <p:cNvPr id="29" name="Text 27"/>
          <p:cNvSpPr/>
          <p:nvPr/>
        </p:nvSpPr>
        <p:spPr>
          <a:xfrm>
            <a:off x="3429000" y="9326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30" name="Text 28"/>
          <p:cNvSpPr/>
          <p:nvPr/>
        </p:nvSpPr>
        <p:spPr>
          <a:xfrm>
            <a:off x="3429000" y="11704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ON — Full Speed</a:t>
            </a:r>
            <a:endParaRPr lang="en-US" sz="1350" dirty="0"/>
          </a:p>
        </p:txBody>
      </p:sp>
      <p:sp>
        <p:nvSpPr>
          <p:cNvPr id="31" name="Shape 29"/>
          <p:cNvSpPr/>
          <p:nvPr/>
        </p:nvSpPr>
        <p:spPr>
          <a:xfrm>
            <a:off x="5394960" y="1024128"/>
            <a:ext cx="502920" cy="548640"/>
          </a:xfrm>
          <a:prstGeom prst="rect">
            <a:avLst/>
          </a:prstGeom>
          <a:solidFill>
            <a:srgbClr val="0D1B2A"/>
          </a:solidFill>
          <a:ln w="1524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94960" y="1024128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🚀</a:t>
            </a:r>
            <a:endParaRPr lang="en-US" sz="1800" dirty="0"/>
          </a:p>
        </p:txBody>
      </p:sp>
      <p:sp>
        <p:nvSpPr>
          <p:cNvPr id="33" name="Text 31"/>
          <p:cNvSpPr/>
          <p:nvPr/>
        </p:nvSpPr>
        <p:spPr>
          <a:xfrm>
            <a:off x="5349240" y="1645920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4BBDB3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LED: "LAUNCH"</a:t>
            </a:r>
            <a:endParaRPr lang="en-US" sz="750" dirty="0"/>
          </a:p>
        </p:txBody>
      </p:sp>
      <p:sp>
        <p:nvSpPr>
          <p:cNvPr id="34" name="Shape 32"/>
          <p:cNvSpPr/>
          <p:nvPr/>
        </p:nvSpPr>
        <p:spPr>
          <a:xfrm>
            <a:off x="274320" y="2194560"/>
            <a:ext cx="5669280" cy="11887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35" name="Shape 33"/>
          <p:cNvSpPr/>
          <p:nvPr/>
        </p:nvSpPr>
        <p:spPr>
          <a:xfrm>
            <a:off x="274320" y="2331720"/>
            <a:ext cx="594360" cy="594360"/>
          </a:xfrm>
          <a:prstGeom prst="ellipse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6" name="Text 34"/>
          <p:cNvSpPr/>
          <p:nvPr/>
        </p:nvSpPr>
        <p:spPr>
          <a:xfrm>
            <a:off x="274320" y="23317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37" name="Shape 35"/>
          <p:cNvSpPr/>
          <p:nvPr/>
        </p:nvSpPr>
        <p:spPr>
          <a:xfrm>
            <a:off x="502920" y="3383280"/>
            <a:ext cx="137160" cy="182880"/>
          </a:xfrm>
          <a:prstGeom prst="rect">
            <a:avLst/>
          </a:prstGeom>
          <a:solidFill>
            <a:srgbClr val="7B6CB5">
              <a:alpha val="60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8" name="Text 36"/>
          <p:cNvSpPr/>
          <p:nvPr/>
        </p:nvSpPr>
        <p:spPr>
          <a:xfrm>
            <a:off x="1005840" y="23042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39" name="Text 37"/>
          <p:cNvSpPr/>
          <p:nvPr/>
        </p:nvSpPr>
        <p:spPr>
          <a:xfrm>
            <a:off x="1005840" y="25420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3 seconds</a:t>
            </a:r>
            <a:endParaRPr lang="en-US" sz="1350" dirty="0"/>
          </a:p>
        </p:txBody>
      </p:sp>
      <p:sp>
        <p:nvSpPr>
          <p:cNvPr id="40" name="Text 38"/>
          <p:cNvSpPr/>
          <p:nvPr/>
        </p:nvSpPr>
        <p:spPr>
          <a:xfrm>
            <a:off x="2971800" y="2450592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7B6CB5"/>
                </a:solidFill>
              </a:rPr>
              <a:t>→</a:t>
            </a:r>
            <a:endParaRPr lang="en-US" sz="2200" dirty="0"/>
          </a:p>
        </p:txBody>
      </p:sp>
      <p:sp>
        <p:nvSpPr>
          <p:cNvPr id="41" name="Text 39"/>
          <p:cNvSpPr/>
          <p:nvPr/>
        </p:nvSpPr>
        <p:spPr>
          <a:xfrm>
            <a:off x="3429000" y="23042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42" name="Text 40"/>
          <p:cNvSpPr/>
          <p:nvPr/>
        </p:nvSpPr>
        <p:spPr>
          <a:xfrm>
            <a:off x="3429000" y="25420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MEDIUM Speed</a:t>
            </a:r>
            <a:endParaRPr lang="en-US" sz="1350" dirty="0"/>
          </a:p>
        </p:txBody>
      </p:sp>
      <p:sp>
        <p:nvSpPr>
          <p:cNvPr id="43" name="Shape 41"/>
          <p:cNvSpPr/>
          <p:nvPr/>
        </p:nvSpPr>
        <p:spPr>
          <a:xfrm>
            <a:off x="5394960" y="2395728"/>
            <a:ext cx="502920" cy="548640"/>
          </a:xfrm>
          <a:prstGeom prst="rect">
            <a:avLst/>
          </a:prstGeom>
          <a:solidFill>
            <a:srgbClr val="0D1B2A"/>
          </a:solidFill>
          <a:ln w="1524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5394960" y="2395728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⬆</a:t>
            </a:r>
            <a:endParaRPr lang="en-US" sz="1800" dirty="0"/>
          </a:p>
        </p:txBody>
      </p:sp>
      <p:sp>
        <p:nvSpPr>
          <p:cNvPr id="45" name="Text 43"/>
          <p:cNvSpPr/>
          <p:nvPr/>
        </p:nvSpPr>
        <p:spPr>
          <a:xfrm>
            <a:off x="5349240" y="3017520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7B6CB5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LED: "ASCENT"</a:t>
            </a:r>
            <a:endParaRPr lang="en-US" sz="750" dirty="0"/>
          </a:p>
        </p:txBody>
      </p:sp>
      <p:sp>
        <p:nvSpPr>
          <p:cNvPr id="46" name="Shape 44"/>
          <p:cNvSpPr/>
          <p:nvPr/>
        </p:nvSpPr>
        <p:spPr>
          <a:xfrm>
            <a:off x="274320" y="3566160"/>
            <a:ext cx="5669280" cy="11887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50800" dist="25400" dir="8100000">
              <a:srgbClr val="000000">
                <a:alpha val="18000"/>
              </a:srgbClr>
            </a:outerShdw>
          </a:effectLst>
        </p:spPr>
      </p:sp>
      <p:sp>
        <p:nvSpPr>
          <p:cNvPr id="47" name="Shape 45"/>
          <p:cNvSpPr/>
          <p:nvPr/>
        </p:nvSpPr>
        <p:spPr>
          <a:xfrm>
            <a:off x="274320" y="3703320"/>
            <a:ext cx="594360" cy="594360"/>
          </a:xfrm>
          <a:prstGeom prst="ellipse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48" name="Text 46"/>
          <p:cNvSpPr/>
          <p:nvPr/>
        </p:nvSpPr>
        <p:spPr>
          <a:xfrm>
            <a:off x="274320" y="3703320"/>
            <a:ext cx="59436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49" name="Text 47"/>
          <p:cNvSpPr/>
          <p:nvPr/>
        </p:nvSpPr>
        <p:spPr>
          <a:xfrm>
            <a:off x="1005840" y="36758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TRIGGER</a:t>
            </a:r>
            <a:endParaRPr lang="en-US" sz="750" dirty="0"/>
          </a:p>
        </p:txBody>
      </p:sp>
      <p:sp>
        <p:nvSpPr>
          <p:cNvPr id="50" name="Text 48"/>
          <p:cNvSpPr/>
          <p:nvPr/>
        </p:nvSpPr>
        <p:spPr>
          <a:xfrm>
            <a:off x="1005840" y="39136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Pause 2 seconds</a:t>
            </a:r>
            <a:endParaRPr lang="en-US" sz="1350" dirty="0"/>
          </a:p>
        </p:txBody>
      </p:sp>
      <p:sp>
        <p:nvSpPr>
          <p:cNvPr id="51" name="Text 49"/>
          <p:cNvSpPr/>
          <p:nvPr/>
        </p:nvSpPr>
        <p:spPr>
          <a:xfrm>
            <a:off x="2971800" y="3822192"/>
            <a:ext cx="41148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dirty="0">
                <a:solidFill>
                  <a:srgbClr val="F5A623"/>
                </a:solidFill>
              </a:rPr>
              <a:t>→</a:t>
            </a:r>
            <a:endParaRPr lang="en-US" sz="2200" dirty="0"/>
          </a:p>
        </p:txBody>
      </p:sp>
      <p:sp>
        <p:nvSpPr>
          <p:cNvPr id="52" name="Text 50"/>
          <p:cNvSpPr/>
          <p:nvPr/>
        </p:nvSpPr>
        <p:spPr>
          <a:xfrm>
            <a:off x="3429000" y="3675888"/>
            <a:ext cx="10972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750" b="1" spc="120" kern="0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ACTION</a:t>
            </a:r>
            <a:endParaRPr lang="en-US" sz="750" dirty="0"/>
          </a:p>
        </p:txBody>
      </p:sp>
      <p:sp>
        <p:nvSpPr>
          <p:cNvPr id="53" name="Text 51"/>
          <p:cNvSpPr/>
          <p:nvPr/>
        </p:nvSpPr>
        <p:spPr>
          <a:xfrm>
            <a:off x="3429000" y="3913632"/>
            <a:ext cx="192024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Motor OFF → Stop</a:t>
            </a:r>
            <a:endParaRPr lang="en-US" sz="1350" dirty="0"/>
          </a:p>
        </p:txBody>
      </p:sp>
      <p:sp>
        <p:nvSpPr>
          <p:cNvPr id="54" name="Shape 52"/>
          <p:cNvSpPr/>
          <p:nvPr/>
        </p:nvSpPr>
        <p:spPr>
          <a:xfrm>
            <a:off x="5394960" y="3767328"/>
            <a:ext cx="502920" cy="548640"/>
          </a:xfrm>
          <a:prstGeom prst="rect">
            <a:avLst/>
          </a:prstGeom>
          <a:solidFill>
            <a:srgbClr val="0D1B2A"/>
          </a:solidFill>
          <a:ln w="15240">
            <a:solidFill>
              <a:srgbClr val="F5A623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5394960" y="3767328"/>
            <a:ext cx="5029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🌍</a:t>
            </a:r>
            <a:endParaRPr lang="en-US" sz="1800" dirty="0"/>
          </a:p>
        </p:txBody>
      </p:sp>
      <p:sp>
        <p:nvSpPr>
          <p:cNvPr id="56" name="Text 54"/>
          <p:cNvSpPr/>
          <p:nvPr/>
        </p:nvSpPr>
        <p:spPr>
          <a:xfrm>
            <a:off x="5349240" y="4389120"/>
            <a:ext cx="59436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750" dirty="0">
                <a:solidFill>
                  <a:srgbClr val="F5A623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LED: "ORBIT"</a:t>
            </a:r>
            <a:endParaRPr lang="en-US" sz="750" dirty="0"/>
          </a:p>
        </p:txBody>
      </p:sp>
      <p:sp>
        <p:nvSpPr>
          <p:cNvPr id="57" name="Shape 55"/>
          <p:cNvSpPr/>
          <p:nvPr/>
        </p:nvSpPr>
        <p:spPr>
          <a:xfrm>
            <a:off x="6172200" y="749808"/>
            <a:ext cx="274320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</p:spPr>
      </p:sp>
      <p:sp>
        <p:nvSpPr>
          <p:cNvPr id="58" name="Shape 56"/>
          <p:cNvSpPr/>
          <p:nvPr/>
        </p:nvSpPr>
        <p:spPr>
          <a:xfrm>
            <a:off x="6172200" y="749808"/>
            <a:ext cx="274320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59" name="Text 57"/>
          <p:cNvSpPr/>
          <p:nvPr/>
        </p:nvSpPr>
        <p:spPr>
          <a:xfrm>
            <a:off x="6263640" y="868680"/>
            <a:ext cx="256032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HARDWARE NEEDED</a:t>
            </a:r>
            <a:endParaRPr lang="en-US" sz="1000" dirty="0"/>
          </a:p>
        </p:txBody>
      </p:sp>
      <p:sp>
        <p:nvSpPr>
          <p:cNvPr id="60" name="Shape 58"/>
          <p:cNvSpPr/>
          <p:nvPr/>
        </p:nvSpPr>
        <p:spPr>
          <a:xfrm>
            <a:off x="6263640" y="1298448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1" name="Text 59"/>
          <p:cNvSpPr/>
          <p:nvPr/>
        </p:nvSpPr>
        <p:spPr>
          <a:xfrm>
            <a:off x="6281928" y="13624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🧠</a:t>
            </a:r>
            <a:endParaRPr lang="en-US" sz="1800" dirty="0"/>
          </a:p>
        </p:txBody>
      </p:sp>
      <p:sp>
        <p:nvSpPr>
          <p:cNvPr id="62" name="Text 60"/>
          <p:cNvSpPr/>
          <p:nvPr/>
        </p:nvSpPr>
        <p:spPr>
          <a:xfrm>
            <a:off x="6784848" y="1344168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micro:bit v2</a:t>
            </a:r>
            <a:endParaRPr lang="en-US" sz="1100" dirty="0"/>
          </a:p>
        </p:txBody>
      </p:sp>
      <p:sp>
        <p:nvSpPr>
          <p:cNvPr id="63" name="Text 61"/>
          <p:cNvSpPr/>
          <p:nvPr/>
        </p:nvSpPr>
        <p:spPr>
          <a:xfrm>
            <a:off x="6784848" y="1600200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Main controller</a:t>
            </a:r>
            <a:endParaRPr lang="en-US" sz="950" dirty="0"/>
          </a:p>
        </p:txBody>
      </p:sp>
      <p:sp>
        <p:nvSpPr>
          <p:cNvPr id="64" name="Shape 62"/>
          <p:cNvSpPr/>
          <p:nvPr/>
        </p:nvSpPr>
        <p:spPr>
          <a:xfrm>
            <a:off x="6263640" y="2002536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6281928" y="206654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⚡</a:t>
            </a:r>
            <a:endParaRPr lang="en-US" sz="1800" dirty="0"/>
          </a:p>
        </p:txBody>
      </p:sp>
      <p:sp>
        <p:nvSpPr>
          <p:cNvPr id="66" name="Text 64"/>
          <p:cNvSpPr/>
          <p:nvPr/>
        </p:nvSpPr>
        <p:spPr>
          <a:xfrm>
            <a:off x="6784848" y="2048256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Board V2</a:t>
            </a:r>
            <a:endParaRPr lang="en-US" sz="1100" dirty="0"/>
          </a:p>
        </p:txBody>
      </p:sp>
      <p:sp>
        <p:nvSpPr>
          <p:cNvPr id="67" name="Text 65"/>
          <p:cNvSpPr/>
          <p:nvPr/>
        </p:nvSpPr>
        <p:spPr>
          <a:xfrm>
            <a:off x="6784848" y="2304288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Connects motor &amp; sensors</a:t>
            </a:r>
            <a:endParaRPr lang="en-US" sz="950" dirty="0"/>
          </a:p>
        </p:txBody>
      </p:sp>
      <p:sp>
        <p:nvSpPr>
          <p:cNvPr id="68" name="Shape 66"/>
          <p:cNvSpPr/>
          <p:nvPr/>
        </p:nvSpPr>
        <p:spPr>
          <a:xfrm>
            <a:off x="6263640" y="2706624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6281928" y="277063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🔩</a:t>
            </a:r>
            <a:endParaRPr lang="en-US" sz="1800" dirty="0"/>
          </a:p>
        </p:txBody>
      </p:sp>
      <p:sp>
        <p:nvSpPr>
          <p:cNvPr id="70" name="Text 68"/>
          <p:cNvSpPr/>
          <p:nvPr/>
        </p:nvSpPr>
        <p:spPr>
          <a:xfrm>
            <a:off x="6784848" y="2752344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PlanetX Smart Motor</a:t>
            </a:r>
            <a:endParaRPr lang="en-US" sz="1100" dirty="0"/>
          </a:p>
        </p:txBody>
      </p:sp>
      <p:sp>
        <p:nvSpPr>
          <p:cNvPr id="71" name="Text 69"/>
          <p:cNvSpPr/>
          <p:nvPr/>
        </p:nvSpPr>
        <p:spPr>
          <a:xfrm>
            <a:off x="6784848" y="3008376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Simulates rocket thrust</a:t>
            </a:r>
            <a:endParaRPr lang="en-US" sz="950" dirty="0"/>
          </a:p>
        </p:txBody>
      </p:sp>
      <p:sp>
        <p:nvSpPr>
          <p:cNvPr id="72" name="Shape 70"/>
          <p:cNvSpPr/>
          <p:nvPr/>
        </p:nvSpPr>
        <p:spPr>
          <a:xfrm>
            <a:off x="6263640" y="3410712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281928" y="347472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🔌</a:t>
            </a:r>
            <a:endParaRPr lang="en-US" sz="1800" dirty="0"/>
          </a:p>
        </p:txBody>
      </p:sp>
      <p:sp>
        <p:nvSpPr>
          <p:cNvPr id="74" name="Text 72"/>
          <p:cNvSpPr/>
          <p:nvPr/>
        </p:nvSpPr>
        <p:spPr>
          <a:xfrm>
            <a:off x="6784848" y="3456432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USB Cable</a:t>
            </a:r>
            <a:endParaRPr lang="en-US" sz="1100" dirty="0"/>
          </a:p>
        </p:txBody>
      </p:sp>
      <p:sp>
        <p:nvSpPr>
          <p:cNvPr id="75" name="Text 73"/>
          <p:cNvSpPr/>
          <p:nvPr/>
        </p:nvSpPr>
        <p:spPr>
          <a:xfrm>
            <a:off x="6784848" y="3712464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Flash code from PC</a:t>
            </a:r>
            <a:endParaRPr lang="en-US" sz="950" dirty="0"/>
          </a:p>
        </p:txBody>
      </p:sp>
      <p:sp>
        <p:nvSpPr>
          <p:cNvPr id="76" name="Shape 74"/>
          <p:cNvSpPr/>
          <p:nvPr/>
        </p:nvSpPr>
        <p:spPr>
          <a:xfrm>
            <a:off x="6263640" y="4114800"/>
            <a:ext cx="2560320" cy="594360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281928" y="4178808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800" dirty="0">
                <a:solidFill>
                  <a:srgbClr val="000000"/>
                </a:solidFill>
              </a:rPr>
              <a:t>🧱</a:t>
            </a:r>
            <a:endParaRPr lang="en-US" sz="1800" dirty="0"/>
          </a:p>
        </p:txBody>
      </p:sp>
      <p:sp>
        <p:nvSpPr>
          <p:cNvPr id="78" name="Text 76"/>
          <p:cNvSpPr/>
          <p:nvPr/>
        </p:nvSpPr>
        <p:spPr>
          <a:xfrm>
            <a:off x="6784848" y="4160520"/>
            <a:ext cx="192024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Nezha Pro Blocks</a:t>
            </a:r>
            <a:endParaRPr lang="en-US" sz="1100" dirty="0"/>
          </a:p>
        </p:txBody>
      </p:sp>
      <p:sp>
        <p:nvSpPr>
          <p:cNvPr id="79" name="Text 77"/>
          <p:cNvSpPr/>
          <p:nvPr/>
        </p:nvSpPr>
        <p:spPr>
          <a:xfrm>
            <a:off x="6784848" y="4416552"/>
            <a:ext cx="192024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Build the launcher model</a:t>
            </a:r>
            <a:endParaRPr lang="en-US" sz="950" dirty="0"/>
          </a:p>
        </p:txBody>
      </p:sp>
      <p:sp>
        <p:nvSpPr>
          <p:cNvPr id="80" name="Shape 78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solidFill>
            <a:srgbClr val="4BBDB3">
              <a:alpha val="20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81" name="Text 79"/>
          <p:cNvSpPr/>
          <p:nvPr/>
        </p:nvSpPr>
        <p:spPr>
          <a:xfrm>
            <a:off x="274320" y="4709160"/>
            <a:ext cx="5669280" cy="274320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💡  Open MakeCode at makecode.microbit.org — load the PlanetX extension before coding</a:t>
            </a:r>
            <a:endParaRPr lang="en-US" sz="9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Day 3 — Launch Day!  (45 min)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🧪  TEST</a:t>
            </a:r>
            <a:endParaRPr lang="en-US" sz="1700" dirty="0"/>
          </a:p>
        </p:txBody>
      </p:sp>
      <p:sp>
        <p:nvSpPr>
          <p:cNvPr id="25" name="Shape 23"/>
          <p:cNvSpPr/>
          <p:nvPr/>
        </p:nvSpPr>
        <p:spPr>
          <a:xfrm>
            <a:off x="393192" y="159105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53035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Run the full launch sequence</a:t>
            </a:r>
            <a:endParaRPr lang="en-US" sz="1050" dirty="0"/>
          </a:p>
        </p:txBody>
      </p:sp>
      <p:sp>
        <p:nvSpPr>
          <p:cNvPr id="27" name="Shape 25"/>
          <p:cNvSpPr/>
          <p:nvPr/>
        </p:nvSpPr>
        <p:spPr>
          <a:xfrm>
            <a:off x="393192" y="213969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8" name="Text 26"/>
          <p:cNvSpPr/>
          <p:nvPr/>
        </p:nvSpPr>
        <p:spPr>
          <a:xfrm>
            <a:off x="53035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Does the motor respond at each phase?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93192" y="268833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53035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Record results on the Testing Log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393192" y="323697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2" name="Text 30"/>
          <p:cNvSpPr/>
          <p:nvPr/>
        </p:nvSpPr>
        <p:spPr>
          <a:xfrm>
            <a:off x="53035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Check LED displays correct message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93192" y="3785616"/>
            <a:ext cx="64008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53035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Time each phase — matches the brief?</a:t>
            </a:r>
            <a:endParaRPr lang="en-US" sz="1050" dirty="0"/>
          </a:p>
        </p:txBody>
      </p:sp>
      <p:sp>
        <p:nvSpPr>
          <p:cNvPr id="35" name="Shape 33"/>
          <p:cNvSpPr/>
          <p:nvPr/>
        </p:nvSpPr>
        <p:spPr>
          <a:xfrm>
            <a:off x="324612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6" name="Shape 34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338328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🔄  ITERATE</a:t>
            </a:r>
            <a:endParaRPr lang="en-US" sz="1700" dirty="0"/>
          </a:p>
        </p:txBody>
      </p:sp>
      <p:sp>
        <p:nvSpPr>
          <p:cNvPr id="38" name="Shape 36"/>
          <p:cNvSpPr/>
          <p:nvPr/>
        </p:nvSpPr>
        <p:spPr>
          <a:xfrm>
            <a:off x="3410712" y="159105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354787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Identify what didn't work — be specific</a:t>
            </a:r>
            <a:endParaRPr lang="en-US" sz="1050" dirty="0"/>
          </a:p>
        </p:txBody>
      </p:sp>
      <p:sp>
        <p:nvSpPr>
          <p:cNvPr id="40" name="Shape 38"/>
          <p:cNvSpPr/>
          <p:nvPr/>
        </p:nvSpPr>
        <p:spPr>
          <a:xfrm>
            <a:off x="3410712" y="213969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354787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Adjust motor speeds or pause timings</a:t>
            </a:r>
            <a:endParaRPr lang="en-US" sz="1050" dirty="0"/>
          </a:p>
        </p:txBody>
      </p:sp>
      <p:sp>
        <p:nvSpPr>
          <p:cNvPr id="42" name="Shape 40"/>
          <p:cNvSpPr/>
          <p:nvPr/>
        </p:nvSpPr>
        <p:spPr>
          <a:xfrm>
            <a:off x="3410712" y="268833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3" name="Text 41"/>
          <p:cNvSpPr/>
          <p:nvPr/>
        </p:nvSpPr>
        <p:spPr>
          <a:xfrm>
            <a:off x="354787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Reinforce structure if needed</a:t>
            </a:r>
            <a:endParaRPr lang="en-US" sz="1050" dirty="0"/>
          </a:p>
        </p:txBody>
      </p:sp>
      <p:sp>
        <p:nvSpPr>
          <p:cNvPr id="44" name="Shape 42"/>
          <p:cNvSpPr/>
          <p:nvPr/>
        </p:nvSpPr>
        <p:spPr>
          <a:xfrm>
            <a:off x="3410712" y="323697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5" name="Text 43"/>
          <p:cNvSpPr/>
          <p:nvPr/>
        </p:nvSpPr>
        <p:spPr>
          <a:xfrm>
            <a:off x="354787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Retest after every change</a:t>
            </a:r>
            <a:endParaRPr lang="en-US" sz="1050" dirty="0"/>
          </a:p>
        </p:txBody>
      </p:sp>
      <p:sp>
        <p:nvSpPr>
          <p:cNvPr id="46" name="Shape 44"/>
          <p:cNvSpPr/>
          <p:nvPr/>
        </p:nvSpPr>
        <p:spPr>
          <a:xfrm>
            <a:off x="3410712" y="3785616"/>
            <a:ext cx="64008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54787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Document each improvement attempt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6263640" y="749808"/>
            <a:ext cx="2788920" cy="3520440"/>
          </a:xfrm>
          <a:prstGeom prst="rect">
            <a:avLst/>
          </a:prstGeom>
          <a:solidFill>
            <a:srgbClr val="152040"/>
          </a:solidFill>
          <a:ln w="19050">
            <a:solidFill>
              <a:srgbClr val="F5A62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9" name="Shape 4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6400800" y="868680"/>
            <a:ext cx="2468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b="1" dirty="0">
                <a:solidFill>
                  <a:srgbClr val="F5A62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🎤  PRESENT</a:t>
            </a:r>
            <a:endParaRPr lang="en-US" sz="1700" dirty="0"/>
          </a:p>
        </p:txBody>
      </p:sp>
      <p:sp>
        <p:nvSpPr>
          <p:cNvPr id="51" name="Shape 49"/>
          <p:cNvSpPr/>
          <p:nvPr/>
        </p:nvSpPr>
        <p:spPr>
          <a:xfrm>
            <a:off x="6428232" y="159105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2" name="Text 50"/>
          <p:cNvSpPr/>
          <p:nvPr/>
        </p:nvSpPr>
        <p:spPr>
          <a:xfrm>
            <a:off x="6565392" y="149961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Live demo of the rocket launcher</a:t>
            </a:r>
            <a:endParaRPr lang="en-US" sz="1050" dirty="0"/>
          </a:p>
        </p:txBody>
      </p:sp>
      <p:sp>
        <p:nvSpPr>
          <p:cNvPr id="53" name="Shape 51"/>
          <p:cNvSpPr/>
          <p:nvPr/>
        </p:nvSpPr>
        <p:spPr>
          <a:xfrm>
            <a:off x="6428232" y="213969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4" name="Text 52"/>
          <p:cNvSpPr/>
          <p:nvPr/>
        </p:nvSpPr>
        <p:spPr>
          <a:xfrm>
            <a:off x="6565392" y="204825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Explain each design decision</a:t>
            </a:r>
            <a:endParaRPr lang="en-US" sz="1050" dirty="0"/>
          </a:p>
        </p:txBody>
      </p:sp>
      <p:sp>
        <p:nvSpPr>
          <p:cNvPr id="55" name="Shape 53"/>
          <p:cNvSpPr/>
          <p:nvPr/>
        </p:nvSpPr>
        <p:spPr>
          <a:xfrm>
            <a:off x="6428232" y="268833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6" name="Text 54"/>
          <p:cNvSpPr/>
          <p:nvPr/>
        </p:nvSpPr>
        <p:spPr>
          <a:xfrm>
            <a:off x="6565392" y="259689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Show the code — walk through phases</a:t>
            </a:r>
            <a:endParaRPr lang="en-US" sz="1050" dirty="0"/>
          </a:p>
        </p:txBody>
      </p:sp>
      <p:sp>
        <p:nvSpPr>
          <p:cNvPr id="57" name="Shape 55"/>
          <p:cNvSpPr/>
          <p:nvPr/>
        </p:nvSpPr>
        <p:spPr>
          <a:xfrm>
            <a:off x="6428232" y="323697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58" name="Text 56"/>
          <p:cNvSpPr/>
          <p:nvPr/>
        </p:nvSpPr>
        <p:spPr>
          <a:xfrm>
            <a:off x="6565392" y="314553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Reflect: what would you change?</a:t>
            </a:r>
            <a:endParaRPr lang="en-US" sz="1050" dirty="0"/>
          </a:p>
        </p:txBody>
      </p:sp>
      <p:sp>
        <p:nvSpPr>
          <p:cNvPr id="59" name="Shape 57"/>
          <p:cNvSpPr/>
          <p:nvPr/>
        </p:nvSpPr>
        <p:spPr>
          <a:xfrm>
            <a:off x="6428232" y="3785616"/>
            <a:ext cx="64008" cy="64008"/>
          </a:xfrm>
          <a:prstGeom prst="rect">
            <a:avLst/>
          </a:prstGeom>
          <a:solidFill>
            <a:srgbClr val="F5A623"/>
          </a:solidFill>
          <a:ln w="12700">
            <a:solidFill>
              <a:srgbClr val="F5A623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565392" y="3694176"/>
            <a:ext cx="2377440" cy="475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rubric</a:t>
            </a:r>
            <a:endParaRPr lang="en-US" sz="1050" dirty="0"/>
          </a:p>
        </p:txBody>
      </p:sp>
      <p:sp>
        <p:nvSpPr>
          <p:cNvPr id="61" name="Shape 59"/>
          <p:cNvSpPr/>
          <p:nvPr/>
        </p:nvSpPr>
        <p:spPr>
          <a:xfrm>
            <a:off x="228600" y="4361688"/>
            <a:ext cx="8686800" cy="603504"/>
          </a:xfrm>
          <a:prstGeom prst="rect">
            <a:avLst/>
          </a:prstGeom>
          <a:solidFill>
            <a:srgbClr val="152040"/>
          </a:solidFill>
          <a:ln w="15240">
            <a:solidFill>
              <a:srgbClr val="F5C842"/>
            </a:solidFill>
            <a:prstDash val="solid"/>
          </a:ln>
        </p:spPr>
      </p:sp>
      <p:sp>
        <p:nvSpPr>
          <p:cNvPr id="62" name="Text 60"/>
          <p:cNvSpPr/>
          <p:nvPr/>
        </p:nvSpPr>
        <p:spPr>
          <a:xfrm>
            <a:off x="320040" y="4416552"/>
            <a:ext cx="1828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✅  SUCCESS CRITERIA:</a:t>
            </a:r>
            <a:endParaRPr lang="en-US" sz="1000" dirty="0"/>
          </a:p>
        </p:txBody>
      </p:sp>
      <p:sp>
        <p:nvSpPr>
          <p:cNvPr id="63" name="Text 61"/>
          <p:cNvSpPr/>
          <p:nvPr/>
        </p:nvSpPr>
        <p:spPr>
          <a:xfrm>
            <a:off x="2148840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Motor runs 3-phase sequence</a:t>
            </a:r>
            <a:endParaRPr lang="en-US" sz="950" dirty="0"/>
          </a:p>
        </p:txBody>
      </p:sp>
      <p:sp>
        <p:nvSpPr>
          <p:cNvPr id="64" name="Text 62"/>
          <p:cNvSpPr/>
          <p:nvPr/>
        </p:nvSpPr>
        <p:spPr>
          <a:xfrm>
            <a:off x="3813048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LED shows correct message</a:t>
            </a:r>
            <a:endParaRPr lang="en-US" sz="950" dirty="0"/>
          </a:p>
        </p:txBody>
      </p:sp>
      <p:sp>
        <p:nvSpPr>
          <p:cNvPr id="65" name="Text 63"/>
          <p:cNvSpPr/>
          <p:nvPr/>
        </p:nvSpPr>
        <p:spPr>
          <a:xfrm>
            <a:off x="5477256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Structure is stable &amp; presentable</a:t>
            </a:r>
            <a:endParaRPr lang="en-US" sz="950" dirty="0"/>
          </a:p>
        </p:txBody>
      </p:sp>
      <p:sp>
        <p:nvSpPr>
          <p:cNvPr id="66" name="Text 64"/>
          <p:cNvSpPr/>
          <p:nvPr/>
        </p:nvSpPr>
        <p:spPr>
          <a:xfrm>
            <a:off x="7141464" y="4416552"/>
            <a:ext cx="16459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✓  Team can explain every design choice</a:t>
            </a:r>
            <a:endParaRPr lang="en-US" sz="9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1A1F3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Assessment &amp; Differentiation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7432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74320" y="749808"/>
            <a:ext cx="41605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41148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📊  Assessment Strategies</a:t>
            </a:r>
            <a:endParaRPr lang="en-US" sz="1500" dirty="0"/>
          </a:p>
        </p:txBody>
      </p:sp>
      <p:sp>
        <p:nvSpPr>
          <p:cNvPr id="25" name="Shape 23"/>
          <p:cNvSpPr/>
          <p:nvPr/>
        </p:nvSpPr>
        <p:spPr>
          <a:xfrm>
            <a:off x="384048" y="135331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26" name="Text 24"/>
          <p:cNvSpPr/>
          <p:nvPr/>
        </p:nvSpPr>
        <p:spPr>
          <a:xfrm>
            <a:off x="438912" y="146304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👁</a:t>
            </a:r>
            <a:endParaRPr lang="en-US" sz="2000" dirty="0"/>
          </a:p>
        </p:txBody>
      </p:sp>
      <p:sp>
        <p:nvSpPr>
          <p:cNvPr id="27" name="Text 25"/>
          <p:cNvSpPr/>
          <p:nvPr/>
        </p:nvSpPr>
        <p:spPr>
          <a:xfrm>
            <a:off x="914400" y="142646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FORMATIVE</a:t>
            </a:r>
            <a:endParaRPr lang="en-US" sz="950" dirty="0"/>
          </a:p>
        </p:txBody>
      </p:sp>
      <p:sp>
        <p:nvSpPr>
          <p:cNvPr id="28" name="Text 26"/>
          <p:cNvSpPr/>
          <p:nvPr/>
        </p:nvSpPr>
        <p:spPr>
          <a:xfrm>
            <a:off x="914400" y="170078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Teacher observation during build &amp; code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Questioning — 'Why did you choose this?'</a:t>
            </a:r>
            <a:endParaRPr lang="en-US" sz="1050" dirty="0"/>
          </a:p>
        </p:txBody>
      </p:sp>
      <p:sp>
        <p:nvSpPr>
          <p:cNvPr id="29" name="Shape 27"/>
          <p:cNvSpPr/>
          <p:nvPr/>
        </p:nvSpPr>
        <p:spPr>
          <a:xfrm>
            <a:off x="384048" y="245059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0" name="Text 28"/>
          <p:cNvSpPr/>
          <p:nvPr/>
        </p:nvSpPr>
        <p:spPr>
          <a:xfrm>
            <a:off x="438912" y="256032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📁</a:t>
            </a:r>
            <a:endParaRPr lang="en-US" sz="2000" dirty="0"/>
          </a:p>
        </p:txBody>
      </p:sp>
      <p:sp>
        <p:nvSpPr>
          <p:cNvPr id="31" name="Text 29"/>
          <p:cNvSpPr/>
          <p:nvPr/>
        </p:nvSpPr>
        <p:spPr>
          <a:xfrm>
            <a:off x="914400" y="252374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PORTFOLIO</a:t>
            </a:r>
            <a:endParaRPr lang="en-US" sz="950" dirty="0"/>
          </a:p>
        </p:txBody>
      </p:sp>
      <p:sp>
        <p:nvSpPr>
          <p:cNvPr id="32" name="Text 30"/>
          <p:cNvSpPr/>
          <p:nvPr/>
        </p:nvSpPr>
        <p:spPr>
          <a:xfrm>
            <a:off x="914400" y="279806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Brief &amp; Testing Log (completed)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Photo documentation of build stages</a:t>
            </a:r>
            <a:endParaRPr lang="en-US" sz="1050" dirty="0"/>
          </a:p>
        </p:txBody>
      </p:sp>
      <p:sp>
        <p:nvSpPr>
          <p:cNvPr id="33" name="Shape 31"/>
          <p:cNvSpPr/>
          <p:nvPr/>
        </p:nvSpPr>
        <p:spPr>
          <a:xfrm>
            <a:off x="384048" y="3547872"/>
            <a:ext cx="3931920" cy="987552"/>
          </a:xfrm>
          <a:prstGeom prst="rect">
            <a:avLst/>
          </a:prstGeom>
          <a:solidFill>
            <a:srgbClr val="172547"/>
          </a:solidFill>
          <a:ln w="12700">
            <a:solidFill>
              <a:srgbClr val="172547"/>
            </a:solidFill>
            <a:prstDash val="solid"/>
          </a:ln>
        </p:spPr>
      </p:sp>
      <p:sp>
        <p:nvSpPr>
          <p:cNvPr id="34" name="Text 32"/>
          <p:cNvSpPr/>
          <p:nvPr/>
        </p:nvSpPr>
        <p:spPr>
          <a:xfrm>
            <a:off x="438912" y="3657600"/>
            <a:ext cx="411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000" dirty="0">
                <a:solidFill>
                  <a:srgbClr val="000000"/>
                </a:solidFill>
              </a:rPr>
              <a:t>🎯</a:t>
            </a:r>
            <a:endParaRPr lang="en-US" sz="2000" dirty="0"/>
          </a:p>
        </p:txBody>
      </p:sp>
      <p:sp>
        <p:nvSpPr>
          <p:cNvPr id="35" name="Text 33"/>
          <p:cNvSpPr/>
          <p:nvPr/>
        </p:nvSpPr>
        <p:spPr>
          <a:xfrm>
            <a:off x="914400" y="3621024"/>
            <a:ext cx="3200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50" b="1" spc="120" kern="0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SUMMATIVE</a:t>
            </a:r>
            <a:endParaRPr lang="en-US" sz="950" dirty="0"/>
          </a:p>
        </p:txBody>
      </p:sp>
      <p:sp>
        <p:nvSpPr>
          <p:cNvPr id="36" name="Text 34"/>
          <p:cNvSpPr/>
          <p:nvPr/>
        </p:nvSpPr>
        <p:spPr>
          <a:xfrm>
            <a:off x="914400" y="3895344"/>
            <a:ext cx="32461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Team presentation &amp; live launch demo</a:t>
            </a:r>
            <a:endParaRPr lang="en-US" sz="1050" dirty="0"/>
          </a:p>
          <a:p>
            <a:pPr indent="0" marL="0">
              <a:lnSpc>
                <a:spcPct val="130000"/>
              </a:lnSpc>
              <a:buNone/>
            </a:pPr>
            <a:r>
              <a:rPr lang="en-US" sz="1050" dirty="0">
                <a:solidFill>
                  <a:srgbClr val="FFFFFF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Peer feedback using structured rubric</a:t>
            </a:r>
            <a:endParaRPr lang="en-US" sz="1050" dirty="0"/>
          </a:p>
        </p:txBody>
      </p:sp>
      <p:sp>
        <p:nvSpPr>
          <p:cNvPr id="37" name="Shape 35"/>
          <p:cNvSpPr/>
          <p:nvPr/>
        </p:nvSpPr>
        <p:spPr>
          <a:xfrm>
            <a:off x="4709160" y="749808"/>
            <a:ext cx="41605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38" name="Shape 36"/>
          <p:cNvSpPr/>
          <p:nvPr/>
        </p:nvSpPr>
        <p:spPr>
          <a:xfrm>
            <a:off x="4709160" y="749808"/>
            <a:ext cx="41605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4846320" y="850392"/>
            <a:ext cx="38404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🎯  Differentiation Strategies</a:t>
            </a:r>
            <a:endParaRPr lang="en-US" sz="1500" dirty="0"/>
          </a:p>
        </p:txBody>
      </p:sp>
      <p:sp>
        <p:nvSpPr>
          <p:cNvPr id="40" name="Shape 38"/>
          <p:cNvSpPr/>
          <p:nvPr/>
        </p:nvSpPr>
        <p:spPr>
          <a:xfrm>
            <a:off x="4818888" y="1353312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34D399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4919472" y="1417320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🟢  Scaffolding</a:t>
            </a:r>
            <a:endParaRPr lang="en-US" sz="1100" dirty="0"/>
          </a:p>
        </p:txBody>
      </p:sp>
      <p:sp>
        <p:nvSpPr>
          <p:cNvPr id="42" name="Text 40"/>
          <p:cNvSpPr/>
          <p:nvPr/>
        </p:nvSpPr>
        <p:spPr>
          <a:xfrm>
            <a:off x="4919472" y="1691640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Pre-built partial models + step-by-step visual assembly guide for students who need more support getting started.</a:t>
            </a:r>
            <a:endParaRPr lang="en-US" sz="950" dirty="0"/>
          </a:p>
        </p:txBody>
      </p:sp>
      <p:sp>
        <p:nvSpPr>
          <p:cNvPr id="43" name="Shape 41"/>
          <p:cNvSpPr/>
          <p:nvPr/>
        </p:nvSpPr>
        <p:spPr>
          <a:xfrm>
            <a:off x="4818888" y="2240280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4919472" y="2304288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🔵  Extension</a:t>
            </a:r>
            <a:endParaRPr lang="en-US" sz="1100" dirty="0"/>
          </a:p>
        </p:txBody>
      </p:sp>
      <p:sp>
        <p:nvSpPr>
          <p:cNvPr id="45" name="Text 43"/>
          <p:cNvSpPr/>
          <p:nvPr/>
        </p:nvSpPr>
        <p:spPr>
          <a:xfrm>
            <a:off x="4919472" y="2578608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Add a Sonar:bit sensor to trigger launch automatically when the 'rocket' reaches launch height — advanced conditional logic.</a:t>
            </a:r>
            <a:endParaRPr lang="en-US" sz="950" dirty="0"/>
          </a:p>
        </p:txBody>
      </p:sp>
      <p:sp>
        <p:nvSpPr>
          <p:cNvPr id="46" name="Shape 44"/>
          <p:cNvSpPr/>
          <p:nvPr/>
        </p:nvSpPr>
        <p:spPr>
          <a:xfrm>
            <a:off x="4818888" y="3127248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4919472" y="3191256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🟡  ELL Support</a:t>
            </a:r>
            <a:endParaRPr lang="en-US" sz="1100" dirty="0"/>
          </a:p>
        </p:txBody>
      </p:sp>
      <p:sp>
        <p:nvSpPr>
          <p:cNvPr id="48" name="Text 46"/>
          <p:cNvSpPr/>
          <p:nvPr/>
        </p:nvSpPr>
        <p:spPr>
          <a:xfrm>
            <a:off x="4919472" y="3465576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Illustrated vocabulary cards with images for every key term. Pair with a bilingual partner when possible.</a:t>
            </a:r>
            <a:endParaRPr lang="en-US" sz="950" dirty="0"/>
          </a:p>
        </p:txBody>
      </p:sp>
      <p:sp>
        <p:nvSpPr>
          <p:cNvPr id="49" name="Shape 47"/>
          <p:cNvSpPr/>
          <p:nvPr/>
        </p:nvSpPr>
        <p:spPr>
          <a:xfrm>
            <a:off x="4818888" y="4014216"/>
            <a:ext cx="3931920" cy="777240"/>
          </a:xfrm>
          <a:prstGeom prst="rect">
            <a:avLst/>
          </a:prstGeom>
          <a:solidFill>
            <a:srgbClr val="172547"/>
          </a:solidFill>
          <a:ln w="12700">
            <a:solidFill>
              <a:srgbClr val="E8707A"/>
            </a:solidFill>
            <a:prstDash val="solid"/>
          </a:ln>
        </p:spPr>
      </p:sp>
      <p:sp>
        <p:nvSpPr>
          <p:cNvPr id="50" name="Text 48"/>
          <p:cNvSpPr/>
          <p:nvPr/>
        </p:nvSpPr>
        <p:spPr>
          <a:xfrm>
            <a:off x="4919472" y="4078224"/>
            <a:ext cx="3657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🔴  Advanced</a:t>
            </a:r>
            <a:endParaRPr lang="en-US" sz="1100" dirty="0"/>
          </a:p>
        </p:txBody>
      </p:sp>
      <p:sp>
        <p:nvSpPr>
          <p:cNvPr id="51" name="Text 49"/>
          <p:cNvSpPr/>
          <p:nvPr/>
        </p:nvSpPr>
        <p:spPr>
          <a:xfrm>
            <a:off x="4919472" y="4352544"/>
            <a:ext cx="3703320" cy="402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5000"/>
              </a:lnSpc>
              <a:buNone/>
            </a:pPr>
            <a:r>
              <a:rPr lang="en-US" sz="95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Switch MakeCode to JavaScript mode. Add a countdown timer (5…4…3…2…1) displayed on the micro:bit LED matrix.</a:t>
            </a:r>
            <a:endParaRPr lang="en-US" sz="95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3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27432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1097280" y="45720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4" name="Shape 2"/>
          <p:cNvSpPr/>
          <p:nvPr/>
        </p:nvSpPr>
        <p:spPr>
          <a:xfrm>
            <a:off x="2560320" y="13716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5" name="Shape 3"/>
          <p:cNvSpPr/>
          <p:nvPr/>
        </p:nvSpPr>
        <p:spPr>
          <a:xfrm>
            <a:off x="3749040" y="3657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6" name="Shape 4"/>
          <p:cNvSpPr/>
          <p:nvPr/>
        </p:nvSpPr>
        <p:spPr>
          <a:xfrm>
            <a:off x="5120640" y="9144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6309360" y="32004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7498080" y="18288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9" name="Shape 7"/>
          <p:cNvSpPr/>
          <p:nvPr/>
        </p:nvSpPr>
        <p:spPr>
          <a:xfrm>
            <a:off x="8595360" y="4114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0" name="Shape 8"/>
          <p:cNvSpPr/>
          <p:nvPr/>
        </p:nvSpPr>
        <p:spPr>
          <a:xfrm>
            <a:off x="731520" y="100584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1" name="Shape 9"/>
          <p:cNvSpPr/>
          <p:nvPr/>
        </p:nvSpPr>
        <p:spPr>
          <a:xfrm>
            <a:off x="1828800" y="822960"/>
            <a:ext cx="32004" cy="32004"/>
          </a:xfrm>
          <a:prstGeom prst="ellipse">
            <a:avLst/>
          </a:prstGeom>
          <a:solidFill>
            <a:srgbClr val="FFFFFF">
              <a:alpha val="7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200400" y="1188720"/>
            <a:ext cx="36576" cy="36576"/>
          </a:xfrm>
          <a:prstGeom prst="ellipse">
            <a:avLst/>
          </a:prstGeom>
          <a:solidFill>
            <a:srgbClr val="FFFFFF">
              <a:alpha val="4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3" name="Shape 11"/>
          <p:cNvSpPr/>
          <p:nvPr/>
        </p:nvSpPr>
        <p:spPr>
          <a:xfrm>
            <a:off x="4572000" y="731520"/>
            <a:ext cx="22860" cy="22860"/>
          </a:xfrm>
          <a:prstGeom prst="ellipse">
            <a:avLst/>
          </a:prstGeom>
          <a:solidFill>
            <a:srgbClr val="FFFFFF">
              <a:alpha val="65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4" name="Shape 12"/>
          <p:cNvSpPr/>
          <p:nvPr/>
        </p:nvSpPr>
        <p:spPr>
          <a:xfrm>
            <a:off x="6675120" y="1005840"/>
            <a:ext cx="36576" cy="36576"/>
          </a:xfrm>
          <a:prstGeom prst="ellipse">
            <a:avLst/>
          </a:prstGeom>
          <a:solidFill>
            <a:srgbClr val="FFFFFF">
              <a:alpha val="8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5" name="Shape 13"/>
          <p:cNvSpPr/>
          <p:nvPr/>
        </p:nvSpPr>
        <p:spPr>
          <a:xfrm>
            <a:off x="8138160" y="640080"/>
            <a:ext cx="27432" cy="27432"/>
          </a:xfrm>
          <a:prstGeom prst="ellipse">
            <a:avLst/>
          </a:prstGeom>
          <a:solidFill>
            <a:srgbClr val="FFFFFF">
              <a:alpha val="6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6" name="Shape 14"/>
          <p:cNvSpPr/>
          <p:nvPr/>
        </p:nvSpPr>
        <p:spPr>
          <a:xfrm>
            <a:off x="8869680" y="1097280"/>
            <a:ext cx="45720" cy="45720"/>
          </a:xfrm>
          <a:prstGeom prst="ellipse">
            <a:avLst/>
          </a:prstGeom>
          <a:solidFill>
            <a:srgbClr val="FFFFFF">
              <a:alpha val="50000"/>
            </a:srgbClr>
          </a:solidFill>
          <a:ln w="12700">
            <a:solidFill>
              <a:srgbClr val="FFFFFF"/>
            </a:solidFill>
            <a:prstDash val="solid"/>
          </a:ln>
        </p:spPr>
      </p:sp>
      <p:sp>
        <p:nvSpPr>
          <p:cNvPr id="17" name="Shape 15"/>
          <p:cNvSpPr/>
          <p:nvPr/>
        </p:nvSpPr>
        <p:spPr>
          <a:xfrm>
            <a:off x="0" y="0"/>
            <a:ext cx="9144000" cy="56692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18" name="Shape 16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solidFill>
            <a:srgbClr val="3AA89E"/>
          </a:solidFill>
          <a:ln w="12700">
            <a:solidFill>
              <a:srgbClr val="3AA89E"/>
            </a:solidFill>
            <a:prstDash val="solid"/>
          </a:ln>
        </p:spPr>
      </p:sp>
      <p:sp>
        <p:nvSpPr>
          <p:cNvPr id="19" name="Text 17"/>
          <p:cNvSpPr/>
          <p:nvPr/>
        </p:nvSpPr>
        <p:spPr>
          <a:xfrm>
            <a:off x="0" y="0"/>
            <a:ext cx="1005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900" b="1" spc="150" kern="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LESSON 01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097280" y="0"/>
            <a:ext cx="6858000" cy="566928"/>
          </a:xfrm>
          <a:prstGeom prst="rect">
            <a:avLst/>
          </a:prstGeom>
          <a:noFill/>
          <a:ln/>
        </p:spPr>
        <p:txBody>
          <a:bodyPr wrap="square" lIns="0" tIns="76200" rIns="0" bIns="0" rtlCol="0" anchor="ctr"/>
          <a:lstStyle/>
          <a:p>
            <a:pPr algn="l" indent="0" marL="0">
              <a:buNone/>
            </a:pPr>
            <a:r>
              <a:rPr lang="en-US" sz="1300" b="1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Curriculum &amp; Standards Alignment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7040880" y="0"/>
            <a:ext cx="2103120" cy="566928"/>
          </a:xfrm>
          <a:prstGeom prst="rect">
            <a:avLst/>
          </a:prstGeom>
          <a:noFill/>
          <a:ln/>
        </p:spPr>
        <p:txBody>
          <a:bodyPr wrap="square" lIns="0" tIns="0" rIns="101600" bIns="0" rtlCol="0" anchor="ctr"/>
          <a:lstStyle/>
          <a:p>
            <a:pPr algn="r" indent="0" marL="0">
              <a:buNone/>
            </a:pPr>
            <a:r>
              <a:rPr lang="en-US" sz="850" b="1" spc="80" kern="0" dirty="0">
                <a:solidFill>
                  <a:srgbClr val="0D1B3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TECHTELLIGENCE</a:t>
            </a:r>
            <a:endParaRPr lang="en-US" sz="850" dirty="0"/>
          </a:p>
        </p:txBody>
      </p:sp>
      <p:sp>
        <p:nvSpPr>
          <p:cNvPr id="22" name="Shape 20"/>
          <p:cNvSpPr/>
          <p:nvPr/>
        </p:nvSpPr>
        <p:spPr>
          <a:xfrm>
            <a:off x="22860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4BBDB3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23" name="Shape 21"/>
          <p:cNvSpPr/>
          <p:nvPr/>
        </p:nvSpPr>
        <p:spPr>
          <a:xfrm>
            <a:off x="228600" y="749808"/>
            <a:ext cx="2788920" cy="64008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4" name="Text 22"/>
          <p:cNvSpPr/>
          <p:nvPr/>
        </p:nvSpPr>
        <p:spPr>
          <a:xfrm>
            <a:off x="36576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NGSS</a:t>
            </a:r>
            <a:endParaRPr lang="en-US" sz="1900" dirty="0"/>
          </a:p>
        </p:txBody>
      </p:sp>
      <p:sp>
        <p:nvSpPr>
          <p:cNvPr id="25" name="Text 23"/>
          <p:cNvSpPr/>
          <p:nvPr/>
        </p:nvSpPr>
        <p:spPr>
          <a:xfrm>
            <a:off x="36576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Next Generation Science Standards</a:t>
            </a:r>
            <a:endParaRPr lang="en-US" sz="900" dirty="0"/>
          </a:p>
        </p:txBody>
      </p:sp>
      <p:sp>
        <p:nvSpPr>
          <p:cNvPr id="26" name="Shape 24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7" name="Text 25"/>
          <p:cNvSpPr/>
          <p:nvPr/>
        </p:nvSpPr>
        <p:spPr>
          <a:xfrm>
            <a:off x="36576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MS-ETS1-1</a:t>
            </a:r>
            <a:endParaRPr lang="en-US" sz="1050" dirty="0"/>
          </a:p>
        </p:txBody>
      </p:sp>
      <p:sp>
        <p:nvSpPr>
          <p:cNvPr id="28" name="Shape 26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29" name="Text 27"/>
          <p:cNvSpPr/>
          <p:nvPr/>
        </p:nvSpPr>
        <p:spPr>
          <a:xfrm>
            <a:off x="166420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MS-ETS1-2</a:t>
            </a:r>
            <a:endParaRPr lang="en-US" sz="1050" dirty="0"/>
          </a:p>
        </p:txBody>
      </p:sp>
      <p:sp>
        <p:nvSpPr>
          <p:cNvPr id="30" name="Shape 28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1" name="Text 29"/>
          <p:cNvSpPr/>
          <p:nvPr/>
        </p:nvSpPr>
        <p:spPr>
          <a:xfrm>
            <a:off x="36576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MS-ETS1-3</a:t>
            </a:r>
            <a:endParaRPr lang="en-US" sz="1050" dirty="0"/>
          </a:p>
        </p:txBody>
      </p:sp>
      <p:sp>
        <p:nvSpPr>
          <p:cNvPr id="32" name="Shape 30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solidFill>
            <a:srgbClr val="4BBDB3">
              <a:alpha val="25000"/>
            </a:srgbClr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3" name="Text 31"/>
          <p:cNvSpPr/>
          <p:nvPr/>
        </p:nvSpPr>
        <p:spPr>
          <a:xfrm>
            <a:off x="166420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4BBDB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MS-PS2-2</a:t>
            </a:r>
            <a:endParaRPr lang="en-US" sz="1050" dirty="0"/>
          </a:p>
        </p:txBody>
      </p:sp>
      <p:sp>
        <p:nvSpPr>
          <p:cNvPr id="34" name="Shape 32"/>
          <p:cNvSpPr/>
          <p:nvPr/>
        </p:nvSpPr>
        <p:spPr>
          <a:xfrm>
            <a:off x="411480" y="28346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5" name="Text 33"/>
          <p:cNvSpPr/>
          <p:nvPr/>
        </p:nvSpPr>
        <p:spPr>
          <a:xfrm>
            <a:off x="53949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Define criteria &amp; constraints for design problems</a:t>
            </a:r>
            <a:endParaRPr lang="en-US" sz="1000" dirty="0"/>
          </a:p>
        </p:txBody>
      </p:sp>
      <p:sp>
        <p:nvSpPr>
          <p:cNvPr id="36" name="Shape 34"/>
          <p:cNvSpPr/>
          <p:nvPr/>
        </p:nvSpPr>
        <p:spPr>
          <a:xfrm>
            <a:off x="411480" y="32918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7" name="Text 35"/>
          <p:cNvSpPr/>
          <p:nvPr/>
        </p:nvSpPr>
        <p:spPr>
          <a:xfrm>
            <a:off x="53949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Evaluate solutions using systematic testing</a:t>
            </a:r>
            <a:endParaRPr lang="en-US" sz="1000" dirty="0"/>
          </a:p>
        </p:txBody>
      </p:sp>
      <p:sp>
        <p:nvSpPr>
          <p:cNvPr id="38" name="Shape 36"/>
          <p:cNvSpPr/>
          <p:nvPr/>
        </p:nvSpPr>
        <p:spPr>
          <a:xfrm>
            <a:off x="411480" y="37490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39" name="Text 37"/>
          <p:cNvSpPr/>
          <p:nvPr/>
        </p:nvSpPr>
        <p:spPr>
          <a:xfrm>
            <a:off x="53949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Analyse data to determine best solution</a:t>
            </a:r>
            <a:endParaRPr lang="en-US" sz="1000" dirty="0"/>
          </a:p>
        </p:txBody>
      </p:sp>
      <p:sp>
        <p:nvSpPr>
          <p:cNvPr id="40" name="Shape 38"/>
          <p:cNvSpPr/>
          <p:nvPr/>
        </p:nvSpPr>
        <p:spPr>
          <a:xfrm>
            <a:off x="411480" y="4206240"/>
            <a:ext cx="54864" cy="54864"/>
          </a:xfrm>
          <a:prstGeom prst="rect">
            <a:avLst/>
          </a:prstGeom>
          <a:solidFill>
            <a:srgbClr val="4BBDB3"/>
          </a:solidFill>
          <a:ln w="12700">
            <a:solidFill>
              <a:srgbClr val="4BBDB3"/>
            </a:solidFill>
            <a:prstDash val="solid"/>
          </a:ln>
        </p:spPr>
      </p:sp>
      <p:sp>
        <p:nvSpPr>
          <p:cNvPr id="41" name="Text 39"/>
          <p:cNvSpPr/>
          <p:nvPr/>
        </p:nvSpPr>
        <p:spPr>
          <a:xfrm>
            <a:off x="53949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Plan investigations for Newton's 3rd Law</a:t>
            </a:r>
            <a:endParaRPr lang="en-US" sz="1000" dirty="0"/>
          </a:p>
        </p:txBody>
      </p:sp>
      <p:sp>
        <p:nvSpPr>
          <p:cNvPr id="42" name="Shape 40"/>
          <p:cNvSpPr/>
          <p:nvPr/>
        </p:nvSpPr>
        <p:spPr>
          <a:xfrm>
            <a:off x="324612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7B6CB5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43" name="Shape 41"/>
          <p:cNvSpPr/>
          <p:nvPr/>
        </p:nvSpPr>
        <p:spPr>
          <a:xfrm>
            <a:off x="3246120" y="749808"/>
            <a:ext cx="2788920" cy="64008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4" name="Text 42"/>
          <p:cNvSpPr/>
          <p:nvPr/>
        </p:nvSpPr>
        <p:spPr>
          <a:xfrm>
            <a:off x="338328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CSTA</a:t>
            </a:r>
            <a:endParaRPr lang="en-US" sz="1900" dirty="0"/>
          </a:p>
        </p:txBody>
      </p:sp>
      <p:sp>
        <p:nvSpPr>
          <p:cNvPr id="45" name="Text 43"/>
          <p:cNvSpPr/>
          <p:nvPr/>
        </p:nvSpPr>
        <p:spPr>
          <a:xfrm>
            <a:off x="338328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CS Teachers Association K–12 Standards</a:t>
            </a:r>
            <a:endParaRPr lang="en-US" sz="900" dirty="0"/>
          </a:p>
        </p:txBody>
      </p:sp>
      <p:sp>
        <p:nvSpPr>
          <p:cNvPr id="46" name="Shape 44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7" name="Text 45"/>
          <p:cNvSpPr/>
          <p:nvPr/>
        </p:nvSpPr>
        <p:spPr>
          <a:xfrm>
            <a:off x="338328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1B-AP-10</a:t>
            </a:r>
            <a:endParaRPr lang="en-US" sz="1050" dirty="0"/>
          </a:p>
        </p:txBody>
      </p:sp>
      <p:sp>
        <p:nvSpPr>
          <p:cNvPr id="48" name="Shape 46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49" name="Text 47"/>
          <p:cNvSpPr/>
          <p:nvPr/>
        </p:nvSpPr>
        <p:spPr>
          <a:xfrm>
            <a:off x="468172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1B-AP-11</a:t>
            </a:r>
            <a:endParaRPr lang="en-US" sz="1050" dirty="0"/>
          </a:p>
        </p:txBody>
      </p:sp>
      <p:sp>
        <p:nvSpPr>
          <p:cNvPr id="50" name="Shape 48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solidFill>
            <a:srgbClr val="7B6CB5">
              <a:alpha val="25000"/>
            </a:srgbClr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1" name="Text 49"/>
          <p:cNvSpPr/>
          <p:nvPr/>
        </p:nvSpPr>
        <p:spPr>
          <a:xfrm>
            <a:off x="338328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7B6CB5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1B-AP-15</a:t>
            </a:r>
            <a:endParaRPr lang="en-US" sz="1050" dirty="0"/>
          </a:p>
        </p:txBody>
      </p:sp>
      <p:sp>
        <p:nvSpPr>
          <p:cNvPr id="52" name="Shape 50"/>
          <p:cNvSpPr/>
          <p:nvPr/>
        </p:nvSpPr>
        <p:spPr>
          <a:xfrm>
            <a:off x="3429000" y="28346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3" name="Text 51"/>
          <p:cNvSpPr/>
          <p:nvPr/>
        </p:nvSpPr>
        <p:spPr>
          <a:xfrm>
            <a:off x="355701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Create programs using events &amp; sequences</a:t>
            </a:r>
            <a:endParaRPr lang="en-US" sz="1000" dirty="0"/>
          </a:p>
        </p:txBody>
      </p:sp>
      <p:sp>
        <p:nvSpPr>
          <p:cNvPr id="54" name="Shape 52"/>
          <p:cNvSpPr/>
          <p:nvPr/>
        </p:nvSpPr>
        <p:spPr>
          <a:xfrm>
            <a:off x="3429000" y="32918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5" name="Text 53"/>
          <p:cNvSpPr/>
          <p:nvPr/>
        </p:nvSpPr>
        <p:spPr>
          <a:xfrm>
            <a:off x="355701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Decompose problems into steps</a:t>
            </a:r>
            <a:endParaRPr lang="en-US" sz="1000" dirty="0"/>
          </a:p>
        </p:txBody>
      </p:sp>
      <p:sp>
        <p:nvSpPr>
          <p:cNvPr id="56" name="Shape 54"/>
          <p:cNvSpPr/>
          <p:nvPr/>
        </p:nvSpPr>
        <p:spPr>
          <a:xfrm>
            <a:off x="3429000" y="3749040"/>
            <a:ext cx="54864" cy="54864"/>
          </a:xfrm>
          <a:prstGeom prst="rect">
            <a:avLst/>
          </a:prstGeom>
          <a:solidFill>
            <a:srgbClr val="7B6CB5"/>
          </a:solidFill>
          <a:ln w="12700">
            <a:solidFill>
              <a:srgbClr val="7B6CB5"/>
            </a:solidFill>
            <a:prstDash val="solid"/>
          </a:ln>
        </p:spPr>
      </p:sp>
      <p:sp>
        <p:nvSpPr>
          <p:cNvPr id="57" name="Text 55"/>
          <p:cNvSpPr/>
          <p:nvPr/>
        </p:nvSpPr>
        <p:spPr>
          <a:xfrm>
            <a:off x="355701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Test &amp; debug programs iteratively</a:t>
            </a:r>
            <a:endParaRPr lang="en-US" sz="1000" dirty="0"/>
          </a:p>
        </p:txBody>
      </p:sp>
      <p:sp>
        <p:nvSpPr>
          <p:cNvPr id="58" name="Shape 56"/>
          <p:cNvSpPr/>
          <p:nvPr/>
        </p:nvSpPr>
        <p:spPr>
          <a:xfrm>
            <a:off x="6263640" y="749808"/>
            <a:ext cx="2788920" cy="4160520"/>
          </a:xfrm>
          <a:prstGeom prst="rect">
            <a:avLst/>
          </a:prstGeom>
          <a:solidFill>
            <a:srgbClr val="152040"/>
          </a:solidFill>
          <a:ln w="19050">
            <a:solidFill>
              <a:srgbClr val="F5C842"/>
            </a:solidFill>
            <a:prstDash val="solid"/>
          </a:ln>
          <a:effectLst>
            <a:outerShdw sx="100000" sy="100000" kx="0" ky="0" algn="bl" rotWithShape="0" blurRad="101600" dist="38100" dir="8100000">
              <a:srgbClr val="000000">
                <a:alpha val="25000"/>
              </a:srgbClr>
            </a:outerShdw>
          </a:effectLst>
        </p:spPr>
      </p:sp>
      <p:sp>
        <p:nvSpPr>
          <p:cNvPr id="59" name="Shape 57"/>
          <p:cNvSpPr/>
          <p:nvPr/>
        </p:nvSpPr>
        <p:spPr>
          <a:xfrm>
            <a:off x="6263640" y="749808"/>
            <a:ext cx="2788920" cy="64008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0" name="Text 58"/>
          <p:cNvSpPr/>
          <p:nvPr/>
        </p:nvSpPr>
        <p:spPr>
          <a:xfrm>
            <a:off x="6400800" y="850392"/>
            <a:ext cx="2468880" cy="38404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90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UAE MOE</a:t>
            </a:r>
            <a:endParaRPr lang="en-US" sz="1900" dirty="0"/>
          </a:p>
        </p:txBody>
      </p:sp>
      <p:sp>
        <p:nvSpPr>
          <p:cNvPr id="61" name="Text 59"/>
          <p:cNvSpPr/>
          <p:nvPr/>
        </p:nvSpPr>
        <p:spPr>
          <a:xfrm>
            <a:off x="6400800" y="1252728"/>
            <a:ext cx="251460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Ministry of Education Alignment</a:t>
            </a:r>
            <a:endParaRPr lang="en-US" sz="900" dirty="0"/>
          </a:p>
        </p:txBody>
      </p:sp>
      <p:sp>
        <p:nvSpPr>
          <p:cNvPr id="62" name="Shape 60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3" name="Text 61"/>
          <p:cNvSpPr/>
          <p:nvPr/>
        </p:nvSpPr>
        <p:spPr>
          <a:xfrm>
            <a:off x="6400800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D&amp;T</a:t>
            </a:r>
            <a:endParaRPr lang="en-US" sz="1050" dirty="0"/>
          </a:p>
        </p:txBody>
      </p:sp>
      <p:sp>
        <p:nvSpPr>
          <p:cNvPr id="64" name="Shape 62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5" name="Text 63"/>
          <p:cNvSpPr/>
          <p:nvPr/>
        </p:nvSpPr>
        <p:spPr>
          <a:xfrm>
            <a:off x="7699248" y="167335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CS</a:t>
            </a:r>
            <a:endParaRPr lang="en-US" sz="1050" dirty="0"/>
          </a:p>
        </p:txBody>
      </p:sp>
      <p:sp>
        <p:nvSpPr>
          <p:cNvPr id="66" name="Shape 64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7" name="Text 65"/>
          <p:cNvSpPr/>
          <p:nvPr/>
        </p:nvSpPr>
        <p:spPr>
          <a:xfrm>
            <a:off x="6400800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Physics</a:t>
            </a:r>
            <a:endParaRPr lang="en-US" sz="1050" dirty="0"/>
          </a:p>
        </p:txBody>
      </p:sp>
      <p:sp>
        <p:nvSpPr>
          <p:cNvPr id="68" name="Shape 66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solidFill>
            <a:srgbClr val="F5C842">
              <a:alpha val="25000"/>
            </a:srgbClr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69" name="Text 67"/>
          <p:cNvSpPr/>
          <p:nvPr/>
        </p:nvSpPr>
        <p:spPr>
          <a:xfrm>
            <a:off x="7699248" y="2084832"/>
            <a:ext cx="1170432" cy="30175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b="1" dirty="0">
                <a:solidFill>
                  <a:srgbClr val="F5C84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STEAM</a:t>
            </a:r>
            <a:endParaRPr lang="en-US" sz="1050" dirty="0"/>
          </a:p>
        </p:txBody>
      </p:sp>
      <p:sp>
        <p:nvSpPr>
          <p:cNvPr id="70" name="Shape 68"/>
          <p:cNvSpPr/>
          <p:nvPr/>
        </p:nvSpPr>
        <p:spPr>
          <a:xfrm>
            <a:off x="6446520" y="28346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1" name="Text 69"/>
          <p:cNvSpPr/>
          <p:nvPr/>
        </p:nvSpPr>
        <p:spPr>
          <a:xfrm>
            <a:off x="6574536" y="27706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Design &amp; Technology — engineering process</a:t>
            </a:r>
            <a:endParaRPr lang="en-US" sz="1000" dirty="0"/>
          </a:p>
        </p:txBody>
      </p:sp>
      <p:sp>
        <p:nvSpPr>
          <p:cNvPr id="72" name="Shape 70"/>
          <p:cNvSpPr/>
          <p:nvPr/>
        </p:nvSpPr>
        <p:spPr>
          <a:xfrm>
            <a:off x="6446520" y="32918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3" name="Text 71"/>
          <p:cNvSpPr/>
          <p:nvPr/>
        </p:nvSpPr>
        <p:spPr>
          <a:xfrm>
            <a:off x="6574536" y="32278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Computer Science — block programming</a:t>
            </a:r>
            <a:endParaRPr lang="en-US" sz="1000" dirty="0"/>
          </a:p>
        </p:txBody>
      </p:sp>
      <p:sp>
        <p:nvSpPr>
          <p:cNvPr id="74" name="Shape 72"/>
          <p:cNvSpPr/>
          <p:nvPr/>
        </p:nvSpPr>
        <p:spPr>
          <a:xfrm>
            <a:off x="6446520" y="37490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5" name="Text 73"/>
          <p:cNvSpPr/>
          <p:nvPr/>
        </p:nvSpPr>
        <p:spPr>
          <a:xfrm>
            <a:off x="6574536" y="36850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Physics — forces, Newton's Laws</a:t>
            </a:r>
            <a:endParaRPr lang="en-US" sz="1000" dirty="0"/>
          </a:p>
        </p:txBody>
      </p:sp>
      <p:sp>
        <p:nvSpPr>
          <p:cNvPr id="76" name="Shape 74"/>
          <p:cNvSpPr/>
          <p:nvPr/>
        </p:nvSpPr>
        <p:spPr>
          <a:xfrm>
            <a:off x="6446520" y="4206240"/>
            <a:ext cx="54864" cy="54864"/>
          </a:xfrm>
          <a:prstGeom prst="rect">
            <a:avLst/>
          </a:prstGeom>
          <a:solidFill>
            <a:srgbClr val="F5C842"/>
          </a:solidFill>
          <a:ln w="12700">
            <a:solidFill>
              <a:srgbClr val="F5C842"/>
            </a:solidFill>
            <a:prstDash val="solid"/>
          </a:ln>
        </p:spPr>
      </p:sp>
      <p:sp>
        <p:nvSpPr>
          <p:cNvPr id="77" name="Text 75"/>
          <p:cNvSpPr/>
          <p:nvPr/>
        </p:nvSpPr>
        <p:spPr>
          <a:xfrm>
            <a:off x="6574536" y="4142232"/>
            <a:ext cx="237744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lnSpc>
                <a:spcPct val="120000"/>
              </a:lnSpc>
              <a:buNone/>
            </a:pPr>
            <a:r>
              <a:rPr lang="en-US" sz="1000" dirty="0">
                <a:solidFill>
                  <a:srgbClr val="CBD5E1"/>
                </a:solidFill>
                <a:latin typeface="Calibri Light" pitchFamily="34" charset="0"/>
                <a:ea typeface="Calibri Light" pitchFamily="34" charset="-122"/>
                <a:cs typeface="Calibri Light" pitchFamily="34" charset="-120"/>
              </a:rPr>
              <a:t>STEAM integration &amp; project-based learning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01 — Rocket Launcher Simulation</dc:title>
  <dc:subject>PptxGenJS Presentation</dc:subject>
  <dc:creator>Techtelligence</dc:creator>
  <cp:lastModifiedBy>Techtelligence</cp:lastModifiedBy>
  <cp:revision>1</cp:revision>
  <dcterms:created xsi:type="dcterms:W3CDTF">2026-04-23T17:22:16Z</dcterms:created>
  <dcterms:modified xsi:type="dcterms:W3CDTF">2026-04-23T17:22:16Z</dcterms:modified>
</cp:coreProperties>
</file>