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37160" y="201168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554480" y="17373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834640" y="22860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297680" y="182880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669280" y="219456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132320" y="164592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321040" y="210312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57200" y="30175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103120" y="27432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566160" y="3291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937760" y="283464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217920" y="320040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7772400" y="274320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778240" y="31089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22960" y="402336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2377440" y="37490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3931920" y="42976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5394960" y="38404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6766560" y="420624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8412480" y="39319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0" y="4617720"/>
            <a:ext cx="9144000" cy="525780"/>
          </a:xfrm>
          <a:prstGeom prst="rect">
            <a:avLst/>
          </a:prstGeom>
          <a:solidFill>
            <a:srgbClr val="1A1F3A"/>
          </a:solidFill>
          <a:ln w="12700">
            <a:solidFill>
              <a:srgbClr val="1A1F3A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228600" y="0"/>
            <a:ext cx="109728" cy="5143500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6583680" y="274320"/>
            <a:ext cx="2331720" cy="411480"/>
          </a:xfrm>
          <a:prstGeom prst="rect">
            <a:avLst>
              <a:gd name="adj" fmla="val 11111"/>
            </a:avLst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583680" y="274320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spc="10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NEZHA PRO SPACE SCIENCE KIT</a:t>
            </a:r>
            <a:endParaRPr lang="en-US" sz="750" dirty="0"/>
          </a:p>
        </p:txBody>
      </p:sp>
      <p:sp>
        <p:nvSpPr>
          <p:cNvPr id="42" name="Shape 40"/>
          <p:cNvSpPr/>
          <p:nvPr/>
        </p:nvSpPr>
        <p:spPr>
          <a:xfrm>
            <a:off x="411480" y="411480"/>
            <a:ext cx="1005840" cy="347472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11480" y="411480"/>
            <a:ext cx="1005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 02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411480" y="868680"/>
            <a:ext cx="5760720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&amp; Build:</a:t>
            </a:r>
            <a:endParaRPr lang="en-US" sz="4000" dirty="0"/>
          </a:p>
          <a:p>
            <a:pPr algn="l" indent="0" marL="0">
              <a:lnSpc>
                <a:spcPct val="115000"/>
              </a:lnSpc>
              <a:buNone/>
            </a:pPr>
            <a:r>
              <a:rPr lang="en-US" sz="40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Moon Landing</a:t>
            </a:r>
            <a:endParaRPr lang="en-US" sz="4000" dirty="0"/>
          </a:p>
          <a:p>
            <a:pPr algn="l" indent="0" marL="0">
              <a:lnSpc>
                <a:spcPct val="115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Rocket</a:t>
            </a:r>
            <a:endParaRPr lang="en-US" sz="4000" dirty="0"/>
          </a:p>
          <a:p>
            <a:pPr algn="l" indent="0" marL="0">
              <a:lnSpc>
                <a:spcPct val="115000"/>
              </a:lnSpc>
              <a:buNone/>
            </a:pPr>
            <a:r>
              <a:rPr lang="en-US" sz="40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Simulation</a:t>
            </a:r>
            <a:endParaRPr lang="en-US" sz="4000" dirty="0"/>
          </a:p>
        </p:txBody>
      </p:sp>
      <p:sp>
        <p:nvSpPr>
          <p:cNvPr id="45" name="Shape 43"/>
          <p:cNvSpPr/>
          <p:nvPr/>
        </p:nvSpPr>
        <p:spPr>
          <a:xfrm>
            <a:off x="411480" y="4206240"/>
            <a:ext cx="1828800" cy="310896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411480" y="4206240"/>
            <a:ext cx="1828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Grades 6–8</a:t>
            </a:r>
            <a:endParaRPr lang="en-US" sz="950" dirty="0"/>
          </a:p>
        </p:txBody>
      </p:sp>
      <p:sp>
        <p:nvSpPr>
          <p:cNvPr id="47" name="Shape 45"/>
          <p:cNvSpPr/>
          <p:nvPr/>
        </p:nvSpPr>
        <p:spPr>
          <a:xfrm>
            <a:off x="2423160" y="4206240"/>
            <a:ext cx="1828800" cy="310896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2423160" y="4206240"/>
            <a:ext cx="1828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× 45 min</a:t>
            </a:r>
            <a:endParaRPr lang="en-US" sz="950" dirty="0"/>
          </a:p>
        </p:txBody>
      </p:sp>
      <p:sp>
        <p:nvSpPr>
          <p:cNvPr id="49" name="Shape 47"/>
          <p:cNvSpPr/>
          <p:nvPr/>
        </p:nvSpPr>
        <p:spPr>
          <a:xfrm>
            <a:off x="4434840" y="4206240"/>
            <a:ext cx="1828800" cy="310896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434840" y="4206240"/>
            <a:ext cx="1828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5E Model</a:t>
            </a:r>
            <a:endParaRPr lang="en-US" sz="950" dirty="0"/>
          </a:p>
        </p:txBody>
      </p:sp>
      <p:sp>
        <p:nvSpPr>
          <p:cNvPr id="51" name="Shape 49"/>
          <p:cNvSpPr/>
          <p:nvPr/>
        </p:nvSpPr>
        <p:spPr>
          <a:xfrm>
            <a:off x="6446520" y="4206240"/>
            <a:ext cx="1828800" cy="310896"/>
          </a:xfrm>
          <a:prstGeom prst="rect">
            <a:avLst/>
          </a:prstGeom>
          <a:solidFill>
            <a:srgbClr val="1A1F3A"/>
          </a:solidFill>
          <a:ln w="12700">
            <a:solidFill>
              <a:srgbClr val="1A1F3A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6446520" y="4206240"/>
            <a:ext cx="1828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NGSS · CSTA · ISTE</a:t>
            </a:r>
            <a:endParaRPr lang="en-US" sz="950" dirty="0"/>
          </a:p>
        </p:txBody>
      </p:sp>
      <p:sp>
        <p:nvSpPr>
          <p:cNvPr id="53" name="Text 51"/>
          <p:cNvSpPr/>
          <p:nvPr/>
        </p:nvSpPr>
        <p:spPr>
          <a:xfrm>
            <a:off x="6858000" y="4663440"/>
            <a:ext cx="2240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15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1100" dirty="0"/>
          </a:p>
        </p:txBody>
      </p:sp>
      <p:sp>
        <p:nvSpPr>
          <p:cNvPr id="54" name="Text 52"/>
          <p:cNvSpPr/>
          <p:nvPr/>
        </p:nvSpPr>
        <p:spPr>
          <a:xfrm>
            <a:off x="5029200" y="4828032"/>
            <a:ext cx="4069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Empowering K–12 STEAM Education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37160" y="201168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554480" y="17373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834640" y="22860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297680" y="182880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669280" y="219456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132320" y="164592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321040" y="210312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57200" y="30175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103120" y="27432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566160" y="3291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937760" y="283464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217920" y="320040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7772400" y="274320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778240" y="31089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22960" y="402336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2377440" y="37490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3931920" y="42976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5394960" y="38404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6766560" y="420624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8412480" y="39319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228600" y="0"/>
            <a:ext cx="109728" cy="5143500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57200" y="182880"/>
            <a:ext cx="8503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Mission Complete! 🚀</a:t>
            </a:r>
            <a:endParaRPr lang="en-US" sz="3000" dirty="0"/>
          </a:p>
        </p:txBody>
      </p:sp>
      <p:sp>
        <p:nvSpPr>
          <p:cNvPr id="40" name="Text 38"/>
          <p:cNvSpPr/>
          <p:nvPr/>
        </p:nvSpPr>
        <p:spPr>
          <a:xfrm>
            <a:off x="457200" y="8686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A8E6E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Here's what your class achieved today</a:t>
            </a:r>
            <a:endParaRPr lang="en-US" sz="1300" dirty="0"/>
          </a:p>
        </p:txBody>
      </p:sp>
      <p:sp>
        <p:nvSpPr>
          <p:cNvPr id="41" name="Shape 39"/>
          <p:cNvSpPr/>
          <p:nvPr/>
        </p:nvSpPr>
        <p:spPr>
          <a:xfrm>
            <a:off x="384048" y="1325880"/>
            <a:ext cx="3977640" cy="269748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42" name="Shape 40"/>
          <p:cNvSpPr/>
          <p:nvPr/>
        </p:nvSpPr>
        <p:spPr>
          <a:xfrm>
            <a:off x="384048" y="1325880"/>
            <a:ext cx="397764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530352" y="1417320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What We Achieved</a:t>
            </a:r>
            <a:endParaRPr lang="en-US" sz="1400" dirty="0"/>
          </a:p>
        </p:txBody>
      </p:sp>
      <p:sp>
        <p:nvSpPr>
          <p:cNvPr id="44" name="Text 42"/>
          <p:cNvSpPr/>
          <p:nvPr/>
        </p:nvSpPr>
        <p:spPr>
          <a:xfrm>
            <a:off x="530352" y="1874520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Designed and built a 3-stage lunar rocket</a:t>
            </a:r>
            <a:endParaRPr lang="en-US" sz="1150" dirty="0"/>
          </a:p>
        </p:txBody>
      </p:sp>
      <p:sp>
        <p:nvSpPr>
          <p:cNvPr id="45" name="Text 43"/>
          <p:cNvSpPr/>
          <p:nvPr/>
        </p:nvSpPr>
        <p:spPr>
          <a:xfrm>
            <a:off x="530352" y="2295144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Programmed a 5-phase lunar mission sequence</a:t>
            </a:r>
            <a:endParaRPr lang="en-US" sz="1150" dirty="0"/>
          </a:p>
        </p:txBody>
      </p:sp>
      <p:sp>
        <p:nvSpPr>
          <p:cNvPr id="46" name="Text 44"/>
          <p:cNvSpPr/>
          <p:nvPr/>
        </p:nvSpPr>
        <p:spPr>
          <a:xfrm>
            <a:off x="530352" y="2715768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Applied orbital mechanics principles</a:t>
            </a:r>
            <a:endParaRPr lang="en-US" sz="1150" dirty="0"/>
          </a:p>
        </p:txBody>
      </p:sp>
      <p:sp>
        <p:nvSpPr>
          <p:cNvPr id="47" name="Text 45"/>
          <p:cNvSpPr/>
          <p:nvPr/>
        </p:nvSpPr>
        <p:spPr>
          <a:xfrm>
            <a:off x="530352" y="3136392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Collaborated in defined team roles</a:t>
            </a:r>
            <a:endParaRPr lang="en-US" sz="1150" dirty="0"/>
          </a:p>
        </p:txBody>
      </p:sp>
      <p:sp>
        <p:nvSpPr>
          <p:cNvPr id="48" name="Text 46"/>
          <p:cNvSpPr/>
          <p:nvPr/>
        </p:nvSpPr>
        <p:spPr>
          <a:xfrm>
            <a:off x="530352" y="3557016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Used Sonar:bit for landing detection</a:t>
            </a:r>
            <a:endParaRPr lang="en-US" sz="1150" dirty="0"/>
          </a:p>
        </p:txBody>
      </p:sp>
      <p:sp>
        <p:nvSpPr>
          <p:cNvPr id="49" name="Shape 47"/>
          <p:cNvSpPr/>
          <p:nvPr/>
        </p:nvSpPr>
        <p:spPr>
          <a:xfrm>
            <a:off x="4617720" y="1325880"/>
            <a:ext cx="4251960" cy="269748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50" name="Shape 48"/>
          <p:cNvSpPr/>
          <p:nvPr/>
        </p:nvSpPr>
        <p:spPr>
          <a:xfrm>
            <a:off x="4617720" y="1325880"/>
            <a:ext cx="4251960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4617720" y="1325880"/>
            <a:ext cx="1143000" cy="502920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4617720" y="1325880"/>
            <a:ext cx="1143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UP</a:t>
            </a:r>
            <a:endParaRPr lang="en-US" sz="900" dirty="0"/>
          </a:p>
        </p:txBody>
      </p:sp>
      <p:sp>
        <p:nvSpPr>
          <p:cNvPr id="53" name="Text 51"/>
          <p:cNvSpPr/>
          <p:nvPr/>
        </p:nvSpPr>
        <p:spPr>
          <a:xfrm>
            <a:off x="4754880" y="1417320"/>
            <a:ext cx="3977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5A8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03: Lunar Landing Rover 🌑</a:t>
            </a:r>
            <a:endParaRPr lang="en-US" sz="1300" dirty="0"/>
          </a:p>
        </p:txBody>
      </p:sp>
      <p:sp>
        <p:nvSpPr>
          <p:cNvPr id="54" name="Text 52"/>
          <p:cNvSpPr/>
          <p:nvPr/>
        </p:nvSpPr>
        <p:spPr>
          <a:xfrm>
            <a:off x="4754880" y="1965960"/>
            <a:ext cx="397764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Students design and build an autonomous lunar landing rover with Sonar:bit obstacle avoidance. They program the rover to navigate a simulated lunar surface, stop when obstacles are within 15 cm, and redirect — applying sensor-based conditional logic.</a:t>
            </a:r>
            <a:endParaRPr lang="en-US" sz="1050" dirty="0"/>
          </a:p>
        </p:txBody>
      </p:sp>
      <p:sp>
        <p:nvSpPr>
          <p:cNvPr id="55" name="Shape 53"/>
          <p:cNvSpPr/>
          <p:nvPr/>
        </p:nvSpPr>
        <p:spPr>
          <a:xfrm>
            <a:off x="0" y="4526280"/>
            <a:ext cx="9144000" cy="617220"/>
          </a:xfrm>
          <a:prstGeom prst="rect">
            <a:avLst/>
          </a:prstGeom>
          <a:solidFill>
            <a:srgbClr val="1A1F3A"/>
          </a:solidFill>
          <a:ln w="12700">
            <a:solidFill>
              <a:srgbClr val="1A1F3A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320040" y="457200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15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1400" dirty="0"/>
          </a:p>
        </p:txBody>
      </p:sp>
      <p:sp>
        <p:nvSpPr>
          <p:cNvPr id="57" name="Text 55"/>
          <p:cNvSpPr/>
          <p:nvPr/>
        </p:nvSpPr>
        <p:spPr>
          <a:xfrm>
            <a:off x="320040" y="4782312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Empowering K–12 STEAM Education across the UAE and beyond</a:t>
            </a:r>
            <a:endParaRPr lang="en-US" sz="900" dirty="0"/>
          </a:p>
        </p:txBody>
      </p:sp>
      <p:sp>
        <p:nvSpPr>
          <p:cNvPr id="58" name="Text 56"/>
          <p:cNvSpPr/>
          <p:nvPr/>
        </p:nvSpPr>
        <p:spPr>
          <a:xfrm>
            <a:off x="5943600" y="45720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almashaleh@techtelligence.ae</a:t>
            </a:r>
            <a:endParaRPr lang="en-US" sz="950" dirty="0"/>
          </a:p>
        </p:txBody>
      </p:sp>
      <p:sp>
        <p:nvSpPr>
          <p:cNvPr id="59" name="Text 57"/>
          <p:cNvSpPr/>
          <p:nvPr/>
        </p:nvSpPr>
        <p:spPr>
          <a:xfrm>
            <a:off x="5943600" y="4818888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www.techtelligence.ae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37160" y="201168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554480" y="17373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834640" y="22860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297680" y="182880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669280" y="219456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02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at a Glance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320040" y="685800"/>
            <a:ext cx="8503920" cy="425196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320040" y="777240"/>
            <a:ext cx="8503920" cy="512064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320040" y="777240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57200" y="822960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Title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2423160" y="868680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514600" y="822960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Design &amp; Build: Moon Landing Rocket Simulation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320040" y="1289304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57200" y="1335024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Subject Area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2423160" y="1380744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2514600" y="1335024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Science, Technology, Engineering (STEM)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320040" y="1801368"/>
            <a:ext cx="8503920" cy="512064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320040" y="1801368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57200" y="1847088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Grade Level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2423160" y="1892808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2514600" y="1847088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Grades 6–8 (Adaptable for Grades 5 and 9)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320040" y="2313432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57200" y="2359152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Duration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2423160" y="2404872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2514600" y="2359152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3 Class Periods × 45 Minutes  (135 minutes total)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320040" y="2825496"/>
            <a:ext cx="8503920" cy="512064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320040" y="2825496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457200" y="2871216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Themes</a:t>
            </a:r>
            <a:endParaRPr lang="en-US" sz="1100" dirty="0"/>
          </a:p>
        </p:txBody>
      </p:sp>
      <p:sp>
        <p:nvSpPr>
          <p:cNvPr id="49" name="Shape 47"/>
          <p:cNvSpPr/>
          <p:nvPr/>
        </p:nvSpPr>
        <p:spPr>
          <a:xfrm>
            <a:off x="2423160" y="2916936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2514600" y="2871216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Lunar Mission · 3-Stage Rocket · Orbital Mechanics · Trajectory · MakeCode Coding · Teamwork</a:t>
            </a:r>
            <a:endParaRPr lang="en-US" sz="1100" dirty="0"/>
          </a:p>
        </p:txBody>
      </p:sp>
      <p:sp>
        <p:nvSpPr>
          <p:cNvPr id="51" name="Shape 49"/>
          <p:cNvSpPr/>
          <p:nvPr/>
        </p:nvSpPr>
        <p:spPr>
          <a:xfrm>
            <a:off x="320040" y="3337560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457200" y="3383280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Framework</a:t>
            </a:r>
            <a:endParaRPr lang="en-US" sz="1100" dirty="0"/>
          </a:p>
        </p:txBody>
      </p:sp>
      <p:sp>
        <p:nvSpPr>
          <p:cNvPr id="53" name="Shape 51"/>
          <p:cNvSpPr/>
          <p:nvPr/>
        </p:nvSpPr>
        <p:spPr>
          <a:xfrm>
            <a:off x="2423160" y="3429000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2514600" y="3383280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5E Instructional Model  (Engage · Explore · Explain · Elaborate · Evaluate)</a:t>
            </a:r>
            <a:endParaRPr lang="en-US" sz="1100" dirty="0"/>
          </a:p>
        </p:txBody>
      </p:sp>
      <p:sp>
        <p:nvSpPr>
          <p:cNvPr id="55" name="Shape 53"/>
          <p:cNvSpPr/>
          <p:nvPr/>
        </p:nvSpPr>
        <p:spPr>
          <a:xfrm>
            <a:off x="320040" y="3849624"/>
            <a:ext cx="8503920" cy="512064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320040" y="3849624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457200" y="3895344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Kit &amp; Hardware</a:t>
            </a:r>
            <a:endParaRPr lang="en-US" sz="1100" dirty="0"/>
          </a:p>
        </p:txBody>
      </p:sp>
      <p:sp>
        <p:nvSpPr>
          <p:cNvPr id="58" name="Shape 56"/>
          <p:cNvSpPr/>
          <p:nvPr/>
        </p:nvSpPr>
        <p:spPr>
          <a:xfrm>
            <a:off x="2423160" y="3941064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2514600" y="3895344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Nezha Pro Space Science Kit  |  micro:bit v2  |  PlanetX Smart Motor  |  Sonar:bit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37160" y="201168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554480" y="17373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834640" y="22860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297680" y="182880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669280" y="219456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02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Students Will Learn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320040" y="731520"/>
            <a:ext cx="4114800" cy="196596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320040" y="731520"/>
            <a:ext cx="411480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84632" y="850392"/>
            <a:ext cx="3886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🏗  Engineering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484632" y="1325880"/>
            <a:ext cx="379476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Design and build a three-stage moon landing rocket model (launch vehicle, transfer stage, lander) using Nezha Pro blocks that visually and structurally represents a complete lunar mission vehicle.</a:t>
            </a:r>
            <a:endParaRPr lang="en-US" sz="1150" dirty="0"/>
          </a:p>
        </p:txBody>
      </p:sp>
      <p:sp>
        <p:nvSpPr>
          <p:cNvPr id="31" name="Shape 29"/>
          <p:cNvSpPr/>
          <p:nvPr/>
        </p:nvSpPr>
        <p:spPr>
          <a:xfrm>
            <a:off x="4709160" y="731520"/>
            <a:ext cx="4114800" cy="196596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4709160" y="731520"/>
            <a:ext cx="4114800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873752" y="850392"/>
            <a:ext cx="3886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💻  Programming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4873752" y="1325880"/>
            <a:ext cx="379476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Write and upload a MakeCode program simulating a complete 5-phase lunar mission: launch, Earth orbit, trans-lunar injection, lunar descent, and landing — using motor speed changes and LED displays.</a:t>
            </a:r>
            <a:endParaRPr lang="en-US" sz="1150" dirty="0"/>
          </a:p>
        </p:txBody>
      </p:sp>
      <p:sp>
        <p:nvSpPr>
          <p:cNvPr id="35" name="Shape 33"/>
          <p:cNvSpPr/>
          <p:nvPr/>
        </p:nvSpPr>
        <p:spPr>
          <a:xfrm>
            <a:off x="320040" y="2880360"/>
            <a:ext cx="4114800" cy="1965960"/>
          </a:xfrm>
          <a:prstGeom prst="rect">
            <a:avLst/>
          </a:prstGeom>
          <a:solidFill>
            <a:srgbClr val="152040"/>
          </a:solidFill>
          <a:ln w="19050">
            <a:solidFill>
              <a:srgbClr val="F5A62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320040" y="2880360"/>
            <a:ext cx="4114800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84632" y="2999232"/>
            <a:ext cx="3886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🔬  Science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484632" y="3474720"/>
            <a:ext cx="379476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Explain key phases of a lunar mission, the role of each rocket component, and at least two physics principles (orbital mechanics, deceleration thrust) that govern moon landings.</a:t>
            </a:r>
            <a:endParaRPr lang="en-US" sz="1150" dirty="0"/>
          </a:p>
        </p:txBody>
      </p:sp>
      <p:sp>
        <p:nvSpPr>
          <p:cNvPr id="39" name="Shape 37"/>
          <p:cNvSpPr/>
          <p:nvPr/>
        </p:nvSpPr>
        <p:spPr>
          <a:xfrm>
            <a:off x="4709160" y="2880360"/>
            <a:ext cx="4114800" cy="1965960"/>
          </a:xfrm>
          <a:prstGeom prst="rect">
            <a:avLst/>
          </a:prstGeom>
          <a:solidFill>
            <a:srgbClr val="152040"/>
          </a:solidFill>
          <a:ln w="19050">
            <a:solidFill>
              <a:srgbClr val="E8707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4709160" y="2880360"/>
            <a:ext cx="4114800" cy="64008"/>
          </a:xfrm>
          <a:prstGeom prst="rect">
            <a:avLst/>
          </a:prstGeom>
          <a:solidFill>
            <a:srgbClr val="E8707A"/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873752" y="2999232"/>
            <a:ext cx="3886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E870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🤝  Collaboration</a:t>
            </a:r>
            <a:endParaRPr lang="en-US" sz="1600" dirty="0"/>
          </a:p>
        </p:txBody>
      </p:sp>
      <p:sp>
        <p:nvSpPr>
          <p:cNvPr id="42" name="Text 40"/>
          <p:cNvSpPr/>
          <p:nvPr/>
        </p:nvSpPr>
        <p:spPr>
          <a:xfrm>
            <a:off x="4873752" y="3474720"/>
            <a:ext cx="379476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Work effectively in a team of 3–4, distributing roles, iterating on designs based on test results, and presenting a coherent mission simulation to the class.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37160" y="201168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554480" y="17373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834640" y="22860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02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Mission Vocabulary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256032" y="749808"/>
            <a:ext cx="2788920" cy="192024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256032" y="749808"/>
            <a:ext cx="73152" cy="192024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20624" y="859536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Orbital Mechanics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420624" y="1316736"/>
            <a:ext cx="2468880" cy="18288"/>
          </a:xfrm>
          <a:prstGeom prst="rect">
            <a:avLst/>
          </a:prstGeom>
          <a:solidFill>
            <a:srgbClr val="4BBDB3">
              <a:alpha val="50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20624" y="1408176"/>
            <a:ext cx="2514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The branch of physics that describes how objects move under gravitational forces — governing how rockets orbit Earth and travel to the Moon.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3200400" y="749808"/>
            <a:ext cx="2788920" cy="192024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3200400" y="749808"/>
            <a:ext cx="73152" cy="1920240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364992" y="859536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Trans-Lunar Injection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3364992" y="1316736"/>
            <a:ext cx="2468880" cy="18288"/>
          </a:xfrm>
          <a:prstGeom prst="rect">
            <a:avLst/>
          </a:prstGeom>
          <a:solidFill>
            <a:srgbClr val="7B6CB5">
              <a:alpha val="50000"/>
            </a:srgbClr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364992" y="1408176"/>
            <a:ext cx="2514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The engine burn that accelerates a spacecraft out of Earth orbit and places it on a trajectory toward the Moon.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6144768" y="749808"/>
            <a:ext cx="2788920" cy="1920240"/>
          </a:xfrm>
          <a:prstGeom prst="rect">
            <a:avLst/>
          </a:prstGeom>
          <a:solidFill>
            <a:srgbClr val="152040"/>
          </a:solidFill>
          <a:ln w="19050">
            <a:solidFill>
              <a:srgbClr val="F5A623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6144768" y="749808"/>
            <a:ext cx="73152" cy="192024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309360" y="859536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Lunar Descent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6309360" y="1316736"/>
            <a:ext cx="2468880" cy="18288"/>
          </a:xfrm>
          <a:prstGeom prst="rect">
            <a:avLst/>
          </a:prstGeom>
          <a:solidFill>
            <a:srgbClr val="F5A623">
              <a:alpha val="50000"/>
            </a:srgbClr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309360" y="1408176"/>
            <a:ext cx="2514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The final phase of landing where the spacecraft slows from orbital speed to a controlled touchdown on the Moon's surface.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256032" y="2852928"/>
            <a:ext cx="2788920" cy="1920240"/>
          </a:xfrm>
          <a:prstGeom prst="rect">
            <a:avLst/>
          </a:prstGeom>
          <a:solidFill>
            <a:srgbClr val="152040"/>
          </a:solidFill>
          <a:ln w="19050">
            <a:solidFill>
              <a:srgbClr val="E8707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41" name="Shape 39"/>
          <p:cNvSpPr/>
          <p:nvPr/>
        </p:nvSpPr>
        <p:spPr>
          <a:xfrm>
            <a:off x="256032" y="2852928"/>
            <a:ext cx="73152" cy="1920240"/>
          </a:xfrm>
          <a:prstGeom prst="rect">
            <a:avLst/>
          </a:prstGeom>
          <a:solidFill>
            <a:srgbClr val="E8707A"/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20624" y="2962656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E870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Three-Stage Rocket</a:t>
            </a:r>
            <a:endParaRPr lang="en-US" sz="1300" dirty="0"/>
          </a:p>
        </p:txBody>
      </p:sp>
      <p:sp>
        <p:nvSpPr>
          <p:cNvPr id="43" name="Shape 41"/>
          <p:cNvSpPr/>
          <p:nvPr/>
        </p:nvSpPr>
        <p:spPr>
          <a:xfrm>
            <a:off x="420624" y="3419856"/>
            <a:ext cx="2468880" cy="18288"/>
          </a:xfrm>
          <a:prstGeom prst="rect">
            <a:avLst/>
          </a:prstGeom>
          <a:solidFill>
            <a:srgbClr val="E8707A">
              <a:alpha val="50000"/>
            </a:srgbClr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20624" y="3511296"/>
            <a:ext cx="2514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 rocket with three independent propulsion stages — each discarded when fuel is spent — to efficiently reach lunar orbit.</a:t>
            </a:r>
            <a:endParaRPr lang="en-US" sz="1050" dirty="0"/>
          </a:p>
        </p:txBody>
      </p:sp>
      <p:sp>
        <p:nvSpPr>
          <p:cNvPr id="45" name="Shape 43"/>
          <p:cNvSpPr/>
          <p:nvPr/>
        </p:nvSpPr>
        <p:spPr>
          <a:xfrm>
            <a:off x="3200400" y="2852928"/>
            <a:ext cx="2788920" cy="1920240"/>
          </a:xfrm>
          <a:prstGeom prst="rect">
            <a:avLst/>
          </a:prstGeom>
          <a:solidFill>
            <a:srgbClr val="152040"/>
          </a:solidFill>
          <a:ln w="19050">
            <a:solidFill>
              <a:srgbClr val="F5C842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46" name="Shape 44"/>
          <p:cNvSpPr/>
          <p:nvPr/>
        </p:nvSpPr>
        <p:spPr>
          <a:xfrm>
            <a:off x="3200400" y="2852928"/>
            <a:ext cx="73152" cy="1920240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3364992" y="2962656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Sonar:bit Sensor</a:t>
            </a:r>
            <a:endParaRPr lang="en-US" sz="1300" dirty="0"/>
          </a:p>
        </p:txBody>
      </p:sp>
      <p:sp>
        <p:nvSpPr>
          <p:cNvPr id="48" name="Shape 46"/>
          <p:cNvSpPr/>
          <p:nvPr/>
        </p:nvSpPr>
        <p:spPr>
          <a:xfrm>
            <a:off x="3364992" y="3419856"/>
            <a:ext cx="2468880" cy="18288"/>
          </a:xfrm>
          <a:prstGeom prst="rect">
            <a:avLst/>
          </a:prstGeom>
          <a:solidFill>
            <a:srgbClr val="F5C842">
              <a:alpha val="50000"/>
            </a:srgbClr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3364992" y="3511296"/>
            <a:ext cx="2514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An ultrasonic distance sensor on the micro:bit platform that measures the distance to objects using sound waves — used here for proximity detection.</a:t>
            </a:r>
            <a:endParaRPr lang="en-US" sz="1050" dirty="0"/>
          </a:p>
        </p:txBody>
      </p:sp>
      <p:sp>
        <p:nvSpPr>
          <p:cNvPr id="50" name="Shape 48"/>
          <p:cNvSpPr/>
          <p:nvPr/>
        </p:nvSpPr>
        <p:spPr>
          <a:xfrm>
            <a:off x="6144768" y="2852928"/>
            <a:ext cx="2788920" cy="1920240"/>
          </a:xfrm>
          <a:prstGeom prst="rect">
            <a:avLst/>
          </a:prstGeom>
          <a:solidFill>
            <a:srgbClr val="152040"/>
          </a:solidFill>
          <a:ln w="19050">
            <a:solidFill>
              <a:srgbClr val="34D399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51" name="Shape 49"/>
          <p:cNvSpPr/>
          <p:nvPr/>
        </p:nvSpPr>
        <p:spPr>
          <a:xfrm>
            <a:off x="6144768" y="2852928"/>
            <a:ext cx="73152" cy="1920240"/>
          </a:xfrm>
          <a:prstGeom prst="rect">
            <a:avLst/>
          </a:prstGeom>
          <a:solidFill>
            <a:srgbClr val="34D399"/>
          </a:solidFill>
          <a:ln w="12700">
            <a:solidFill>
              <a:srgbClr val="34D399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6309360" y="2962656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34D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Telemetry</a:t>
            </a:r>
            <a:endParaRPr lang="en-US" sz="1300" dirty="0"/>
          </a:p>
        </p:txBody>
      </p:sp>
      <p:sp>
        <p:nvSpPr>
          <p:cNvPr id="53" name="Shape 51"/>
          <p:cNvSpPr/>
          <p:nvPr/>
        </p:nvSpPr>
        <p:spPr>
          <a:xfrm>
            <a:off x="6309360" y="3419856"/>
            <a:ext cx="2468880" cy="18288"/>
          </a:xfrm>
          <a:prstGeom prst="rect">
            <a:avLst/>
          </a:prstGeom>
          <a:solidFill>
            <a:srgbClr val="34D399">
              <a:alpha val="50000"/>
            </a:srgbClr>
          </a:solidFill>
          <a:ln w="12700">
            <a:solidFill>
              <a:srgbClr val="34D399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309360" y="3511296"/>
            <a:ext cx="2514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The automated transmission of data from the spacecraft to mission control — simulated here using LED status codes on the micro:bit.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1 — Design &amp; Build  (45 min)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228600" y="749808"/>
            <a:ext cx="2788920" cy="333756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28600" y="749808"/>
            <a:ext cx="278892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65760" y="859536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🎬  ENGAGE</a:t>
            </a:r>
            <a:endParaRPr lang="en-US" sz="1500" dirty="0"/>
          </a:p>
        </p:txBody>
      </p:sp>
      <p:sp>
        <p:nvSpPr>
          <p:cNvPr id="25" name="Shape 23"/>
          <p:cNvSpPr/>
          <p:nvPr/>
        </p:nvSpPr>
        <p:spPr>
          <a:xfrm>
            <a:off x="2103120" y="868680"/>
            <a:ext cx="749808" cy="2926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103120" y="868680"/>
            <a:ext cx="7498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min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365760" y="1344168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84632" y="1280160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Show Apollo 11 landing footage (3 min)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365760" y="2002536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84632" y="1938528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Entry task: Sketch the 3 stages of a lunar mission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365760" y="2660904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4632" y="2596896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Class discussion: What makes a moon landing so difficult?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365760" y="3319272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84632" y="3255264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Introduce the Design Brief — read together as a class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3172968" y="749808"/>
            <a:ext cx="2788920" cy="333756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3172968" y="749808"/>
            <a:ext cx="2788920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310128" y="859536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🔧  EXPLORE</a:t>
            </a:r>
            <a:endParaRPr lang="en-US" sz="1500" dirty="0"/>
          </a:p>
        </p:txBody>
      </p:sp>
      <p:sp>
        <p:nvSpPr>
          <p:cNvPr id="38" name="Shape 36"/>
          <p:cNvSpPr/>
          <p:nvPr/>
        </p:nvSpPr>
        <p:spPr>
          <a:xfrm>
            <a:off x="5047488" y="868680"/>
            <a:ext cx="749808" cy="2926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5047488" y="868680"/>
            <a:ext cx="7498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min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3310128" y="1344168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429000" y="1280160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Teams sketch all 3 rocket stages before building</a:t>
            </a:r>
            <a:endParaRPr lang="en-US" sz="1050" dirty="0"/>
          </a:p>
        </p:txBody>
      </p:sp>
      <p:sp>
        <p:nvSpPr>
          <p:cNvPr id="42" name="Shape 40"/>
          <p:cNvSpPr/>
          <p:nvPr/>
        </p:nvSpPr>
        <p:spPr>
          <a:xfrm>
            <a:off x="3310128" y="2002536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3429000" y="1938528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Build launch vehicle + transfer stage using Nezha blocks</a:t>
            </a:r>
            <a:endParaRPr lang="en-US" sz="1050" dirty="0"/>
          </a:p>
        </p:txBody>
      </p:sp>
      <p:sp>
        <p:nvSpPr>
          <p:cNvPr id="44" name="Shape 42"/>
          <p:cNvSpPr/>
          <p:nvPr/>
        </p:nvSpPr>
        <p:spPr>
          <a:xfrm>
            <a:off x="3310128" y="2660904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3429000" y="2596896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Integrate motor into the structure securely</a:t>
            </a:r>
            <a:endParaRPr lang="en-US" sz="1050" dirty="0"/>
          </a:p>
        </p:txBody>
      </p:sp>
      <p:sp>
        <p:nvSpPr>
          <p:cNvPr id="46" name="Shape 44"/>
          <p:cNvSpPr/>
          <p:nvPr/>
        </p:nvSpPr>
        <p:spPr>
          <a:xfrm>
            <a:off x="3310128" y="3319272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3429000" y="3255264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Recorder documents material choices and reasons</a:t>
            </a:r>
            <a:endParaRPr lang="en-US" sz="1050" dirty="0"/>
          </a:p>
        </p:txBody>
      </p:sp>
      <p:sp>
        <p:nvSpPr>
          <p:cNvPr id="48" name="Shape 46"/>
          <p:cNvSpPr/>
          <p:nvPr/>
        </p:nvSpPr>
        <p:spPr>
          <a:xfrm>
            <a:off x="6117336" y="749808"/>
            <a:ext cx="2788920" cy="3337560"/>
          </a:xfrm>
          <a:prstGeom prst="rect">
            <a:avLst/>
          </a:prstGeom>
          <a:solidFill>
            <a:srgbClr val="152040"/>
          </a:solidFill>
          <a:ln w="19050">
            <a:solidFill>
              <a:srgbClr val="F5A62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49" name="Shape 47"/>
          <p:cNvSpPr/>
          <p:nvPr/>
        </p:nvSpPr>
        <p:spPr>
          <a:xfrm>
            <a:off x="6117336" y="749808"/>
            <a:ext cx="2788920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254496" y="859536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EXPLAIN</a:t>
            </a:r>
            <a:endParaRPr lang="en-US" sz="1500" dirty="0"/>
          </a:p>
        </p:txBody>
      </p:sp>
      <p:sp>
        <p:nvSpPr>
          <p:cNvPr id="51" name="Shape 49"/>
          <p:cNvSpPr/>
          <p:nvPr/>
        </p:nvSpPr>
        <p:spPr>
          <a:xfrm>
            <a:off x="7991856" y="868680"/>
            <a:ext cx="749808" cy="2926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7991856" y="868680"/>
            <a:ext cx="7498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min</a:t>
            </a:r>
            <a:endParaRPr lang="en-US" sz="1000" dirty="0"/>
          </a:p>
        </p:txBody>
      </p:sp>
      <p:sp>
        <p:nvSpPr>
          <p:cNvPr id="53" name="Shape 51"/>
          <p:cNvSpPr/>
          <p:nvPr/>
        </p:nvSpPr>
        <p:spPr>
          <a:xfrm>
            <a:off x="6254496" y="1344168"/>
            <a:ext cx="54864" cy="5486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373368" y="1280160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Teacher walkthrough: each stage, its role and physics</a:t>
            </a:r>
            <a:endParaRPr lang="en-US" sz="1050" dirty="0"/>
          </a:p>
        </p:txBody>
      </p:sp>
      <p:sp>
        <p:nvSpPr>
          <p:cNvPr id="55" name="Shape 53"/>
          <p:cNvSpPr/>
          <p:nvPr/>
        </p:nvSpPr>
        <p:spPr>
          <a:xfrm>
            <a:off x="6254496" y="2002536"/>
            <a:ext cx="54864" cy="5486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6373368" y="1938528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Connect to orbital mechanics and delta-v</a:t>
            </a:r>
            <a:endParaRPr lang="en-US" sz="1050" dirty="0"/>
          </a:p>
        </p:txBody>
      </p:sp>
      <p:sp>
        <p:nvSpPr>
          <p:cNvPr id="57" name="Shape 55"/>
          <p:cNvSpPr/>
          <p:nvPr/>
        </p:nvSpPr>
        <p:spPr>
          <a:xfrm>
            <a:off x="6254496" y="2660904"/>
            <a:ext cx="54864" cy="5486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6373368" y="2596896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Students label a lunar mission diagram</a:t>
            </a:r>
            <a:endParaRPr lang="en-US" sz="1050" dirty="0"/>
          </a:p>
        </p:txBody>
      </p:sp>
      <p:sp>
        <p:nvSpPr>
          <p:cNvPr id="59" name="Shape 57"/>
          <p:cNvSpPr/>
          <p:nvPr/>
        </p:nvSpPr>
        <p:spPr>
          <a:xfrm>
            <a:off x="6254496" y="3319272"/>
            <a:ext cx="54864" cy="5486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373368" y="3255264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Preview Day 2 — programming the 5-phase sequence</a:t>
            </a:r>
            <a:endParaRPr lang="en-US" sz="1050" dirty="0"/>
          </a:p>
        </p:txBody>
      </p:sp>
      <p:sp>
        <p:nvSpPr>
          <p:cNvPr id="61" name="Text 59"/>
          <p:cNvSpPr/>
          <p:nvPr/>
        </p:nvSpPr>
        <p:spPr>
          <a:xfrm>
            <a:off x="228600" y="420624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50" kern="0" dirty="0">
                <a:solidFill>
                  <a:srgbClr val="A8E6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ROLES</a:t>
            </a:r>
            <a:endParaRPr lang="en-US" sz="900" dirty="0"/>
          </a:p>
        </p:txBody>
      </p:sp>
      <p:sp>
        <p:nvSpPr>
          <p:cNvPr id="62" name="Shape 60"/>
          <p:cNvSpPr/>
          <p:nvPr/>
        </p:nvSpPr>
        <p:spPr>
          <a:xfrm>
            <a:off x="1691640" y="4178808"/>
            <a:ext cx="1554480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1691640" y="4178808"/>
            <a:ext cx="1554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Builder</a:t>
            </a:r>
            <a:endParaRPr lang="en-US" sz="1100" dirty="0"/>
          </a:p>
        </p:txBody>
      </p:sp>
      <p:sp>
        <p:nvSpPr>
          <p:cNvPr id="64" name="Shape 62"/>
          <p:cNvSpPr/>
          <p:nvPr/>
        </p:nvSpPr>
        <p:spPr>
          <a:xfrm>
            <a:off x="3493008" y="4178808"/>
            <a:ext cx="1554480" cy="32918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3493008" y="4178808"/>
            <a:ext cx="1554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Coder</a:t>
            </a:r>
            <a:endParaRPr lang="en-US" sz="1100" dirty="0"/>
          </a:p>
        </p:txBody>
      </p:sp>
      <p:sp>
        <p:nvSpPr>
          <p:cNvPr id="66" name="Shape 64"/>
          <p:cNvSpPr/>
          <p:nvPr/>
        </p:nvSpPr>
        <p:spPr>
          <a:xfrm>
            <a:off x="5294376" y="4178808"/>
            <a:ext cx="1554480" cy="32918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5294376" y="4178808"/>
            <a:ext cx="1554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Recorder</a:t>
            </a:r>
            <a:endParaRPr lang="en-US" sz="1100" dirty="0"/>
          </a:p>
        </p:txBody>
      </p:sp>
      <p:sp>
        <p:nvSpPr>
          <p:cNvPr id="68" name="Shape 66"/>
          <p:cNvSpPr/>
          <p:nvPr/>
        </p:nvSpPr>
        <p:spPr>
          <a:xfrm>
            <a:off x="7095744" y="4178808"/>
            <a:ext cx="1554480" cy="329184"/>
          </a:xfrm>
          <a:prstGeom prst="rect">
            <a:avLst/>
          </a:prstGeom>
          <a:solidFill>
            <a:srgbClr val="E8707A"/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7095744" y="4178808"/>
            <a:ext cx="1554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Presenter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2 — Code the Lunar Mission  (45 min)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274320" y="822960"/>
            <a:ext cx="5669280" cy="768096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74320" y="938174"/>
            <a:ext cx="422453" cy="422453"/>
          </a:xfrm>
          <a:prstGeom prst="ellipse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74320" y="938174"/>
            <a:ext cx="422453" cy="42245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502920" y="1591056"/>
            <a:ext cx="109728" cy="36576"/>
          </a:xfrm>
          <a:prstGeom prst="rect">
            <a:avLst/>
          </a:prstGeom>
          <a:solidFill>
            <a:srgbClr val="4BBDB3">
              <a:alpha val="60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35178" y="899770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</a:t>
            </a:r>
            <a:endParaRPr lang="en-US" sz="750" dirty="0"/>
          </a:p>
        </p:txBody>
      </p:sp>
      <p:sp>
        <p:nvSpPr>
          <p:cNvPr id="27" name="Text 25"/>
          <p:cNvSpPr/>
          <p:nvPr/>
        </p:nvSpPr>
        <p:spPr>
          <a:xfrm>
            <a:off x="735178" y="1091794"/>
            <a:ext cx="1920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Button A → Launch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2971800" y="976579"/>
            <a:ext cx="411480" cy="42245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4BBDB3"/>
                </a:solidFill>
              </a:rPr>
              <a:t>→</a:t>
            </a:r>
            <a:endParaRPr lang="en-US" sz="2000" dirty="0"/>
          </a:p>
        </p:txBody>
      </p:sp>
      <p:sp>
        <p:nvSpPr>
          <p:cNvPr id="29" name="Text 27"/>
          <p:cNvSpPr/>
          <p:nvPr/>
        </p:nvSpPr>
        <p:spPr>
          <a:xfrm>
            <a:off x="3429000" y="899770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</a:t>
            </a:r>
            <a:endParaRPr lang="en-US" sz="750" dirty="0"/>
          </a:p>
        </p:txBody>
      </p:sp>
      <p:sp>
        <p:nvSpPr>
          <p:cNvPr id="30" name="Text 28"/>
          <p:cNvSpPr/>
          <p:nvPr/>
        </p:nvSpPr>
        <p:spPr>
          <a:xfrm>
            <a:off x="3429000" y="1091794"/>
            <a:ext cx="2011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Motor ON — Full Speed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5394960" y="938174"/>
            <a:ext cx="502920" cy="4608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🚀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274320" y="1627632"/>
            <a:ext cx="5669280" cy="768096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274320" y="1742846"/>
            <a:ext cx="422453" cy="422453"/>
          </a:xfrm>
          <a:prstGeom prst="ellipse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274320" y="1742846"/>
            <a:ext cx="422453" cy="42245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502920" y="2395728"/>
            <a:ext cx="109728" cy="36576"/>
          </a:xfrm>
          <a:prstGeom prst="rect">
            <a:avLst/>
          </a:prstGeom>
          <a:solidFill>
            <a:srgbClr val="7B6CB5">
              <a:alpha val="60000"/>
            </a:srgbClr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735178" y="1704442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</a:t>
            </a:r>
            <a:endParaRPr lang="en-US" sz="750" dirty="0"/>
          </a:p>
        </p:txBody>
      </p:sp>
      <p:sp>
        <p:nvSpPr>
          <p:cNvPr id="37" name="Text 35"/>
          <p:cNvSpPr/>
          <p:nvPr/>
        </p:nvSpPr>
        <p:spPr>
          <a:xfrm>
            <a:off x="735178" y="1896466"/>
            <a:ext cx="1920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Pause 3s → Earth Orbit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2971800" y="1781251"/>
            <a:ext cx="411480" cy="42245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7B6CB5"/>
                </a:solidFill>
              </a:rPr>
              <a:t>→</a:t>
            </a:r>
            <a:endParaRPr lang="en-US" sz="2000" dirty="0"/>
          </a:p>
        </p:txBody>
      </p:sp>
      <p:sp>
        <p:nvSpPr>
          <p:cNvPr id="39" name="Text 37"/>
          <p:cNvSpPr/>
          <p:nvPr/>
        </p:nvSpPr>
        <p:spPr>
          <a:xfrm>
            <a:off x="3429000" y="1704442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</a:t>
            </a:r>
            <a:endParaRPr lang="en-US" sz="750" dirty="0"/>
          </a:p>
        </p:txBody>
      </p:sp>
      <p:sp>
        <p:nvSpPr>
          <p:cNvPr id="40" name="Text 38"/>
          <p:cNvSpPr/>
          <p:nvPr/>
        </p:nvSpPr>
        <p:spPr>
          <a:xfrm>
            <a:off x="3429000" y="1896466"/>
            <a:ext cx="2011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Motor MEDIUM Speed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5394960" y="1742846"/>
            <a:ext cx="502920" cy="4608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🌍</a:t>
            </a:r>
            <a:endParaRPr lang="en-US" sz="1600" dirty="0"/>
          </a:p>
        </p:txBody>
      </p:sp>
      <p:sp>
        <p:nvSpPr>
          <p:cNvPr id="42" name="Shape 40"/>
          <p:cNvSpPr/>
          <p:nvPr/>
        </p:nvSpPr>
        <p:spPr>
          <a:xfrm>
            <a:off x="274320" y="2432304"/>
            <a:ext cx="5669280" cy="768096"/>
          </a:xfrm>
          <a:prstGeom prst="rect">
            <a:avLst/>
          </a:prstGeom>
          <a:solidFill>
            <a:srgbClr val="152040"/>
          </a:solidFill>
          <a:ln w="19050">
            <a:solidFill>
              <a:srgbClr val="F5A623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274320" y="2547518"/>
            <a:ext cx="422453" cy="422453"/>
          </a:xfrm>
          <a:prstGeom prst="ellipse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274320" y="2547518"/>
            <a:ext cx="422453" cy="42245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45" name="Shape 43"/>
          <p:cNvSpPr/>
          <p:nvPr/>
        </p:nvSpPr>
        <p:spPr>
          <a:xfrm>
            <a:off x="502920" y="3200400"/>
            <a:ext cx="109728" cy="36576"/>
          </a:xfrm>
          <a:prstGeom prst="rect">
            <a:avLst/>
          </a:prstGeom>
          <a:solidFill>
            <a:srgbClr val="F5A623">
              <a:alpha val="60000"/>
            </a:srgbClr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735178" y="2509114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</a:t>
            </a:r>
            <a:endParaRPr lang="en-US" sz="750" dirty="0"/>
          </a:p>
        </p:txBody>
      </p:sp>
      <p:sp>
        <p:nvSpPr>
          <p:cNvPr id="47" name="Text 45"/>
          <p:cNvSpPr/>
          <p:nvPr/>
        </p:nvSpPr>
        <p:spPr>
          <a:xfrm>
            <a:off x="735178" y="2701138"/>
            <a:ext cx="1920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Pause 2s → TLI Burn</a:t>
            </a:r>
            <a:endParaRPr lang="en-US" sz="1200" dirty="0"/>
          </a:p>
        </p:txBody>
      </p:sp>
      <p:sp>
        <p:nvSpPr>
          <p:cNvPr id="48" name="Text 46"/>
          <p:cNvSpPr/>
          <p:nvPr/>
        </p:nvSpPr>
        <p:spPr>
          <a:xfrm>
            <a:off x="2971800" y="2585923"/>
            <a:ext cx="411480" cy="42245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5A623"/>
                </a:solidFill>
              </a:rPr>
              <a:t>→</a:t>
            </a:r>
            <a:endParaRPr lang="en-US" sz="2000" dirty="0"/>
          </a:p>
        </p:txBody>
      </p:sp>
      <p:sp>
        <p:nvSpPr>
          <p:cNvPr id="49" name="Text 47"/>
          <p:cNvSpPr/>
          <p:nvPr/>
        </p:nvSpPr>
        <p:spPr>
          <a:xfrm>
            <a:off x="3429000" y="2509114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</a:t>
            </a:r>
            <a:endParaRPr lang="en-US" sz="750" dirty="0"/>
          </a:p>
        </p:txBody>
      </p:sp>
      <p:sp>
        <p:nvSpPr>
          <p:cNvPr id="50" name="Text 48"/>
          <p:cNvSpPr/>
          <p:nvPr/>
        </p:nvSpPr>
        <p:spPr>
          <a:xfrm>
            <a:off x="3429000" y="2701138"/>
            <a:ext cx="2011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Motor HIGH Speed</a:t>
            </a:r>
            <a:endParaRPr lang="en-US" sz="1200" dirty="0"/>
          </a:p>
        </p:txBody>
      </p:sp>
      <p:sp>
        <p:nvSpPr>
          <p:cNvPr id="51" name="Text 49"/>
          <p:cNvSpPr/>
          <p:nvPr/>
        </p:nvSpPr>
        <p:spPr>
          <a:xfrm>
            <a:off x="5394960" y="2547518"/>
            <a:ext cx="502920" cy="4608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🌙</a:t>
            </a:r>
            <a:endParaRPr lang="en-US" sz="1600" dirty="0"/>
          </a:p>
        </p:txBody>
      </p:sp>
      <p:sp>
        <p:nvSpPr>
          <p:cNvPr id="52" name="Shape 50"/>
          <p:cNvSpPr/>
          <p:nvPr/>
        </p:nvSpPr>
        <p:spPr>
          <a:xfrm>
            <a:off x="274320" y="3236976"/>
            <a:ext cx="5669280" cy="768096"/>
          </a:xfrm>
          <a:prstGeom prst="rect">
            <a:avLst/>
          </a:prstGeom>
          <a:solidFill>
            <a:srgbClr val="152040"/>
          </a:solidFill>
          <a:ln w="19050">
            <a:solidFill>
              <a:srgbClr val="F5C842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53" name="Shape 51"/>
          <p:cNvSpPr/>
          <p:nvPr/>
        </p:nvSpPr>
        <p:spPr>
          <a:xfrm>
            <a:off x="274320" y="3352190"/>
            <a:ext cx="422453" cy="422453"/>
          </a:xfrm>
          <a:prstGeom prst="ellipse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274320" y="3352190"/>
            <a:ext cx="422453" cy="42245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55" name="Shape 53"/>
          <p:cNvSpPr/>
          <p:nvPr/>
        </p:nvSpPr>
        <p:spPr>
          <a:xfrm>
            <a:off x="502920" y="4005072"/>
            <a:ext cx="109728" cy="36576"/>
          </a:xfrm>
          <a:prstGeom prst="rect">
            <a:avLst/>
          </a:prstGeom>
          <a:solidFill>
            <a:srgbClr val="F5C842">
              <a:alpha val="60000"/>
            </a:srgbClr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735178" y="3313786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</a:t>
            </a:r>
            <a:endParaRPr lang="en-US" sz="750" dirty="0"/>
          </a:p>
        </p:txBody>
      </p:sp>
      <p:sp>
        <p:nvSpPr>
          <p:cNvPr id="57" name="Text 55"/>
          <p:cNvSpPr/>
          <p:nvPr/>
        </p:nvSpPr>
        <p:spPr>
          <a:xfrm>
            <a:off x="735178" y="3505810"/>
            <a:ext cx="1920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Pause 3s → Descent</a:t>
            </a:r>
            <a:endParaRPr lang="en-US" sz="1200" dirty="0"/>
          </a:p>
        </p:txBody>
      </p:sp>
      <p:sp>
        <p:nvSpPr>
          <p:cNvPr id="58" name="Text 56"/>
          <p:cNvSpPr/>
          <p:nvPr/>
        </p:nvSpPr>
        <p:spPr>
          <a:xfrm>
            <a:off x="2971800" y="3390595"/>
            <a:ext cx="411480" cy="42245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5C842"/>
                </a:solidFill>
              </a:rPr>
              <a:t>→</a:t>
            </a:r>
            <a:endParaRPr lang="en-US" sz="2000" dirty="0"/>
          </a:p>
        </p:txBody>
      </p:sp>
      <p:sp>
        <p:nvSpPr>
          <p:cNvPr id="59" name="Text 57"/>
          <p:cNvSpPr/>
          <p:nvPr/>
        </p:nvSpPr>
        <p:spPr>
          <a:xfrm>
            <a:off x="3429000" y="3313786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</a:t>
            </a:r>
            <a:endParaRPr lang="en-US" sz="750" dirty="0"/>
          </a:p>
        </p:txBody>
      </p:sp>
      <p:sp>
        <p:nvSpPr>
          <p:cNvPr id="60" name="Text 58"/>
          <p:cNvSpPr/>
          <p:nvPr/>
        </p:nvSpPr>
        <p:spPr>
          <a:xfrm>
            <a:off x="3429000" y="3505810"/>
            <a:ext cx="2011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Motor SLOW Speed</a:t>
            </a:r>
            <a:endParaRPr lang="en-US" sz="1200" dirty="0"/>
          </a:p>
        </p:txBody>
      </p:sp>
      <p:sp>
        <p:nvSpPr>
          <p:cNvPr id="61" name="Text 59"/>
          <p:cNvSpPr/>
          <p:nvPr/>
        </p:nvSpPr>
        <p:spPr>
          <a:xfrm>
            <a:off x="5394960" y="3352190"/>
            <a:ext cx="502920" cy="4608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⬇</a:t>
            </a:r>
            <a:endParaRPr lang="en-US" sz="1600" dirty="0"/>
          </a:p>
        </p:txBody>
      </p:sp>
      <p:sp>
        <p:nvSpPr>
          <p:cNvPr id="62" name="Shape 60"/>
          <p:cNvSpPr/>
          <p:nvPr/>
        </p:nvSpPr>
        <p:spPr>
          <a:xfrm>
            <a:off x="274320" y="4041648"/>
            <a:ext cx="5669280" cy="768096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63" name="Shape 61"/>
          <p:cNvSpPr/>
          <p:nvPr/>
        </p:nvSpPr>
        <p:spPr>
          <a:xfrm>
            <a:off x="274320" y="4156862"/>
            <a:ext cx="422453" cy="422453"/>
          </a:xfrm>
          <a:prstGeom prst="ellipse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274320" y="4156862"/>
            <a:ext cx="422453" cy="42245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00" dirty="0"/>
          </a:p>
        </p:txBody>
      </p:sp>
      <p:sp>
        <p:nvSpPr>
          <p:cNvPr id="65" name="Text 63"/>
          <p:cNvSpPr/>
          <p:nvPr/>
        </p:nvSpPr>
        <p:spPr>
          <a:xfrm>
            <a:off x="735178" y="4118458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</a:t>
            </a:r>
            <a:endParaRPr lang="en-US" sz="750" dirty="0"/>
          </a:p>
        </p:txBody>
      </p:sp>
      <p:sp>
        <p:nvSpPr>
          <p:cNvPr id="66" name="Text 64"/>
          <p:cNvSpPr/>
          <p:nvPr/>
        </p:nvSpPr>
        <p:spPr>
          <a:xfrm>
            <a:off x="735178" y="4310482"/>
            <a:ext cx="1920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Sonar &lt; 10 cm</a:t>
            </a:r>
            <a:endParaRPr lang="en-US" sz="1200" dirty="0"/>
          </a:p>
        </p:txBody>
      </p:sp>
      <p:sp>
        <p:nvSpPr>
          <p:cNvPr id="67" name="Text 65"/>
          <p:cNvSpPr/>
          <p:nvPr/>
        </p:nvSpPr>
        <p:spPr>
          <a:xfrm>
            <a:off x="2971800" y="4195267"/>
            <a:ext cx="411480" cy="42245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4BBDB3"/>
                </a:solidFill>
              </a:rPr>
              <a:t>→</a:t>
            </a:r>
            <a:endParaRPr lang="en-US" sz="2000" dirty="0"/>
          </a:p>
        </p:txBody>
      </p:sp>
      <p:sp>
        <p:nvSpPr>
          <p:cNvPr id="68" name="Text 66"/>
          <p:cNvSpPr/>
          <p:nvPr/>
        </p:nvSpPr>
        <p:spPr>
          <a:xfrm>
            <a:off x="3429000" y="4118458"/>
            <a:ext cx="1097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</a:t>
            </a:r>
            <a:endParaRPr lang="en-US" sz="750" dirty="0"/>
          </a:p>
        </p:txBody>
      </p:sp>
      <p:sp>
        <p:nvSpPr>
          <p:cNvPr id="69" name="Text 67"/>
          <p:cNvSpPr/>
          <p:nvPr/>
        </p:nvSpPr>
        <p:spPr>
          <a:xfrm>
            <a:off x="3429000" y="4310482"/>
            <a:ext cx="2011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Motor OFF → LANDED</a:t>
            </a:r>
            <a:endParaRPr lang="en-US" sz="1200" dirty="0"/>
          </a:p>
        </p:txBody>
      </p:sp>
      <p:sp>
        <p:nvSpPr>
          <p:cNvPr id="70" name="Text 68"/>
          <p:cNvSpPr/>
          <p:nvPr/>
        </p:nvSpPr>
        <p:spPr>
          <a:xfrm>
            <a:off x="5394960" y="4156862"/>
            <a:ext cx="502920" cy="4608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✅</a:t>
            </a:r>
            <a:endParaRPr lang="en-US" sz="1600" dirty="0"/>
          </a:p>
        </p:txBody>
      </p:sp>
      <p:sp>
        <p:nvSpPr>
          <p:cNvPr id="71" name="Shape 69"/>
          <p:cNvSpPr/>
          <p:nvPr/>
        </p:nvSpPr>
        <p:spPr>
          <a:xfrm>
            <a:off x="6172200" y="749808"/>
            <a:ext cx="2743200" cy="416052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6172200" y="749808"/>
            <a:ext cx="274320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6263640" y="868680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 NEEDED</a:t>
            </a:r>
            <a:endParaRPr lang="en-US" sz="1000" dirty="0"/>
          </a:p>
        </p:txBody>
      </p:sp>
      <p:sp>
        <p:nvSpPr>
          <p:cNvPr id="74" name="Shape 72"/>
          <p:cNvSpPr/>
          <p:nvPr/>
        </p:nvSpPr>
        <p:spPr>
          <a:xfrm>
            <a:off x="6263640" y="1298448"/>
            <a:ext cx="2560320" cy="594360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75" name="Text 73"/>
          <p:cNvSpPr/>
          <p:nvPr/>
        </p:nvSpPr>
        <p:spPr>
          <a:xfrm>
            <a:off x="6281928" y="136245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🧠</a:t>
            </a:r>
            <a:endParaRPr lang="en-US" sz="1800" dirty="0"/>
          </a:p>
        </p:txBody>
      </p:sp>
      <p:sp>
        <p:nvSpPr>
          <p:cNvPr id="76" name="Text 74"/>
          <p:cNvSpPr/>
          <p:nvPr/>
        </p:nvSpPr>
        <p:spPr>
          <a:xfrm>
            <a:off x="6784848" y="1344168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micro:bit v2</a:t>
            </a:r>
            <a:endParaRPr lang="en-US" sz="1100" dirty="0"/>
          </a:p>
        </p:txBody>
      </p:sp>
      <p:sp>
        <p:nvSpPr>
          <p:cNvPr id="77" name="Text 75"/>
          <p:cNvSpPr/>
          <p:nvPr/>
        </p:nvSpPr>
        <p:spPr>
          <a:xfrm>
            <a:off x="6784848" y="1600200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Main controller</a:t>
            </a:r>
            <a:endParaRPr lang="en-US" sz="950" dirty="0"/>
          </a:p>
        </p:txBody>
      </p:sp>
      <p:sp>
        <p:nvSpPr>
          <p:cNvPr id="78" name="Shape 76"/>
          <p:cNvSpPr/>
          <p:nvPr/>
        </p:nvSpPr>
        <p:spPr>
          <a:xfrm>
            <a:off x="6263640" y="2002536"/>
            <a:ext cx="2560320" cy="594360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79" name="Text 77"/>
          <p:cNvSpPr/>
          <p:nvPr/>
        </p:nvSpPr>
        <p:spPr>
          <a:xfrm>
            <a:off x="6281928" y="206654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⚡</a:t>
            </a:r>
            <a:endParaRPr lang="en-US" sz="1800" dirty="0"/>
          </a:p>
        </p:txBody>
      </p:sp>
      <p:sp>
        <p:nvSpPr>
          <p:cNvPr id="80" name="Text 78"/>
          <p:cNvSpPr/>
          <p:nvPr/>
        </p:nvSpPr>
        <p:spPr>
          <a:xfrm>
            <a:off x="6784848" y="2048256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Nezha Board V2</a:t>
            </a:r>
            <a:endParaRPr lang="en-US" sz="1100" dirty="0"/>
          </a:p>
        </p:txBody>
      </p:sp>
      <p:sp>
        <p:nvSpPr>
          <p:cNvPr id="81" name="Text 79"/>
          <p:cNvSpPr/>
          <p:nvPr/>
        </p:nvSpPr>
        <p:spPr>
          <a:xfrm>
            <a:off x="6784848" y="2304288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Connects motor &amp; sensors</a:t>
            </a:r>
            <a:endParaRPr lang="en-US" sz="950" dirty="0"/>
          </a:p>
        </p:txBody>
      </p:sp>
      <p:sp>
        <p:nvSpPr>
          <p:cNvPr id="82" name="Shape 80"/>
          <p:cNvSpPr/>
          <p:nvPr/>
        </p:nvSpPr>
        <p:spPr>
          <a:xfrm>
            <a:off x="6263640" y="2706624"/>
            <a:ext cx="2560320" cy="594360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83" name="Text 81"/>
          <p:cNvSpPr/>
          <p:nvPr/>
        </p:nvSpPr>
        <p:spPr>
          <a:xfrm>
            <a:off x="6281928" y="277063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🔩</a:t>
            </a:r>
            <a:endParaRPr lang="en-US" sz="1800" dirty="0"/>
          </a:p>
        </p:txBody>
      </p:sp>
      <p:sp>
        <p:nvSpPr>
          <p:cNvPr id="84" name="Text 82"/>
          <p:cNvSpPr/>
          <p:nvPr/>
        </p:nvSpPr>
        <p:spPr>
          <a:xfrm>
            <a:off x="6784848" y="2752344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PlanetX Smart Motor</a:t>
            </a:r>
            <a:endParaRPr lang="en-US" sz="1100" dirty="0"/>
          </a:p>
        </p:txBody>
      </p:sp>
      <p:sp>
        <p:nvSpPr>
          <p:cNvPr id="85" name="Text 83"/>
          <p:cNvSpPr/>
          <p:nvPr/>
        </p:nvSpPr>
        <p:spPr>
          <a:xfrm>
            <a:off x="6784848" y="3008376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Simulates rocket thrust</a:t>
            </a:r>
            <a:endParaRPr lang="en-US" sz="950" dirty="0"/>
          </a:p>
        </p:txBody>
      </p:sp>
      <p:sp>
        <p:nvSpPr>
          <p:cNvPr id="86" name="Shape 84"/>
          <p:cNvSpPr/>
          <p:nvPr/>
        </p:nvSpPr>
        <p:spPr>
          <a:xfrm>
            <a:off x="6263640" y="3410712"/>
            <a:ext cx="2560320" cy="594360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87" name="Text 85"/>
          <p:cNvSpPr/>
          <p:nvPr/>
        </p:nvSpPr>
        <p:spPr>
          <a:xfrm>
            <a:off x="6281928" y="34747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📡</a:t>
            </a:r>
            <a:endParaRPr lang="en-US" sz="1800" dirty="0"/>
          </a:p>
        </p:txBody>
      </p:sp>
      <p:sp>
        <p:nvSpPr>
          <p:cNvPr id="88" name="Text 86"/>
          <p:cNvSpPr/>
          <p:nvPr/>
        </p:nvSpPr>
        <p:spPr>
          <a:xfrm>
            <a:off x="6784848" y="3456432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Sonar:bit</a:t>
            </a:r>
            <a:endParaRPr lang="en-US" sz="1100" dirty="0"/>
          </a:p>
        </p:txBody>
      </p:sp>
      <p:sp>
        <p:nvSpPr>
          <p:cNvPr id="89" name="Text 87"/>
          <p:cNvSpPr/>
          <p:nvPr/>
        </p:nvSpPr>
        <p:spPr>
          <a:xfrm>
            <a:off x="6784848" y="3712464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Proximity / landing detection</a:t>
            </a:r>
            <a:endParaRPr lang="en-US" sz="950" dirty="0"/>
          </a:p>
        </p:txBody>
      </p:sp>
      <p:sp>
        <p:nvSpPr>
          <p:cNvPr id="90" name="Shape 88"/>
          <p:cNvSpPr/>
          <p:nvPr/>
        </p:nvSpPr>
        <p:spPr>
          <a:xfrm>
            <a:off x="6263640" y="4114800"/>
            <a:ext cx="2560320" cy="594360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91" name="Text 89"/>
          <p:cNvSpPr/>
          <p:nvPr/>
        </p:nvSpPr>
        <p:spPr>
          <a:xfrm>
            <a:off x="6281928" y="417880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🧱</a:t>
            </a:r>
            <a:endParaRPr lang="en-US" sz="1800" dirty="0"/>
          </a:p>
        </p:txBody>
      </p:sp>
      <p:sp>
        <p:nvSpPr>
          <p:cNvPr id="92" name="Text 90"/>
          <p:cNvSpPr/>
          <p:nvPr/>
        </p:nvSpPr>
        <p:spPr>
          <a:xfrm>
            <a:off x="6784848" y="4160520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Nezha Pro Blocks</a:t>
            </a:r>
            <a:endParaRPr lang="en-US" sz="1100" dirty="0"/>
          </a:p>
        </p:txBody>
      </p:sp>
      <p:sp>
        <p:nvSpPr>
          <p:cNvPr id="93" name="Text 91"/>
          <p:cNvSpPr/>
          <p:nvPr/>
        </p:nvSpPr>
        <p:spPr>
          <a:xfrm>
            <a:off x="6784848" y="4416552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3-stage rocket model</a:t>
            </a:r>
            <a:endParaRPr lang="en-US" sz="950" dirty="0"/>
          </a:p>
        </p:txBody>
      </p:sp>
      <p:sp>
        <p:nvSpPr>
          <p:cNvPr id="94" name="Shape 92"/>
          <p:cNvSpPr/>
          <p:nvPr/>
        </p:nvSpPr>
        <p:spPr>
          <a:xfrm>
            <a:off x="274320" y="4709160"/>
            <a:ext cx="5669280" cy="274320"/>
          </a:xfrm>
          <a:prstGeom prst="rect">
            <a:avLst/>
          </a:prstGeom>
          <a:solidFill>
            <a:srgbClr val="4BBDB3">
              <a:alpha val="20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95" name="Text 93"/>
          <p:cNvSpPr/>
          <p:nvPr/>
        </p:nvSpPr>
        <p:spPr>
          <a:xfrm>
            <a:off x="274320" y="4709160"/>
            <a:ext cx="5669280" cy="274320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💡  Open MakeCode at makecode.microbit.org — load the PlanetX AND Sonar:bit extensions before coding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3 — Test, Iterate &amp; Present  (45 min)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228600" y="749808"/>
            <a:ext cx="2788920" cy="352044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28600" y="749808"/>
            <a:ext cx="278892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65760" y="8686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🧪  TEST</a:t>
            </a:r>
            <a:endParaRPr lang="en-US" sz="1700" dirty="0"/>
          </a:p>
        </p:txBody>
      </p:sp>
      <p:sp>
        <p:nvSpPr>
          <p:cNvPr id="25" name="Shape 23"/>
          <p:cNvSpPr/>
          <p:nvPr/>
        </p:nvSpPr>
        <p:spPr>
          <a:xfrm>
            <a:off x="393192" y="1591056"/>
            <a:ext cx="64008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30352" y="149961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Run the full sequence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393192" y="2139696"/>
            <a:ext cx="64008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30352" y="204825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Does every component respond correctly?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393192" y="2688336"/>
            <a:ext cx="64008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30352" y="259689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Record results on the Testing Log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393192" y="3236976"/>
            <a:ext cx="64008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30352" y="314553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Check LED / display output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393192" y="3785616"/>
            <a:ext cx="64008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530352" y="369417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Time each phase — matches the brief?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3246120" y="749808"/>
            <a:ext cx="2788920" cy="352044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3246120" y="749808"/>
            <a:ext cx="2788920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383280" y="8686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🔄  ITERATE</a:t>
            </a:r>
            <a:endParaRPr lang="en-US" sz="1700" dirty="0"/>
          </a:p>
        </p:txBody>
      </p:sp>
      <p:sp>
        <p:nvSpPr>
          <p:cNvPr id="38" name="Shape 36"/>
          <p:cNvSpPr/>
          <p:nvPr/>
        </p:nvSpPr>
        <p:spPr>
          <a:xfrm>
            <a:off x="3410712" y="1591056"/>
            <a:ext cx="64008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547872" y="149961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Identify what didn't work — be specific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3410712" y="2139696"/>
            <a:ext cx="64008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547872" y="204825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Adjust speeds, timings, or thresholds</a:t>
            </a:r>
            <a:endParaRPr lang="en-US" sz="1050" dirty="0"/>
          </a:p>
        </p:txBody>
      </p:sp>
      <p:sp>
        <p:nvSpPr>
          <p:cNvPr id="42" name="Shape 40"/>
          <p:cNvSpPr/>
          <p:nvPr/>
        </p:nvSpPr>
        <p:spPr>
          <a:xfrm>
            <a:off x="3410712" y="2688336"/>
            <a:ext cx="64008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3547872" y="259689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Reinforce structure if needed</a:t>
            </a:r>
            <a:endParaRPr lang="en-US" sz="1050" dirty="0"/>
          </a:p>
        </p:txBody>
      </p:sp>
      <p:sp>
        <p:nvSpPr>
          <p:cNvPr id="44" name="Shape 42"/>
          <p:cNvSpPr/>
          <p:nvPr/>
        </p:nvSpPr>
        <p:spPr>
          <a:xfrm>
            <a:off x="3410712" y="3236976"/>
            <a:ext cx="64008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3547872" y="314553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Retest after every change</a:t>
            </a:r>
            <a:endParaRPr lang="en-US" sz="1050" dirty="0"/>
          </a:p>
        </p:txBody>
      </p:sp>
      <p:sp>
        <p:nvSpPr>
          <p:cNvPr id="46" name="Shape 44"/>
          <p:cNvSpPr/>
          <p:nvPr/>
        </p:nvSpPr>
        <p:spPr>
          <a:xfrm>
            <a:off x="3410712" y="3785616"/>
            <a:ext cx="64008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3547872" y="369417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Document each improvement attempt</a:t>
            </a:r>
            <a:endParaRPr lang="en-US" sz="1050" dirty="0"/>
          </a:p>
        </p:txBody>
      </p:sp>
      <p:sp>
        <p:nvSpPr>
          <p:cNvPr id="48" name="Shape 46"/>
          <p:cNvSpPr/>
          <p:nvPr/>
        </p:nvSpPr>
        <p:spPr>
          <a:xfrm>
            <a:off x="6263640" y="749808"/>
            <a:ext cx="2788920" cy="3520440"/>
          </a:xfrm>
          <a:prstGeom prst="rect">
            <a:avLst/>
          </a:prstGeom>
          <a:solidFill>
            <a:srgbClr val="152040"/>
          </a:solidFill>
          <a:ln w="19050">
            <a:solidFill>
              <a:srgbClr val="F5A62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49" name="Shape 47"/>
          <p:cNvSpPr/>
          <p:nvPr/>
        </p:nvSpPr>
        <p:spPr>
          <a:xfrm>
            <a:off x="6263640" y="749808"/>
            <a:ext cx="2788920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400800" y="8686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🎤  PRESENT</a:t>
            </a:r>
            <a:endParaRPr lang="en-US" sz="1700" dirty="0"/>
          </a:p>
        </p:txBody>
      </p:sp>
      <p:sp>
        <p:nvSpPr>
          <p:cNvPr id="51" name="Shape 49"/>
          <p:cNvSpPr/>
          <p:nvPr/>
        </p:nvSpPr>
        <p:spPr>
          <a:xfrm>
            <a:off x="6428232" y="1591056"/>
            <a:ext cx="64008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6565392" y="149961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Live demonstration of your build</a:t>
            </a:r>
            <a:endParaRPr lang="en-US" sz="1050" dirty="0"/>
          </a:p>
        </p:txBody>
      </p:sp>
      <p:sp>
        <p:nvSpPr>
          <p:cNvPr id="53" name="Shape 51"/>
          <p:cNvSpPr/>
          <p:nvPr/>
        </p:nvSpPr>
        <p:spPr>
          <a:xfrm>
            <a:off x="6428232" y="2139696"/>
            <a:ext cx="64008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565392" y="204825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Explain each design decision</a:t>
            </a:r>
            <a:endParaRPr lang="en-US" sz="1050" dirty="0"/>
          </a:p>
        </p:txBody>
      </p:sp>
      <p:sp>
        <p:nvSpPr>
          <p:cNvPr id="55" name="Shape 53"/>
          <p:cNvSpPr/>
          <p:nvPr/>
        </p:nvSpPr>
        <p:spPr>
          <a:xfrm>
            <a:off x="6428232" y="2688336"/>
            <a:ext cx="64008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6565392" y="259689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Show the code — walk through phases</a:t>
            </a:r>
            <a:endParaRPr lang="en-US" sz="1050" dirty="0"/>
          </a:p>
        </p:txBody>
      </p:sp>
      <p:sp>
        <p:nvSpPr>
          <p:cNvPr id="57" name="Shape 55"/>
          <p:cNvSpPr/>
          <p:nvPr/>
        </p:nvSpPr>
        <p:spPr>
          <a:xfrm>
            <a:off x="6428232" y="3236976"/>
            <a:ext cx="64008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6565392" y="314553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Reflect: what would you change?</a:t>
            </a:r>
            <a:endParaRPr lang="en-US" sz="1050" dirty="0"/>
          </a:p>
        </p:txBody>
      </p:sp>
      <p:sp>
        <p:nvSpPr>
          <p:cNvPr id="59" name="Shape 57"/>
          <p:cNvSpPr/>
          <p:nvPr/>
        </p:nvSpPr>
        <p:spPr>
          <a:xfrm>
            <a:off x="6428232" y="3785616"/>
            <a:ext cx="64008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565392" y="369417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Peer feedback using rubric</a:t>
            </a:r>
            <a:endParaRPr lang="en-US" sz="1050" dirty="0"/>
          </a:p>
        </p:txBody>
      </p:sp>
      <p:sp>
        <p:nvSpPr>
          <p:cNvPr id="61" name="Shape 59"/>
          <p:cNvSpPr/>
          <p:nvPr/>
        </p:nvSpPr>
        <p:spPr>
          <a:xfrm>
            <a:off x="228600" y="4361688"/>
            <a:ext cx="8686800" cy="603504"/>
          </a:xfrm>
          <a:prstGeom prst="rect">
            <a:avLst/>
          </a:prstGeom>
          <a:solidFill>
            <a:srgbClr val="152040"/>
          </a:solidFill>
          <a:ln w="15240">
            <a:solidFill>
              <a:srgbClr val="F5C842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320040" y="4416552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SUCCESS CRITERIA:</a:t>
            </a:r>
            <a:endParaRPr lang="en-US" sz="1000" dirty="0"/>
          </a:p>
        </p:txBody>
      </p:sp>
      <p:sp>
        <p:nvSpPr>
          <p:cNvPr id="63" name="Text 61"/>
          <p:cNvSpPr/>
          <p:nvPr/>
        </p:nvSpPr>
        <p:spPr>
          <a:xfrm>
            <a:off x="2148840" y="4416552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3-stage model is stable</a:t>
            </a:r>
            <a:endParaRPr lang="en-US" sz="950" dirty="0"/>
          </a:p>
        </p:txBody>
      </p:sp>
      <p:sp>
        <p:nvSpPr>
          <p:cNvPr id="64" name="Text 62"/>
          <p:cNvSpPr/>
          <p:nvPr/>
        </p:nvSpPr>
        <p:spPr>
          <a:xfrm>
            <a:off x="3813048" y="4416552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5-phase sequence runs</a:t>
            </a:r>
            <a:endParaRPr lang="en-US" sz="950" dirty="0"/>
          </a:p>
        </p:txBody>
      </p:sp>
      <p:sp>
        <p:nvSpPr>
          <p:cNvPr id="65" name="Text 63"/>
          <p:cNvSpPr/>
          <p:nvPr/>
        </p:nvSpPr>
        <p:spPr>
          <a:xfrm>
            <a:off x="5477256" y="4416552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LED shows correct phase</a:t>
            </a:r>
            <a:endParaRPr lang="en-US" sz="950" dirty="0"/>
          </a:p>
        </p:txBody>
      </p:sp>
      <p:sp>
        <p:nvSpPr>
          <p:cNvPr id="66" name="Text 64"/>
          <p:cNvSpPr/>
          <p:nvPr/>
        </p:nvSpPr>
        <p:spPr>
          <a:xfrm>
            <a:off x="7141464" y="4416552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Sonar triggers landing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Assessment &amp; Differentiation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274320" y="749808"/>
            <a:ext cx="4160520" cy="416052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74320" y="749808"/>
            <a:ext cx="416052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11480" y="850392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  Assessment Strategies</a:t>
            </a:r>
            <a:endParaRPr lang="en-US" sz="1500" dirty="0"/>
          </a:p>
        </p:txBody>
      </p:sp>
      <p:sp>
        <p:nvSpPr>
          <p:cNvPr id="25" name="Shape 23"/>
          <p:cNvSpPr/>
          <p:nvPr/>
        </p:nvSpPr>
        <p:spPr>
          <a:xfrm>
            <a:off x="384048" y="1353312"/>
            <a:ext cx="3931920" cy="987552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38912" y="146304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👁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914400" y="1426464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FORMATIVE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914400" y="1700784"/>
            <a:ext cx="3246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Observation during design &amp; build phases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Questioning: 'Which stage does this represent?'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384048" y="2450592"/>
            <a:ext cx="3931920" cy="987552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38912" y="256032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📁</a:t>
            </a:r>
            <a:endParaRPr lang="en-US" sz="2000" dirty="0"/>
          </a:p>
        </p:txBody>
      </p:sp>
      <p:sp>
        <p:nvSpPr>
          <p:cNvPr id="31" name="Text 29"/>
          <p:cNvSpPr/>
          <p:nvPr/>
        </p:nvSpPr>
        <p:spPr>
          <a:xfrm>
            <a:off x="914400" y="2523744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PORTFOLIO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914400" y="2798064"/>
            <a:ext cx="3246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Design Brief &amp; Testing Log (completed)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Photo documentation of all 3 build stages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384048" y="3547872"/>
            <a:ext cx="3931920" cy="987552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38912" y="36576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🎯</a:t>
            </a:r>
            <a:endParaRPr lang="en-US" sz="2000" dirty="0"/>
          </a:p>
        </p:txBody>
      </p:sp>
      <p:sp>
        <p:nvSpPr>
          <p:cNvPr id="35" name="Text 33"/>
          <p:cNvSpPr/>
          <p:nvPr/>
        </p:nvSpPr>
        <p:spPr>
          <a:xfrm>
            <a:off x="914400" y="3621024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SUMMATIVE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914400" y="3895344"/>
            <a:ext cx="3246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Team presentation with live mission simulation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Peer feedback using structured rubric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4709160" y="749808"/>
            <a:ext cx="4160520" cy="416052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4709160" y="749808"/>
            <a:ext cx="4160520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846320" y="850392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🎯  Differentiation Strategies</a:t>
            </a:r>
            <a:endParaRPr lang="en-US" sz="1500" dirty="0"/>
          </a:p>
        </p:txBody>
      </p:sp>
      <p:sp>
        <p:nvSpPr>
          <p:cNvPr id="40" name="Shape 38"/>
          <p:cNvSpPr/>
          <p:nvPr/>
        </p:nvSpPr>
        <p:spPr>
          <a:xfrm>
            <a:off x="4818888" y="1353312"/>
            <a:ext cx="3931920" cy="777240"/>
          </a:xfrm>
          <a:prstGeom prst="rect">
            <a:avLst/>
          </a:prstGeom>
          <a:solidFill>
            <a:srgbClr val="172547"/>
          </a:solidFill>
          <a:ln w="12700">
            <a:solidFill>
              <a:srgbClr val="34D399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919472" y="141732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🟢  Scaffolding</a:t>
            </a:r>
            <a:endParaRPr lang="en-US" sz="1100" dirty="0"/>
          </a:p>
        </p:txBody>
      </p:sp>
      <p:sp>
        <p:nvSpPr>
          <p:cNvPr id="42" name="Text 40"/>
          <p:cNvSpPr/>
          <p:nvPr/>
        </p:nvSpPr>
        <p:spPr>
          <a:xfrm>
            <a:off x="4919472" y="1691640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Pre-assembled partial 1st-stage model provided; teams build stages 2 &amp; 3 from scratch with visual guide.</a:t>
            </a:r>
            <a:endParaRPr lang="en-US" sz="950" dirty="0"/>
          </a:p>
        </p:txBody>
      </p:sp>
      <p:sp>
        <p:nvSpPr>
          <p:cNvPr id="43" name="Shape 41"/>
          <p:cNvSpPr/>
          <p:nvPr/>
        </p:nvSpPr>
        <p:spPr>
          <a:xfrm>
            <a:off x="4818888" y="2240280"/>
            <a:ext cx="3931920" cy="777240"/>
          </a:xfrm>
          <a:prstGeom prst="rect">
            <a:avLst/>
          </a:prstGeom>
          <a:solidFill>
            <a:srgbClr val="172547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919472" y="2304288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🔵  Extension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4919472" y="2578608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Add conditional logic: if Sonar reads &lt; 5 cm during descent, trigger emergency abort sequence.</a:t>
            </a:r>
            <a:endParaRPr lang="en-US" sz="950" dirty="0"/>
          </a:p>
        </p:txBody>
      </p:sp>
      <p:sp>
        <p:nvSpPr>
          <p:cNvPr id="46" name="Shape 44"/>
          <p:cNvSpPr/>
          <p:nvPr/>
        </p:nvSpPr>
        <p:spPr>
          <a:xfrm>
            <a:off x="4818888" y="3127248"/>
            <a:ext cx="3931920" cy="777240"/>
          </a:xfrm>
          <a:prstGeom prst="rect">
            <a:avLst/>
          </a:prstGeom>
          <a:solidFill>
            <a:srgbClr val="172547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4919472" y="319125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🟡  ELL Support</a:t>
            </a:r>
            <a:endParaRPr lang="en-US" sz="1100" dirty="0"/>
          </a:p>
        </p:txBody>
      </p:sp>
      <p:sp>
        <p:nvSpPr>
          <p:cNvPr id="48" name="Text 46"/>
          <p:cNvSpPr/>
          <p:nvPr/>
        </p:nvSpPr>
        <p:spPr>
          <a:xfrm>
            <a:off x="4919472" y="3465576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Illustrated mission phase cards with Arabic/English labels for each rocket stage and coding step.</a:t>
            </a:r>
            <a:endParaRPr lang="en-US" sz="950" dirty="0"/>
          </a:p>
        </p:txBody>
      </p:sp>
      <p:sp>
        <p:nvSpPr>
          <p:cNvPr id="49" name="Shape 47"/>
          <p:cNvSpPr/>
          <p:nvPr/>
        </p:nvSpPr>
        <p:spPr>
          <a:xfrm>
            <a:off x="4818888" y="4014216"/>
            <a:ext cx="3931920" cy="777240"/>
          </a:xfrm>
          <a:prstGeom prst="rect">
            <a:avLst/>
          </a:prstGeom>
          <a:solidFill>
            <a:srgbClr val="172547"/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919472" y="4078224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🔴  Advanced</a:t>
            </a:r>
            <a:endParaRPr lang="en-US" sz="1100" dirty="0"/>
          </a:p>
        </p:txBody>
      </p:sp>
      <p:sp>
        <p:nvSpPr>
          <p:cNvPr id="51" name="Text 49"/>
          <p:cNvSpPr/>
          <p:nvPr/>
        </p:nvSpPr>
        <p:spPr>
          <a:xfrm>
            <a:off x="4919472" y="4352544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Code in JavaScript mode. Add a timing log — record the duration of each mission phase using variables.</a:t>
            </a:r>
            <a:endParaRPr lang="en-US" sz="9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Curriculum &amp; Standards Alignment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228600" y="749808"/>
            <a:ext cx="2788920" cy="416052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28600" y="749808"/>
            <a:ext cx="278892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65760" y="850392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NGSS</a:t>
            </a:r>
            <a:endParaRPr lang="en-US" sz="1900" dirty="0"/>
          </a:p>
        </p:txBody>
      </p:sp>
      <p:sp>
        <p:nvSpPr>
          <p:cNvPr id="25" name="Text 23"/>
          <p:cNvSpPr/>
          <p:nvPr/>
        </p:nvSpPr>
        <p:spPr>
          <a:xfrm>
            <a:off x="365760" y="1252728"/>
            <a:ext cx="2514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Next Generation Science Standards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365760" y="1673352"/>
            <a:ext cx="1170432" cy="301752"/>
          </a:xfrm>
          <a:prstGeom prst="rect">
            <a:avLst/>
          </a:prstGeom>
          <a:solidFill>
            <a:srgbClr val="4BBDB3">
              <a:alpha val="25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65760" y="167335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MS-ETS1-1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1664208" y="1673352"/>
            <a:ext cx="1170432" cy="301752"/>
          </a:xfrm>
          <a:prstGeom prst="rect">
            <a:avLst/>
          </a:prstGeom>
          <a:solidFill>
            <a:srgbClr val="4BBDB3">
              <a:alpha val="25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664208" y="167335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MS-ETS1-2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365760" y="2084832"/>
            <a:ext cx="1170432" cy="301752"/>
          </a:xfrm>
          <a:prstGeom prst="rect">
            <a:avLst/>
          </a:prstGeom>
          <a:solidFill>
            <a:srgbClr val="4BBDB3">
              <a:alpha val="25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65760" y="208483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MS-PS2-1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1664208" y="2084832"/>
            <a:ext cx="1170432" cy="301752"/>
          </a:xfrm>
          <a:prstGeom prst="rect">
            <a:avLst/>
          </a:prstGeom>
          <a:solidFill>
            <a:srgbClr val="4BBDB3">
              <a:alpha val="25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1664208" y="208483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MS-PS2-2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411480" y="2834640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39496" y="27706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Define design criteria for lunar missions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411480" y="3291840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39496" y="32278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Evaluate solutions using testing data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411480" y="3749040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539496" y="36850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Analyse forces during launch phases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411480" y="4206240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539496" y="41422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Newton's Laws applied to rocket motion</a:t>
            </a:r>
            <a:endParaRPr lang="en-US" sz="1000" dirty="0"/>
          </a:p>
        </p:txBody>
      </p:sp>
      <p:sp>
        <p:nvSpPr>
          <p:cNvPr id="42" name="Shape 40"/>
          <p:cNvSpPr/>
          <p:nvPr/>
        </p:nvSpPr>
        <p:spPr>
          <a:xfrm>
            <a:off x="3246120" y="749808"/>
            <a:ext cx="2788920" cy="416052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3246120" y="749808"/>
            <a:ext cx="2788920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383280" y="850392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CSTA</a:t>
            </a:r>
            <a:endParaRPr lang="en-US" sz="1900" dirty="0"/>
          </a:p>
        </p:txBody>
      </p:sp>
      <p:sp>
        <p:nvSpPr>
          <p:cNvPr id="45" name="Text 43"/>
          <p:cNvSpPr/>
          <p:nvPr/>
        </p:nvSpPr>
        <p:spPr>
          <a:xfrm>
            <a:off x="3383280" y="1252728"/>
            <a:ext cx="2514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CS Teachers Association K–12</a:t>
            </a:r>
            <a:endParaRPr lang="en-US" sz="900" dirty="0"/>
          </a:p>
        </p:txBody>
      </p:sp>
      <p:sp>
        <p:nvSpPr>
          <p:cNvPr id="46" name="Shape 44"/>
          <p:cNvSpPr/>
          <p:nvPr/>
        </p:nvSpPr>
        <p:spPr>
          <a:xfrm>
            <a:off x="3383280" y="1673352"/>
            <a:ext cx="1170432" cy="301752"/>
          </a:xfrm>
          <a:prstGeom prst="rect">
            <a:avLst/>
          </a:prstGeom>
          <a:solidFill>
            <a:srgbClr val="7B6CB5">
              <a:alpha val="25000"/>
            </a:srgbClr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3383280" y="167335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1B-AP-10</a:t>
            </a:r>
            <a:endParaRPr lang="en-US" sz="1050" dirty="0"/>
          </a:p>
        </p:txBody>
      </p:sp>
      <p:sp>
        <p:nvSpPr>
          <p:cNvPr id="48" name="Shape 46"/>
          <p:cNvSpPr/>
          <p:nvPr/>
        </p:nvSpPr>
        <p:spPr>
          <a:xfrm>
            <a:off x="4681728" y="1673352"/>
            <a:ext cx="1170432" cy="301752"/>
          </a:xfrm>
          <a:prstGeom prst="rect">
            <a:avLst/>
          </a:prstGeom>
          <a:solidFill>
            <a:srgbClr val="7B6CB5">
              <a:alpha val="25000"/>
            </a:srgbClr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4681728" y="167335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1B-AP-11</a:t>
            </a:r>
            <a:endParaRPr lang="en-US" sz="1050" dirty="0"/>
          </a:p>
        </p:txBody>
      </p:sp>
      <p:sp>
        <p:nvSpPr>
          <p:cNvPr id="50" name="Shape 48"/>
          <p:cNvSpPr/>
          <p:nvPr/>
        </p:nvSpPr>
        <p:spPr>
          <a:xfrm>
            <a:off x="3383280" y="2084832"/>
            <a:ext cx="1170432" cy="301752"/>
          </a:xfrm>
          <a:prstGeom prst="rect">
            <a:avLst/>
          </a:prstGeom>
          <a:solidFill>
            <a:srgbClr val="7B6CB5">
              <a:alpha val="25000"/>
            </a:srgbClr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3383280" y="208483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1B-AP-15</a:t>
            </a:r>
            <a:endParaRPr lang="en-US" sz="1050" dirty="0"/>
          </a:p>
        </p:txBody>
      </p:sp>
      <p:sp>
        <p:nvSpPr>
          <p:cNvPr id="52" name="Shape 50"/>
          <p:cNvSpPr/>
          <p:nvPr/>
        </p:nvSpPr>
        <p:spPr>
          <a:xfrm>
            <a:off x="3429000" y="2834640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3557016" y="27706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Create event-driven programs</a:t>
            </a:r>
            <a:endParaRPr lang="en-US" sz="1000" dirty="0"/>
          </a:p>
        </p:txBody>
      </p:sp>
      <p:sp>
        <p:nvSpPr>
          <p:cNvPr id="54" name="Shape 52"/>
          <p:cNvSpPr/>
          <p:nvPr/>
        </p:nvSpPr>
        <p:spPr>
          <a:xfrm>
            <a:off x="3429000" y="3291840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3557016" y="32278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Decompose mission into coded steps</a:t>
            </a:r>
            <a:endParaRPr lang="en-US" sz="1000" dirty="0"/>
          </a:p>
        </p:txBody>
      </p:sp>
      <p:sp>
        <p:nvSpPr>
          <p:cNvPr id="56" name="Shape 54"/>
          <p:cNvSpPr/>
          <p:nvPr/>
        </p:nvSpPr>
        <p:spPr>
          <a:xfrm>
            <a:off x="3429000" y="3749040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3557016" y="36850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Test &amp; debug programs iteratively</a:t>
            </a:r>
            <a:endParaRPr lang="en-US" sz="1000" dirty="0"/>
          </a:p>
        </p:txBody>
      </p:sp>
      <p:sp>
        <p:nvSpPr>
          <p:cNvPr id="58" name="Shape 56"/>
          <p:cNvSpPr/>
          <p:nvPr/>
        </p:nvSpPr>
        <p:spPr>
          <a:xfrm>
            <a:off x="6263640" y="749808"/>
            <a:ext cx="2788920" cy="4160520"/>
          </a:xfrm>
          <a:prstGeom prst="rect">
            <a:avLst/>
          </a:prstGeom>
          <a:solidFill>
            <a:srgbClr val="152040"/>
          </a:solidFill>
          <a:ln w="19050">
            <a:solidFill>
              <a:srgbClr val="F5C84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59" name="Shape 57"/>
          <p:cNvSpPr/>
          <p:nvPr/>
        </p:nvSpPr>
        <p:spPr>
          <a:xfrm>
            <a:off x="6263640" y="749808"/>
            <a:ext cx="2788920" cy="64008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400800" y="850392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UAE MOE</a:t>
            </a:r>
            <a:endParaRPr lang="en-US" sz="1900" dirty="0"/>
          </a:p>
        </p:txBody>
      </p:sp>
      <p:sp>
        <p:nvSpPr>
          <p:cNvPr id="61" name="Text 59"/>
          <p:cNvSpPr/>
          <p:nvPr/>
        </p:nvSpPr>
        <p:spPr>
          <a:xfrm>
            <a:off x="6400800" y="1252728"/>
            <a:ext cx="2514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Ministry of Education Alignment</a:t>
            </a:r>
            <a:endParaRPr lang="en-US" sz="900" dirty="0"/>
          </a:p>
        </p:txBody>
      </p:sp>
      <p:sp>
        <p:nvSpPr>
          <p:cNvPr id="62" name="Shape 60"/>
          <p:cNvSpPr/>
          <p:nvPr/>
        </p:nvSpPr>
        <p:spPr>
          <a:xfrm>
            <a:off x="6400800" y="1673352"/>
            <a:ext cx="1170432" cy="301752"/>
          </a:xfrm>
          <a:prstGeom prst="rect">
            <a:avLst/>
          </a:prstGeom>
          <a:solidFill>
            <a:srgbClr val="F5C842">
              <a:alpha val="25000"/>
            </a:srgbClr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6400800" y="167335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D&amp;T</a:t>
            </a:r>
            <a:endParaRPr lang="en-US" sz="1050" dirty="0"/>
          </a:p>
        </p:txBody>
      </p:sp>
      <p:sp>
        <p:nvSpPr>
          <p:cNvPr id="64" name="Shape 62"/>
          <p:cNvSpPr/>
          <p:nvPr/>
        </p:nvSpPr>
        <p:spPr>
          <a:xfrm>
            <a:off x="7699248" y="1673352"/>
            <a:ext cx="1170432" cy="301752"/>
          </a:xfrm>
          <a:prstGeom prst="rect">
            <a:avLst/>
          </a:prstGeom>
          <a:solidFill>
            <a:srgbClr val="F5C842">
              <a:alpha val="25000"/>
            </a:srgbClr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7699248" y="167335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</a:t>
            </a:r>
            <a:endParaRPr lang="en-US" sz="1050" dirty="0"/>
          </a:p>
        </p:txBody>
      </p:sp>
      <p:sp>
        <p:nvSpPr>
          <p:cNvPr id="66" name="Shape 64"/>
          <p:cNvSpPr/>
          <p:nvPr/>
        </p:nvSpPr>
        <p:spPr>
          <a:xfrm>
            <a:off x="6400800" y="2084832"/>
            <a:ext cx="1170432" cy="301752"/>
          </a:xfrm>
          <a:prstGeom prst="rect">
            <a:avLst/>
          </a:prstGeom>
          <a:solidFill>
            <a:srgbClr val="F5C842">
              <a:alpha val="25000"/>
            </a:srgbClr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6400800" y="208483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Physics</a:t>
            </a:r>
            <a:endParaRPr lang="en-US" sz="1050" dirty="0"/>
          </a:p>
        </p:txBody>
      </p:sp>
      <p:sp>
        <p:nvSpPr>
          <p:cNvPr id="68" name="Shape 66"/>
          <p:cNvSpPr/>
          <p:nvPr/>
        </p:nvSpPr>
        <p:spPr>
          <a:xfrm>
            <a:off x="7699248" y="2084832"/>
            <a:ext cx="1170432" cy="301752"/>
          </a:xfrm>
          <a:prstGeom prst="rect">
            <a:avLst/>
          </a:prstGeom>
          <a:solidFill>
            <a:srgbClr val="F5C842">
              <a:alpha val="25000"/>
            </a:srgbClr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7699248" y="208483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STEAM</a:t>
            </a:r>
            <a:endParaRPr lang="en-US" sz="1050" dirty="0"/>
          </a:p>
        </p:txBody>
      </p:sp>
      <p:sp>
        <p:nvSpPr>
          <p:cNvPr id="70" name="Shape 68"/>
          <p:cNvSpPr/>
          <p:nvPr/>
        </p:nvSpPr>
        <p:spPr>
          <a:xfrm>
            <a:off x="6446520" y="2834640"/>
            <a:ext cx="54864" cy="54864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6574536" y="27706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Design &amp; Technology — multi-stage models</a:t>
            </a:r>
            <a:endParaRPr lang="en-US" sz="1000" dirty="0"/>
          </a:p>
        </p:txBody>
      </p:sp>
      <p:sp>
        <p:nvSpPr>
          <p:cNvPr id="72" name="Shape 70"/>
          <p:cNvSpPr/>
          <p:nvPr/>
        </p:nvSpPr>
        <p:spPr>
          <a:xfrm>
            <a:off x="6446520" y="3291840"/>
            <a:ext cx="54864" cy="54864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6574536" y="32278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Computer Science — sequence &amp; events</a:t>
            </a:r>
            <a:endParaRPr lang="en-US" sz="1000" dirty="0"/>
          </a:p>
        </p:txBody>
      </p:sp>
      <p:sp>
        <p:nvSpPr>
          <p:cNvPr id="74" name="Shape 72"/>
          <p:cNvSpPr/>
          <p:nvPr/>
        </p:nvSpPr>
        <p:spPr>
          <a:xfrm>
            <a:off x="6446520" y="3749040"/>
            <a:ext cx="54864" cy="54864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75" name="Text 73"/>
          <p:cNvSpPr/>
          <p:nvPr/>
        </p:nvSpPr>
        <p:spPr>
          <a:xfrm>
            <a:off x="6574536" y="36850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Physics — forces, Newton's Laws</a:t>
            </a:r>
            <a:endParaRPr lang="en-US" sz="1000" dirty="0"/>
          </a:p>
        </p:txBody>
      </p:sp>
      <p:sp>
        <p:nvSpPr>
          <p:cNvPr id="76" name="Shape 74"/>
          <p:cNvSpPr/>
          <p:nvPr/>
        </p:nvSpPr>
        <p:spPr>
          <a:xfrm>
            <a:off x="6446520" y="4206240"/>
            <a:ext cx="54864" cy="54864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77" name="Text 75"/>
          <p:cNvSpPr/>
          <p:nvPr/>
        </p:nvSpPr>
        <p:spPr>
          <a:xfrm>
            <a:off x="6574536" y="41422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STEAM integration — space missions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02 — Moon Landing Rocket Simulation</dc:title>
  <dc:subject>PptxGenJS Presentation</dc:subject>
  <dc:creator>Techtelligence</dc:creator>
  <cp:lastModifiedBy>Techtelligence</cp:lastModifiedBy>
  <cp:revision>1</cp:revision>
  <dcterms:created xsi:type="dcterms:W3CDTF">2026-04-23T17:35:38Z</dcterms:created>
  <dcterms:modified xsi:type="dcterms:W3CDTF">2026-04-23T17:35:38Z</dcterms:modified>
</cp:coreProperties>
</file>