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0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2A1560">
              <a:alpha val="60000"/>
            </a:srgbClr>
          </a:solidFill>
          <a:ln w="12700">
            <a:solidFill>
              <a:srgbClr val="2A156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5943600" cy="2926080"/>
          </a:xfrm>
          <a:prstGeom prst="rect">
            <a:avLst/>
          </a:prstGeom>
          <a:solidFill>
            <a:srgbClr val="FFFFFF">
              <a:alpha val="6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298448"/>
            <a:ext cx="914400" cy="256032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29844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" y="1691640"/>
            <a:ext cx="5577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Swimming Robot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640080" y="2487168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Inventor's Kit V2  —  STEAM Lesson Plan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2907792"/>
            <a:ext cx="1097280" cy="256032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90779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6–8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874520" y="2907792"/>
            <a:ext cx="1097280" cy="256032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874520" y="290779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45–90 Min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108960" y="2907792"/>
            <a:ext cx="1097280" cy="256032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108960" y="290779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STEM + Robotics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663440" y="2907792"/>
            <a:ext cx="1097280" cy="256032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63440" y="290779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Physics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0" y="448056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40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0" y="475488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Recording &amp; Analysis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Measuring Speed, Time &amp; Distance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207008"/>
            <a:ext cx="8321040" cy="384048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07008"/>
            <a:ext cx="1965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/ Robot Name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468880" y="1207008"/>
            <a:ext cx="1325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 (cm)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840480" y="1207008"/>
            <a:ext cx="1325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(sec)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212080" y="1207008"/>
            <a:ext cx="1325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(cm/s)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583680" y="1207008"/>
            <a:ext cx="2148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11480" y="1591056"/>
            <a:ext cx="8321040" cy="402336"/>
          </a:xfrm>
          <a:prstGeom prst="rect">
            <a:avLst/>
          </a:prstGeom>
          <a:solidFill>
            <a:srgbClr val="F0FDFC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164592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1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331720" y="1883664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703320" y="1883664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074920" y="1883664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11480" y="1993392"/>
            <a:ext cx="83210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20482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2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331720" y="2286000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703320" y="2286000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074920" y="2286000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11480" y="2395728"/>
            <a:ext cx="8321040" cy="402336"/>
          </a:xfrm>
          <a:prstGeom prst="rect">
            <a:avLst/>
          </a:prstGeom>
          <a:solidFill>
            <a:srgbClr val="F0FDFC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245059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3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331720" y="2688336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703320" y="2688336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074920" y="2688336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11480" y="2798064"/>
            <a:ext cx="832104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285292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4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331720" y="3090672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703320" y="3090672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074920" y="3090672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11480" y="3200400"/>
            <a:ext cx="8321040" cy="402336"/>
          </a:xfrm>
          <a:prstGeom prst="rect">
            <a:avLst/>
          </a:prstGeom>
          <a:solidFill>
            <a:srgbClr val="F0FDFC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7200" y="3255264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5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331720" y="3493008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703320" y="3493008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5074920" y="3493008"/>
            <a:ext cx="118872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11480" y="3657600"/>
            <a:ext cx="3931920" cy="1051560"/>
          </a:xfrm>
          <a:prstGeom prst="rect">
            <a:avLst/>
          </a:prstGeom>
          <a:solidFill>
            <a:srgbClr val="E0F7F5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594360" y="373075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FORMULA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94360" y="398678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= Distance ÷ Time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594360" y="4297680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50cm ÷ 5s = 10 cm/s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4572000" y="3657600"/>
            <a:ext cx="4160520" cy="1051560"/>
          </a:xfrm>
          <a:prstGeom prst="rect">
            <a:avLst/>
          </a:prstGeom>
          <a:solidFill>
            <a:srgbClr val="EDE9FE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4736592" y="3730752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 QUESTIONS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4736592" y="3986784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Which robot design was fastest and why?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4736592" y="4187952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What changes improved speed the most?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736592" y="4389120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How does friction affect your results?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5: Evaluate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Minutes — Robot Race + Data Presentation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88720"/>
            <a:ext cx="2103120" cy="292608"/>
          </a:xfrm>
          <a:prstGeom prst="rect">
            <a:avLst>
              <a:gd name="adj" fmla="val 12500"/>
            </a:avLst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8872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  ·  15 MIN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11480" y="1554480"/>
            <a:ext cx="475488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11480" y="1554480"/>
            <a:ext cx="4754880" cy="347472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1554480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ROBOT RACE FORMAT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66928" y="2048256"/>
            <a:ext cx="182880" cy="182880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66928" y="2048256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59536" y="2011680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 robot races to compare designs — identify the fastest or most efficient robot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66928" y="2651760"/>
            <a:ext cx="182880" cy="182880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66928" y="2651760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59536" y="2615184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group records speed, time, and distance data in their journals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66928" y="3255264"/>
            <a:ext cx="182880" cy="182880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6928" y="3255264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59536" y="3218688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create graphs or calculations to visually analyze results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66928" y="3858768"/>
            <a:ext cx="182880" cy="182880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" y="3858768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859536" y="3822192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leaderboard — celebrate improvements, not just winners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349240" y="1554480"/>
            <a:ext cx="338328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349240" y="1554480"/>
            <a:ext cx="3383280" cy="34747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349240" y="1554480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504688" y="2057400"/>
            <a:ext cx="109728" cy="25603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705856" y="2011680"/>
            <a:ext cx="29077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design choice had the biggest impact on speed?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504688" y="2660904"/>
            <a:ext cx="109728" cy="25603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05856" y="2615184"/>
            <a:ext cx="29077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did friction affect your robot's performance?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504688" y="3264408"/>
            <a:ext cx="109728" cy="25603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705856" y="3218688"/>
            <a:ext cx="29077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would you change in your next design iteration?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5504688" y="3867912"/>
            <a:ext cx="109728" cy="25603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705856" y="3822192"/>
            <a:ext cx="29077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does your robot compare to real aquatic animals?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 Strategies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all learners — from struggling to advanced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88720"/>
            <a:ext cx="402336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188720"/>
            <a:ext cx="4023360" cy="40233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188720"/>
            <a:ext cx="4023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— Struggling Students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66928" y="1764792"/>
            <a:ext cx="128016" cy="128016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171907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Simplify designs — focus on basic movement and friction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66928" y="2295144"/>
            <a:ext cx="128016" cy="128016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04672" y="224942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a pre-built base structure to start from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2825496"/>
            <a:ext cx="128016" cy="128016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04672" y="277977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with a stronger engineering partner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66928" y="3355848"/>
            <a:ext cx="128016" cy="128016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4672" y="3310128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on observing and recording rather than building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66928" y="3886200"/>
            <a:ext cx="128016" cy="128016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04672" y="384048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only land-based testing (no water required)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09160" y="1188720"/>
            <a:ext cx="402336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1188720"/>
            <a:ext cx="4023360" cy="40233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09160" y="1188720"/>
            <a:ext cx="4023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 — Advanced Students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864608" y="1764792"/>
            <a:ext cx="128016" cy="12801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02352" y="171907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Introduce complex coding challenges for motor control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64608" y="2295144"/>
            <a:ext cx="128016" cy="12801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102352" y="224942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different propulsion systems (paddle vs. propeller)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64608" y="2825496"/>
            <a:ext cx="128016" cy="12801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02352" y="277977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Incorporate sensors for autonomous navigation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864608" y="3355848"/>
            <a:ext cx="128016" cy="12801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102352" y="3310128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Optimize for minimum friction and maximum efficiency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864608" y="3886200"/>
            <a:ext cx="128016" cy="12801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102352" y="384048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Calculate theoretical vs. actual speed — analyze the difference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Extension Activities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Going further — for curious and advanced learners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261872"/>
            <a:ext cx="8321040" cy="96926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261872"/>
            <a:ext cx="960120" cy="9692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261872"/>
            <a:ext cx="960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411480" y="1792224"/>
            <a:ext cx="96012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1481328" y="1353312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Research: Aquatic Robots in the Real World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481328" y="1645920"/>
            <a:ext cx="7040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different types of aquatic robots and how they are used in real-world applications — ocean exploration, marine rescue, underwater inspection, and research drones.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11480" y="2377440"/>
            <a:ext cx="8321040" cy="96926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11480" y="2377440"/>
            <a:ext cx="960120" cy="9692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2377440"/>
            <a:ext cx="960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11480" y="2907792"/>
            <a:ext cx="96012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1481328" y="2468880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Challenge: Task-Specific Robot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481328" y="2761488"/>
            <a:ext cx="7040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and build a robot that can perform a specific task in the water — retrieving objects, navigating an obstacle course, or carrying a payload across the pool.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11480" y="3493008"/>
            <a:ext cx="8321040" cy="96926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11480" y="3493008"/>
            <a:ext cx="960120" cy="969264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3493008"/>
            <a:ext cx="960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411480" y="4023360"/>
            <a:ext cx="96012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Physics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1481328" y="3584448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Physics Deep-Dive: Forces in Water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481328" y="3877056"/>
            <a:ext cx="7040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Investigate the physics of swimming: buoyancy (Archimedes' Principle), drag force, thrust, and how different shapes affect fluid resistance. Calculate drag coefficients.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Notes &amp; Safety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Preparation, safety, collaboration, and assessment tips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234440"/>
            <a:ext cx="4023360" cy="1536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234440"/>
            <a:ext cx="4023360" cy="3840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23444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ADAPTABILITY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57784" y="1709928"/>
            <a:ext cx="374904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lesson can be adapted to fit specific needs and interests. For classrooms without water, use a smooth flat surface and simulate 'swimming' friction. Adjust complexity based on grade level.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663440" y="1234440"/>
            <a:ext cx="4023360" cy="1536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63440" y="1234440"/>
            <a:ext cx="4023360" cy="384048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63440" y="123444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09744" y="1709928"/>
            <a:ext cx="374904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water containers are stable and cannot tip. Keep electronics away from water at all times. Dry hands before handling the kit. Supervise water testing closely.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11480" y="2926080"/>
            <a:ext cx="4023360" cy="1536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11480" y="2926080"/>
            <a:ext cx="4023360" cy="38404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292608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COLLABORATION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57784" y="3401568"/>
            <a:ext cx="374904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Highlight the importance of teamwork throughout. Rotate roles — Builder, Tester, Recorder, Presenter. Ensure all students have hands-on time with the kit and data recording.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663440" y="2926080"/>
            <a:ext cx="4023360" cy="1536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2926080"/>
            <a:ext cx="4023360" cy="38404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63440" y="292608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ENCOURAGEMENT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09744" y="3401568"/>
            <a:ext cx="374904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Emphasize creativity and problem-solving throughout the design and building process. Celebrate design iterations as learning, not failure. Connect results to real engineering workflows.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Standards Alignment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 · CSTA · Common Core Math · Physical Science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1234440"/>
          <a:ext cx="8321040" cy="914400"/>
        </p:xfrm>
        <a:graphic>
          <a:graphicData uri="http://schemas.openxmlformats.org/drawingml/2006/table">
            <a:tbl>
              <a:tblPr/>
              <a:tblGrid>
                <a:gridCol w="1005840"/>
                <a:gridCol w="2011680"/>
                <a:gridCol w="1645920"/>
                <a:gridCol w="36576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Standard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Codes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Strand / Area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Application in This Lesson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A89E"/>
                          </a:solidFill>
                        </a:rPr>
                        <a:t>NGSS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374151"/>
                          </a:solidFill>
                        </a:rPr>
                        <a:t>MS-PS2-2, MS-ETS1-1,</a:t>
                      </a:r>
                      <a:endParaRPr lang="en-US" sz="1050" dirty="0"/>
                    </a:p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374151"/>
                          </a:solidFill>
                        </a:rPr>
                        <a:t>MS-ETS1-2, MS-ETS1-3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Forces &amp; Engineering Design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6B7280"/>
                          </a:solidFill>
                        </a:rPr>
                        <a:t>Apply Newton's laws to robot motion; define problems, evaluate solutions, and analyze test data.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C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A89E"/>
                          </a:solidFill>
                        </a:rPr>
                        <a:t>CSTA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374151"/>
                          </a:solidFill>
                        </a:rPr>
                        <a:t>1B-AP-10, 2-AP-11,</a:t>
                      </a:r>
                      <a:endParaRPr lang="en-US" sz="1050" dirty="0"/>
                    </a:p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374151"/>
                          </a:solidFill>
                        </a:rPr>
                        <a:t>2-AP-12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Algorithms &amp; Programming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6B7280"/>
                          </a:solidFill>
                        </a:rPr>
                        <a:t>Create programs using loops and events to control motor-driven robot movement.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A89E"/>
                          </a:solidFill>
                        </a:rPr>
                        <a:t>CCSS Math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374151"/>
                          </a:solidFill>
                        </a:rPr>
                        <a:t>7.RP.A, 6.EE.C,</a:t>
                      </a:r>
                      <a:endParaRPr lang="en-US" sz="1050" dirty="0"/>
                    </a:p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374151"/>
                          </a:solidFill>
                        </a:rPr>
                        <a:t>8.F.B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Ratios, Rates &amp; Functions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6B7280"/>
                          </a:solidFill>
                        </a:rPr>
                        <a:t>Apply speed = distance ÷ time; record, graph, and analyze timed performance data.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DFC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A89E"/>
                          </a:solidFill>
                        </a:rPr>
                        <a:t>Phys. Sci.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374151"/>
                          </a:solidFill>
                        </a:rPr>
                        <a:t>MS-PS2-1, MS-PS2-2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Motion &amp; Stability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6B7280"/>
                          </a:solidFill>
                        </a:rPr>
                        <a:t>Investigate friction as a force; analyze how net force affects motion and speed in water.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10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2A1560">
              <a:alpha val="60000"/>
            </a:srgbClr>
          </a:solidFill>
          <a:ln w="12700">
            <a:solidFill>
              <a:srgbClr val="2A156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188720"/>
            <a:ext cx="5943600" cy="2743200"/>
          </a:xfrm>
          <a:prstGeom prst="rect">
            <a:avLst/>
          </a:prstGeom>
          <a:solidFill>
            <a:srgbClr val="FFFFFF">
              <a:alpha val="6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508760"/>
            <a:ext cx="5577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BUILD?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640080" y="2148840"/>
            <a:ext cx="5577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2: Swimming Robot  —  Nezha Inventor's Kit V2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40080" y="2542032"/>
            <a:ext cx="4572000" cy="0"/>
          </a:xfrm>
          <a:prstGeom prst="line">
            <a:avLst/>
          </a:prstGeom>
          <a:noFill/>
          <a:ln w="12700">
            <a:solidFill>
              <a:srgbClr val="4BBDB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651760"/>
            <a:ext cx="5577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Empowering Students Through STEAM + Robotics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0" y="448056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40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0" y="4754880"/>
            <a:ext cx="9144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47548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Overview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11480" y="868680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1234440"/>
            <a:ext cx="40233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1480" y="1234440"/>
            <a:ext cx="54864" cy="8412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57784" y="130759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57784" y="15087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STEM, Robotics, Computer Science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663440" y="1234440"/>
            <a:ext cx="40233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1234440"/>
            <a:ext cx="54864" cy="8412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9744" y="130759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LEVEL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809744" y="15087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6–8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11480" y="2240280"/>
            <a:ext cx="40233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11480" y="2240280"/>
            <a:ext cx="54864" cy="8412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57784" y="231343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557784" y="251460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1–2 Periods  (45–90 minutes)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663440" y="2240280"/>
            <a:ext cx="40233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63440" y="2240280"/>
            <a:ext cx="54864" cy="8412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09744" y="231343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809744" y="251460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Elecfreaks Nezha Inventor's Kit V2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11480" y="3246120"/>
            <a:ext cx="40233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11480" y="3246120"/>
            <a:ext cx="54864" cy="8412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57784" y="331927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CONCEPTS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57784" y="35204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Motors, Friction, Speed-Time-Distance, Propulsion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663440" y="3246120"/>
            <a:ext cx="40233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663440" y="3246120"/>
            <a:ext cx="54864" cy="8412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09744" y="331927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4809744" y="35204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5E Model: Engage · Explore · Explain · Elaborate · Evaluate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11480" y="4206240"/>
            <a:ext cx="8321040" cy="658368"/>
          </a:xfrm>
          <a:prstGeom prst="rect">
            <a:avLst/>
          </a:prstGeom>
          <a:solidFill>
            <a:srgbClr val="E0F7F5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548640" y="425196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design and build a swimming robot using the Nezha Inventor's Kit V2, exploring motor mechanics, friction, and speed-time-distance relationships — developing engineering design, physics concepts, and computational thinking skills.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lesson, students will be able to: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234440"/>
            <a:ext cx="832104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234440"/>
            <a:ext cx="658368" cy="603504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234440"/>
            <a:ext cx="65836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88720" y="130759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&amp; Build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188720" y="152704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and build a functional swimming robot using the Nezha Inventor's Kit V2 that moves forward without wheels.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1480" y="1929384"/>
            <a:ext cx="832104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11480" y="1929384"/>
            <a:ext cx="658368" cy="603504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1929384"/>
            <a:ext cx="65836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188720" y="2002536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Motors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188720" y="222199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the basic principles of motor operation and how motors create movement through rotational force.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11480" y="2624328"/>
            <a:ext cx="832104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11480" y="2624328"/>
            <a:ext cx="658368" cy="603504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2624328"/>
            <a:ext cx="65836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88720" y="26974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Friction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188720" y="291693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the concept of friction and investigate its effect on the speed of a moving object in water vs. on land.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11480" y="3319272"/>
            <a:ext cx="832104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11480" y="3319272"/>
            <a:ext cx="658368" cy="603504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3319272"/>
            <a:ext cx="65836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188720" y="33924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Speed-Time-Distance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188720" y="361188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Investigate the relationship between speed, time, and distance traveled — recording and analyzing performance data.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11480" y="4014216"/>
            <a:ext cx="832104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11480" y="4014216"/>
            <a:ext cx="658368" cy="603504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1480" y="4014216"/>
            <a:ext cx="658368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1188720" y="408736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Problem-Solving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1188720" y="4306824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problem-solving, collaboration, and critical thinking skills through iterative design and group testing.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47548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 &amp; Equipment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11480" y="868680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1188720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1480" y="1188720"/>
            <a:ext cx="4023360" cy="384048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8872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" y="1719072"/>
            <a:ext cx="128016" cy="12801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86384" y="167335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Elecfreaks Nezha Inventor's Kit V2 (one per group)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66928" y="2231136"/>
            <a:ext cx="128016" cy="12801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86384" y="218541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blocks (structural pieces)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66928" y="2743200"/>
            <a:ext cx="128016" cy="12801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86384" y="269748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Timers or stopwatches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66928" y="3255264"/>
            <a:ext cx="128016" cy="12801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6384" y="320954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Markers or tape to create swimming track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66928" y="3767328"/>
            <a:ext cx="128016" cy="12801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86384" y="3721608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container / simulated 'swimming pool'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709160" y="1188720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1188720"/>
            <a:ext cx="4023360" cy="38404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09160" y="118872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/ HELPFUL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864608" y="1746504"/>
            <a:ext cx="128016" cy="128016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84064" y="170078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Computers/tablets for coding component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864608" y="2258568"/>
            <a:ext cx="128016" cy="128016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84064" y="2212848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engineering journal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864608" y="2770632"/>
            <a:ext cx="128016" cy="128016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84064" y="272491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 paper for data recording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864608" y="3282696"/>
            <a:ext cx="128016" cy="128016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84064" y="323697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Camera to record robot performances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1: Engage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Minutes — Connect real-world swimming to robot design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88720"/>
            <a:ext cx="2103120" cy="292608"/>
          </a:xfrm>
          <a:prstGeom prst="rect">
            <a:avLst>
              <a:gd name="adj" fmla="val 12500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8872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 ·  10 MIN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1572768"/>
            <a:ext cx="292608" cy="29260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5727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41248" y="155448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Introduce the concept of swimming and its benefits — highlight swimming as a full-body exercise with low joint impact.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2322576"/>
            <a:ext cx="292608" cy="29260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32257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41248" y="2304288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Pose discussion: 'What are the different ways animals and machines move in water?' or 'What challenges might robots face moving through water?'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3072384"/>
            <a:ext cx="292608" cy="29260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0723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41248" y="3054096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a video of competitive swimmers or aquatic robotic devices — spark curiosity and provide real-world visual context.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11480" y="4187952"/>
            <a:ext cx="8321040" cy="566928"/>
          </a:xfrm>
          <a:prstGeom prst="rect">
            <a:avLst/>
          </a:prstGeom>
          <a:solidFill>
            <a:srgbClr val="E0F7F5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11480" y="4187952"/>
            <a:ext cx="54864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66928" y="4224528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Tip: Encourage students to relate swimming mechanics to everyday experience — ask who swims, what makes swimming harder or easier, and how they think a robot might replicate those movements.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2: Explore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Minutes — Design brainstorming and kit exploration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88720"/>
            <a:ext cx="2103120" cy="292608"/>
          </a:xfrm>
          <a:prstGeom prst="rect">
            <a:avLst>
              <a:gd name="adj" fmla="val 12500"/>
            </a:avLst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8872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 ·  20 MIN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1572768"/>
            <a:ext cx="292608" cy="292608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5727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41248" y="155448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 students into small groups and provide Nezha Inventor's Kit V2 and building blocks — allow free exploration first.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2322576"/>
            <a:ext cx="292608" cy="292608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32257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41248" y="2304288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 students to brainstorm designs for a robot that moves forward without wheels — how can the motor create propulsion?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3072384"/>
            <a:ext cx="292608" cy="292608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0723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41248" y="3054096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 prompts: 'How can we use the motor to create movement in water?' and 'How do we test which design is most efficient?'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11480" y="4187952"/>
            <a:ext cx="8321040" cy="566928"/>
          </a:xfrm>
          <a:prstGeom prst="rect">
            <a:avLst/>
          </a:prstGeom>
          <a:solidFill>
            <a:srgbClr val="EDE9FE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11480" y="4187952"/>
            <a:ext cx="54864" cy="56692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66928" y="4224528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Focus: Encourage creative problem-solving and innovation. Resist over-guiding — let students experiment with propulsion concepts before the Explain phase.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Science Behind the Build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Motors · Friction · Speed-Time-Distance · Propulsion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207008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207008"/>
            <a:ext cx="4023360" cy="3657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207008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MOTORS &amp; PROPULSION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66928" y="1737360"/>
            <a:ext cx="109728" cy="10972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68096" y="168249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converts electrical energy to rotation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66928" y="2240280"/>
            <a:ext cx="109728" cy="10972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8096" y="218541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Rotational force creates thrust in water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2743200"/>
            <a:ext cx="109728" cy="10972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68096" y="268833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Propeller or paddle design affects efficiency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66928" y="3246120"/>
            <a:ext cx="109728" cy="10972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68096" y="319125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speed controlled by program settings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66928" y="3749040"/>
            <a:ext cx="109728" cy="10972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68096" y="369417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Direction determines forward/backward movement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09160" y="1207008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1207008"/>
            <a:ext cx="4023360" cy="365760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09160" y="1207008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&amp; SPEED-TIME-DISTANCE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864608" y="1755648"/>
            <a:ext cx="109728" cy="1097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65776" y="170078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 resists motion between surfaces/fluids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64608" y="2258568"/>
            <a:ext cx="109728" cy="1097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65776" y="220370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creates more resistance than air (drag)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64608" y="2761488"/>
            <a:ext cx="109728" cy="1097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65776" y="270662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= Distance ÷ Time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864608" y="3264408"/>
            <a:ext cx="109728" cy="1097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65776" y="320954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Streamlined shapes reduce drag, increase speed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864608" y="3767328"/>
            <a:ext cx="109728" cy="1097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065776" y="371246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and compare designs using timed trials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3: Explain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Minutes — Key concepts and vocabulary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88720"/>
            <a:ext cx="2103120" cy="292608"/>
          </a:xfrm>
          <a:prstGeom prst="rect">
            <a:avLst>
              <a:gd name="adj" fmla="val 12500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8872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 ·  15 MIN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1572768"/>
            <a:ext cx="292608" cy="29260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5727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41248" y="155448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group shares their design ideas and explains their reasoning — encourage critical thinking and communication.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2322576"/>
            <a:ext cx="292608" cy="29260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32257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41248" y="2304288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key concepts: Motors, Friction, and Speed-Time-Distance relationships with real-world examples.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3072384"/>
            <a:ext cx="292608" cy="29260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07238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41248" y="3054096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Introduce key vocabulary: motor, friction, speed, velocity, efficiency, propulsion, drag, buoyancy.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11480" y="3840480"/>
            <a:ext cx="8321040" cy="914400"/>
          </a:xfrm>
          <a:prstGeom prst="rect">
            <a:avLst/>
          </a:prstGeom>
          <a:solidFill>
            <a:srgbClr val="1E1E2E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38862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VOCABULARY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4133088"/>
            <a:ext cx="7955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Motor — converts electrical energy to mechanical rotation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4279392"/>
            <a:ext cx="7955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Friction — force that resists motion between two surfaces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94360" y="4425696"/>
            <a:ext cx="7955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Propulsion — force that drives an object forward through a medium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94360" y="4572000"/>
            <a:ext cx="7955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Speed = Distance ÷ Time  |  Velocity = speed with direction  |  Drag = water resistance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4: Elaborate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30–40 Minutes — Build, Test &amp; Refine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88720"/>
            <a:ext cx="2103120" cy="292608"/>
          </a:xfrm>
          <a:prstGeom prst="rect">
            <a:avLst>
              <a:gd name="adj" fmla="val 12500"/>
            </a:avLst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8872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ELABORATE  ·  30–40 MIN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11480" y="1572768"/>
            <a:ext cx="8321040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11480" y="1572768"/>
            <a:ext cx="786384" cy="7863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1572768"/>
            <a:ext cx="78638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316736" y="164592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316736" y="192024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build their swimming robots based on brainstormed designs. Focus on motor placement, paddle/propeller shape, and hull design for buoyancy and propulsion.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11480" y="2487168"/>
            <a:ext cx="8321040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11480" y="2487168"/>
            <a:ext cx="786384" cy="786384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2487168"/>
            <a:ext cx="78638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316736" y="256032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316736" y="283464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test robots in the 'swimming pool' (water container or simulated track). Time each run and record speed, distance, and performance data.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3401568"/>
            <a:ext cx="8321040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11480" y="3401568"/>
            <a:ext cx="786384" cy="786384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3401568"/>
            <a:ext cx="78638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1316736" y="347472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316736" y="374904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Encourage redesign and improvements based on testing results. What changes reduce drag? What improves propulsion? Iterate until performance improves.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11480" y="4315968"/>
            <a:ext cx="8321040" cy="475488"/>
          </a:xfrm>
          <a:prstGeom prst="rect">
            <a:avLst/>
          </a:prstGeom>
          <a:solidFill>
            <a:srgbClr val="FFF7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94360" y="4352544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Collection: Record robot name, run distance, time elapsed, and calculated speed for each group's trials. Use a class data table on the board.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2: Swimming Robot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2: Swimming Robot — Nezha Inventor's Kit V2</dc:title>
  <dc:subject>PptxGenJS Presentation</dc:subject>
  <dc:creator>TECHTELLIGENCE</dc:creator>
  <cp:lastModifiedBy>TECHTELLIGENCE</cp:lastModifiedBy>
  <cp:revision>1</cp:revision>
  <dcterms:created xsi:type="dcterms:W3CDTF">2026-04-25T19:50:01Z</dcterms:created>
  <dcterms:modified xsi:type="dcterms:W3CDTF">2026-04-25T19:50:01Z</dcterms:modified>
</cp:coreProperties>
</file>