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132320" y="164592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321040" y="210312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0175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103120" y="27432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566160" y="3291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937760" y="283464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217920" y="320040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772400" y="274320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778240" y="31089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22960" y="402336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377440" y="37490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931920" y="42976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394960" y="38404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766560" y="420624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8412480" y="39319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0" y="4617720"/>
            <a:ext cx="9144000" cy="525780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228600" y="0"/>
            <a:ext cx="109728" cy="5143500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583680" y="274320"/>
            <a:ext cx="2331720" cy="411480"/>
          </a:xfrm>
          <a:prstGeom prst="rect">
            <a:avLst>
              <a:gd name="adj" fmla="val 11111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583680" y="27432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10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PRO SPACE SCIENCE KIT</a:t>
            </a:r>
            <a:endParaRPr lang="en-US" sz="750" dirty="0"/>
          </a:p>
        </p:txBody>
      </p:sp>
      <p:sp>
        <p:nvSpPr>
          <p:cNvPr id="42" name="Shape 40"/>
          <p:cNvSpPr/>
          <p:nvPr/>
        </p:nvSpPr>
        <p:spPr>
          <a:xfrm>
            <a:off x="411480" y="411480"/>
            <a:ext cx="1005840" cy="347472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11480" y="411480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 03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411480" y="868680"/>
            <a:ext cx="576072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&amp; Build:</a:t>
            </a:r>
            <a:endParaRPr lang="en-US" sz="40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Lunar Landing</a:t>
            </a:r>
            <a:endParaRPr lang="en-US" sz="40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Rover</a:t>
            </a:r>
            <a:endParaRPr lang="en-US" sz="40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Navigation</a:t>
            </a:r>
            <a:endParaRPr lang="en-US" sz="4000" dirty="0"/>
          </a:p>
        </p:txBody>
      </p:sp>
      <p:sp>
        <p:nvSpPr>
          <p:cNvPr id="45" name="Shape 43"/>
          <p:cNvSpPr/>
          <p:nvPr/>
        </p:nvSpPr>
        <p:spPr>
          <a:xfrm>
            <a:off x="411480" y="4206240"/>
            <a:ext cx="1828800" cy="310896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1148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Grades 6–8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2423160" y="4206240"/>
            <a:ext cx="1828800" cy="310896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242316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× 45 min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434840" y="4206240"/>
            <a:ext cx="1828800" cy="310896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43484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5E Model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6446520" y="4206240"/>
            <a:ext cx="1828800" cy="310896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44652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NGSS · CSTA · ISTE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6858000" y="4663440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15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5029200" y="4828032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Empowering K–12 STEAM Education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132320" y="164592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321040" y="210312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0175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103120" y="27432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566160" y="3291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937760" y="283464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217920" y="320040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772400" y="274320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778240" y="31089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22960" y="402336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377440" y="37490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931920" y="42976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394960" y="38404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766560" y="420624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8412480" y="39319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228600" y="0"/>
            <a:ext cx="109728" cy="5143500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7200" y="182880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Complete! 🚀</a:t>
            </a:r>
            <a:endParaRPr lang="en-US" sz="3000" dirty="0"/>
          </a:p>
        </p:txBody>
      </p:sp>
      <p:sp>
        <p:nvSpPr>
          <p:cNvPr id="40" name="Text 38"/>
          <p:cNvSpPr/>
          <p:nvPr/>
        </p:nvSpPr>
        <p:spPr>
          <a:xfrm>
            <a:off x="457200" y="8686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A8E6E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Here's what your class achieved today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384048" y="1325880"/>
            <a:ext cx="3977640" cy="269748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384048" y="1325880"/>
            <a:ext cx="397764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30352" y="141732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What We Achieved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530352" y="1874520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Built a functional lunar rover model</a:t>
            </a:r>
            <a:endParaRPr lang="en-US" sz="1150" dirty="0"/>
          </a:p>
        </p:txBody>
      </p:sp>
      <p:sp>
        <p:nvSpPr>
          <p:cNvPr id="45" name="Text 43"/>
          <p:cNvSpPr/>
          <p:nvPr/>
        </p:nvSpPr>
        <p:spPr>
          <a:xfrm>
            <a:off x="530352" y="2295144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Programmed autonomous obstacle avoidance</a:t>
            </a:r>
            <a:endParaRPr lang="en-US" sz="1150" dirty="0"/>
          </a:p>
        </p:txBody>
      </p:sp>
      <p:sp>
        <p:nvSpPr>
          <p:cNvPr id="46" name="Text 44"/>
          <p:cNvSpPr/>
          <p:nvPr/>
        </p:nvSpPr>
        <p:spPr>
          <a:xfrm>
            <a:off x="530352" y="2715768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Used Sonar:bit for real-time sensing</a:t>
            </a:r>
            <a:endParaRPr lang="en-US" sz="1150" dirty="0"/>
          </a:p>
        </p:txBody>
      </p:sp>
      <p:sp>
        <p:nvSpPr>
          <p:cNvPr id="47" name="Text 45"/>
          <p:cNvSpPr/>
          <p:nvPr/>
        </p:nvSpPr>
        <p:spPr>
          <a:xfrm>
            <a:off x="530352" y="3136392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Applied conditional logic in code</a:t>
            </a:r>
            <a:endParaRPr lang="en-US" sz="1150" dirty="0"/>
          </a:p>
        </p:txBody>
      </p:sp>
      <p:sp>
        <p:nvSpPr>
          <p:cNvPr id="48" name="Text 46"/>
          <p:cNvSpPr/>
          <p:nvPr/>
        </p:nvSpPr>
        <p:spPr>
          <a:xfrm>
            <a:off x="530352" y="3557016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Collaborated in defined team roles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4617720" y="1325880"/>
            <a:ext cx="4251960" cy="269748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0" name="Shape 48"/>
          <p:cNvSpPr/>
          <p:nvPr/>
        </p:nvSpPr>
        <p:spPr>
          <a:xfrm>
            <a:off x="4617720" y="1325880"/>
            <a:ext cx="425196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4617720" y="1325880"/>
            <a:ext cx="1143000" cy="502920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617720" y="1325880"/>
            <a:ext cx="1143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UP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754880" y="1417320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5A8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04: The Lunar Lander 🛸</a:t>
            </a:r>
            <a:endParaRPr lang="en-US" sz="1300" dirty="0"/>
          </a:p>
        </p:txBody>
      </p:sp>
      <p:sp>
        <p:nvSpPr>
          <p:cNvPr id="54" name="Text 52"/>
          <p:cNvSpPr/>
          <p:nvPr/>
        </p:nvSpPr>
        <p:spPr>
          <a:xfrm>
            <a:off x="4754880" y="1965960"/>
            <a:ext cx="39776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Students design a precision lunar lander with landing legs and a downward-facing Sonar:bit, then program a multi-stage descent sequence — high-speed approach, deceleration, slow final descent, and Sonar:bit-triggered motor stop at 5 cm surface distance.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320040" y="457200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5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400" dirty="0"/>
          </a:p>
        </p:txBody>
      </p:sp>
      <p:sp>
        <p:nvSpPr>
          <p:cNvPr id="57" name="Text 55"/>
          <p:cNvSpPr/>
          <p:nvPr/>
        </p:nvSpPr>
        <p:spPr>
          <a:xfrm>
            <a:off x="320040" y="478231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Empowering K–12 STEAM Education across the UAE and beyond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5943600" y="45720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almashaleh@techtelligence.ae</a:t>
            </a:r>
            <a:endParaRPr lang="en-US" sz="950" dirty="0"/>
          </a:p>
        </p:txBody>
      </p:sp>
      <p:sp>
        <p:nvSpPr>
          <p:cNvPr id="59" name="Text 57"/>
          <p:cNvSpPr/>
          <p:nvPr/>
        </p:nvSpPr>
        <p:spPr>
          <a:xfrm>
            <a:off x="5943600" y="4818888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www.techtelligence.ae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at a Glance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20040" y="685800"/>
            <a:ext cx="8503920" cy="42519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20040" y="777240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20040" y="777240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822960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Title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423160" y="868680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514600" y="822960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&amp; Build: Lunar Landing Rover Navigation Simulation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320040" y="1289304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57200" y="1335024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Subject Area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423160" y="1380744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514600" y="1335024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Science, Technology, Engineering (STEM)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320040" y="1801368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20040" y="1801368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7200" y="1847088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 Level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2423160" y="1892808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514600" y="1847088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Grades 6–8 (Adaptable for Grades 5 and 9)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320040" y="2313432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57200" y="2359152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2423160" y="2404872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2514600" y="2359152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3 Class Periods × 45 Minutes  (135 minutes total)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320040" y="2825496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320040" y="2825496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57200" y="2871216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Themes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2423160" y="2916936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2514600" y="2871216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Autonomous Navigation · Obstacle Avoidance · Sonar:bit · Conditional Logic · Traction · Teamwork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320040" y="3337560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57200" y="3383280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Framework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2423160" y="3429000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2514600" y="3383280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5E Instructional Model  (Engage · Explore · Explain · Elaborate · Evaluate)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320040" y="3849624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320040" y="3849624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57200" y="3895344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Kit &amp; Hardware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2423160" y="3941064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2514600" y="3895344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Nezha Pro Space Science Kit  |  micro:bit v2  |  PlanetX Smart Motor  |  Sonar:bit  |  Wheels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Students Will Learn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20040" y="73152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20040" y="731520"/>
            <a:ext cx="411480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4632" y="85039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🏗  Engineering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484632" y="132588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and build a functional lunar rover using Nezha Pro blocks with wheels, motor drive system, and a forward-facing Sonar:bit sensor for obstacle detection.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4709160" y="73152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709160" y="731520"/>
            <a:ext cx="411480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73752" y="85039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 Programming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4873752" y="132588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Write and upload a MakeCode program that moves the rover forward, reads Sonar:bit data, and automatically stops or turns when an obstacle is detected within 15 cm.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320040" y="288036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20040" y="2880360"/>
            <a:ext cx="411480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4632" y="299923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🔬  Science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484632" y="347472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Explain the key components of a real lunar rover, the challenges of operating on the Moon, and two principles from physics (autonomous navigation, traction on low-gravity terrain).</a:t>
            </a:r>
            <a:endParaRPr lang="en-US" sz="1150" dirty="0"/>
          </a:p>
        </p:txBody>
      </p:sp>
      <p:sp>
        <p:nvSpPr>
          <p:cNvPr id="39" name="Shape 37"/>
          <p:cNvSpPr/>
          <p:nvPr/>
        </p:nvSpPr>
        <p:spPr>
          <a:xfrm>
            <a:off x="4709160" y="288036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E870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4709160" y="2880360"/>
            <a:ext cx="4114800" cy="64008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873752" y="299923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E870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 Collaboration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4873752" y="347472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Collaborate in a team of 3–4 across all three days to plan, build, code, test, iterate, and present a working rover navigation simulation with justified design decisions.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Vocabulary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256032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256032" y="749808"/>
            <a:ext cx="73152" cy="192024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20624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Navigation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20624" y="1316736"/>
            <a:ext cx="2468880" cy="18288"/>
          </a:xfrm>
          <a:prstGeom prst="rect">
            <a:avLst/>
          </a:prstGeom>
          <a:solidFill>
            <a:srgbClr val="4BBDB3">
              <a:alpha val="5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20624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ability of a robot or vehicle to navigate its environment independently, using sensor data to make decisions without human input.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200400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3200400" y="749808"/>
            <a:ext cx="73152" cy="1920240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64992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Sonar:bit Distance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3364992" y="1316736"/>
            <a:ext cx="2468880" cy="18288"/>
          </a:xfrm>
          <a:prstGeom prst="rect">
            <a:avLst/>
          </a:prstGeom>
          <a:solidFill>
            <a:srgbClr val="7B6CB5">
              <a:alpha val="50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364992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Sonar:bit sensor emits ultrasound pulses and measures the time taken to bounce back — calculating the distance to an obstacle in centimetres.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6144768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6144768" y="749808"/>
            <a:ext cx="73152" cy="192024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309360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Conditional Logic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309360" y="1316736"/>
            <a:ext cx="2468880" cy="18288"/>
          </a:xfrm>
          <a:prstGeom prst="rect">
            <a:avLst/>
          </a:prstGeom>
          <a:solidFill>
            <a:srgbClr val="F5A623">
              <a:alpha val="50000"/>
            </a:srgbClr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309360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Programming instructions that execute different actions depending on whether a condition is true or false — e.g., 'if distance &lt; 15 cm, then turn'.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256032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E8707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256032" y="2852928"/>
            <a:ext cx="73152" cy="1920240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20624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E870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Traction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420624" y="3419856"/>
            <a:ext cx="2468880" cy="18288"/>
          </a:xfrm>
          <a:prstGeom prst="rect">
            <a:avLst/>
          </a:prstGeom>
          <a:solidFill>
            <a:srgbClr val="E8707A">
              <a:alpha val="50000"/>
            </a:srgbClr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20624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grip between the rover's wheels and the surface. On the Moon's low-gravity, fine-dust regolith, traction is a critical engineering challenge.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3200400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3200400" y="2852928"/>
            <a:ext cx="73152" cy="192024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364992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Obstacle Avoidance</a:t>
            </a:r>
            <a:endParaRPr lang="en-US" sz="1300" dirty="0"/>
          </a:p>
        </p:txBody>
      </p:sp>
      <p:sp>
        <p:nvSpPr>
          <p:cNvPr id="48" name="Shape 46"/>
          <p:cNvSpPr/>
          <p:nvPr/>
        </p:nvSpPr>
        <p:spPr>
          <a:xfrm>
            <a:off x="3364992" y="3419856"/>
            <a:ext cx="2468880" cy="18288"/>
          </a:xfrm>
          <a:prstGeom prst="rect">
            <a:avLst/>
          </a:prstGeom>
          <a:solidFill>
            <a:srgbClr val="F5C842">
              <a:alpha val="50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364992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 automated behaviour where a robot detects and steers around objects in its path using sensor data and pre-programmed decision rules.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6144768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34D399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51" name="Shape 49"/>
          <p:cNvSpPr/>
          <p:nvPr/>
        </p:nvSpPr>
        <p:spPr>
          <a:xfrm>
            <a:off x="6144768" y="2852928"/>
            <a:ext cx="73152" cy="1920240"/>
          </a:xfrm>
          <a:prstGeom prst="rect">
            <a:avLst/>
          </a:prstGeom>
          <a:solidFill>
            <a:srgbClr val="34D399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309360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4D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Iteration</a:t>
            </a:r>
            <a:endParaRPr lang="en-US" sz="1300" dirty="0"/>
          </a:p>
        </p:txBody>
      </p:sp>
      <p:sp>
        <p:nvSpPr>
          <p:cNvPr id="53" name="Shape 51"/>
          <p:cNvSpPr/>
          <p:nvPr/>
        </p:nvSpPr>
        <p:spPr>
          <a:xfrm>
            <a:off x="6309360" y="3419856"/>
            <a:ext cx="2468880" cy="18288"/>
          </a:xfrm>
          <a:prstGeom prst="rect">
            <a:avLst/>
          </a:prstGeom>
          <a:solidFill>
            <a:srgbClr val="34D399">
              <a:alpha val="50000"/>
            </a:srgbClr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309360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Repeating the design → build → test → improve cycle. Real lunar rovers like Curiosity went through thousands of design iterations before launch.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03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 — Design &amp; Build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🎬  ENGAGE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2103120" y="868680"/>
            <a:ext cx="749808" cy="2926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103120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65760" y="1344168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4632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Watch: NASA Mars/Moon rover navigation clip (3 min)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65760" y="2002536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4632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Entry task: How does a rover 'decide' where to go?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365760" y="2660904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4632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Class discussion: Autonomous vs. remote-controlled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65760" y="3319272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4632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Introduce the Design Brief — obstacle course challenge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172968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172968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310128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 EXPLORE</a:t>
            </a:r>
            <a:endParaRPr lang="en-US" sz="1500" dirty="0"/>
          </a:p>
        </p:txBody>
      </p:sp>
      <p:sp>
        <p:nvSpPr>
          <p:cNvPr id="38" name="Shape 36"/>
          <p:cNvSpPr/>
          <p:nvPr/>
        </p:nvSpPr>
        <p:spPr>
          <a:xfrm>
            <a:off x="5047488" y="868680"/>
            <a:ext cx="749808" cy="2926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047488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310128" y="1344168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429000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Teams sketch rover layout before building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3310128" y="2002536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429000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Build base frame with wheels and motor drive system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3310128" y="2660904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429000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Mount Sonar:bit sensor at the front of the rover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3310128" y="3319272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429000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Recorder documents all structural decisions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117336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6117336" y="749808"/>
            <a:ext cx="278892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254496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EXPLAIN</a:t>
            </a:r>
            <a:endParaRPr lang="en-US" sz="1500" dirty="0"/>
          </a:p>
        </p:txBody>
      </p:sp>
      <p:sp>
        <p:nvSpPr>
          <p:cNvPr id="51" name="Shape 49"/>
          <p:cNvSpPr/>
          <p:nvPr/>
        </p:nvSpPr>
        <p:spPr>
          <a:xfrm>
            <a:off x="7991856" y="868680"/>
            <a:ext cx="749808" cy="2926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7991856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6254496" y="1344168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373368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Teacher demo: how the Sonar:bit reads distance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6254496" y="2002536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373368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Connect sensor reading to conditional 'if/else' code</a:t>
            </a:r>
            <a:endParaRPr lang="en-US" sz="1050" dirty="0"/>
          </a:p>
        </p:txBody>
      </p:sp>
      <p:sp>
        <p:nvSpPr>
          <p:cNvPr id="57" name="Shape 55"/>
          <p:cNvSpPr/>
          <p:nvPr/>
        </p:nvSpPr>
        <p:spPr>
          <a:xfrm>
            <a:off x="6254496" y="2660904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373368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Discuss: what threshold distance is safe? Why?</a:t>
            </a:r>
            <a:endParaRPr lang="en-US" sz="1050" dirty="0"/>
          </a:p>
        </p:txBody>
      </p:sp>
      <p:sp>
        <p:nvSpPr>
          <p:cNvPr id="59" name="Shape 57"/>
          <p:cNvSpPr/>
          <p:nvPr/>
        </p:nvSpPr>
        <p:spPr>
          <a:xfrm>
            <a:off x="6254496" y="3319272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373368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Preview Day 2 — coding obstacle avoidance loop</a:t>
            </a:r>
            <a:endParaRPr lang="en-US" sz="1050" dirty="0"/>
          </a:p>
        </p:txBody>
      </p:sp>
      <p:sp>
        <p:nvSpPr>
          <p:cNvPr id="61" name="Text 59"/>
          <p:cNvSpPr/>
          <p:nvPr/>
        </p:nvSpPr>
        <p:spPr>
          <a:xfrm>
            <a:off x="228600" y="42062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A8E6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ROLES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1691640" y="4178808"/>
            <a:ext cx="1554480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1691640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Builder</a:t>
            </a:r>
            <a:endParaRPr lang="en-US" sz="1100" dirty="0"/>
          </a:p>
        </p:txBody>
      </p:sp>
      <p:sp>
        <p:nvSpPr>
          <p:cNvPr id="64" name="Shape 62"/>
          <p:cNvSpPr/>
          <p:nvPr/>
        </p:nvSpPr>
        <p:spPr>
          <a:xfrm>
            <a:off x="3493008" y="4178808"/>
            <a:ext cx="1554480" cy="32918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3493008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Coder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5294376" y="4178808"/>
            <a:ext cx="1554480" cy="32918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5294376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Recorder</a:t>
            </a:r>
            <a:endParaRPr lang="en-US" sz="1100" dirty="0"/>
          </a:p>
        </p:txBody>
      </p:sp>
      <p:sp>
        <p:nvSpPr>
          <p:cNvPr id="68" name="Shape 66"/>
          <p:cNvSpPr/>
          <p:nvPr/>
        </p:nvSpPr>
        <p:spPr>
          <a:xfrm>
            <a:off x="7095744" y="4178808"/>
            <a:ext cx="1554480" cy="329184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7095744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Presenter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03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 — Code Obstacle Avoidance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74320" y="822960"/>
            <a:ext cx="5669280" cy="9601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966978"/>
            <a:ext cx="528066" cy="528066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4320" y="966978"/>
            <a:ext cx="528066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502920" y="1783080"/>
            <a:ext cx="109728" cy="45720"/>
          </a:xfrm>
          <a:prstGeom prst="rect">
            <a:avLst/>
          </a:prstGeom>
          <a:solidFill>
            <a:srgbClr val="4BBDB3">
              <a:alpha val="6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50392" y="91897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850392" y="1159002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Start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2971800" y="1014984"/>
            <a:ext cx="411480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4BBDB3"/>
                </a:solidFill>
              </a:rPr>
              <a:t>→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3429000" y="91897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3429000" y="1159002"/>
            <a:ext cx="201168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ON — Forward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394960" y="966978"/>
            <a:ext cx="5029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▶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274320" y="1828800"/>
            <a:ext cx="5669280" cy="96012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274320" y="1972818"/>
            <a:ext cx="528066" cy="528066"/>
          </a:xfrm>
          <a:prstGeom prst="ellipse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74320" y="1972818"/>
            <a:ext cx="528066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502920" y="2788920"/>
            <a:ext cx="109728" cy="45720"/>
          </a:xfrm>
          <a:prstGeom prst="rect">
            <a:avLst/>
          </a:prstGeom>
          <a:solidFill>
            <a:srgbClr val="7B6CB5">
              <a:alpha val="60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50392" y="192481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37" name="Text 35"/>
          <p:cNvSpPr/>
          <p:nvPr/>
        </p:nvSpPr>
        <p:spPr>
          <a:xfrm>
            <a:off x="850392" y="2164842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Forever loop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2971800" y="2020824"/>
            <a:ext cx="411480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7B6CB5"/>
                </a:solidFill>
              </a:rPr>
              <a:t>→</a:t>
            </a:r>
            <a:endParaRPr lang="en-US" sz="2000" dirty="0"/>
          </a:p>
        </p:txBody>
      </p:sp>
      <p:sp>
        <p:nvSpPr>
          <p:cNvPr id="39" name="Text 37"/>
          <p:cNvSpPr/>
          <p:nvPr/>
        </p:nvSpPr>
        <p:spPr>
          <a:xfrm>
            <a:off x="3429000" y="192481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40" name="Text 38"/>
          <p:cNvSpPr/>
          <p:nvPr/>
        </p:nvSpPr>
        <p:spPr>
          <a:xfrm>
            <a:off x="3429000" y="2164842"/>
            <a:ext cx="201168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Sonar:bit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5394960" y="1972818"/>
            <a:ext cx="5029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📡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274320" y="2834640"/>
            <a:ext cx="5669280" cy="96012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274320" y="2978658"/>
            <a:ext cx="528066" cy="528066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74320" y="2978658"/>
            <a:ext cx="528066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502920" y="3794760"/>
            <a:ext cx="109728" cy="45720"/>
          </a:xfrm>
          <a:prstGeom prst="rect">
            <a:avLst/>
          </a:prstGeom>
          <a:solidFill>
            <a:srgbClr val="F5A623">
              <a:alpha val="60000"/>
            </a:srgbClr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850392" y="293065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47" name="Text 45"/>
          <p:cNvSpPr/>
          <p:nvPr/>
        </p:nvSpPr>
        <p:spPr>
          <a:xfrm>
            <a:off x="850392" y="3170682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distance &lt; 15 cm</a:t>
            </a:r>
            <a:endParaRPr lang="en-US" sz="1200" dirty="0"/>
          </a:p>
        </p:txBody>
      </p:sp>
      <p:sp>
        <p:nvSpPr>
          <p:cNvPr id="48" name="Text 46"/>
          <p:cNvSpPr/>
          <p:nvPr/>
        </p:nvSpPr>
        <p:spPr>
          <a:xfrm>
            <a:off x="2971800" y="3026664"/>
            <a:ext cx="411480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5A623"/>
                </a:solidFill>
              </a:rPr>
              <a:t>→</a:t>
            </a:r>
            <a:endParaRPr lang="en-US" sz="2000" dirty="0"/>
          </a:p>
        </p:txBody>
      </p:sp>
      <p:sp>
        <p:nvSpPr>
          <p:cNvPr id="49" name="Text 47"/>
          <p:cNvSpPr/>
          <p:nvPr/>
        </p:nvSpPr>
        <p:spPr>
          <a:xfrm>
            <a:off x="3429000" y="293065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50" name="Text 48"/>
          <p:cNvSpPr/>
          <p:nvPr/>
        </p:nvSpPr>
        <p:spPr>
          <a:xfrm>
            <a:off x="3429000" y="3170682"/>
            <a:ext cx="201168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STOP → Turn 90°</a:t>
            </a:r>
            <a:endParaRPr lang="en-US" sz="1200" dirty="0"/>
          </a:p>
        </p:txBody>
      </p:sp>
      <p:sp>
        <p:nvSpPr>
          <p:cNvPr id="51" name="Text 49"/>
          <p:cNvSpPr/>
          <p:nvPr/>
        </p:nvSpPr>
        <p:spPr>
          <a:xfrm>
            <a:off x="5394960" y="2978658"/>
            <a:ext cx="5029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↪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274320" y="3840480"/>
            <a:ext cx="5669280" cy="960120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53" name="Shape 51"/>
          <p:cNvSpPr/>
          <p:nvPr/>
        </p:nvSpPr>
        <p:spPr>
          <a:xfrm>
            <a:off x="274320" y="3984498"/>
            <a:ext cx="528066" cy="528066"/>
          </a:xfrm>
          <a:prstGeom prst="ellipse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274320" y="3984498"/>
            <a:ext cx="528066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55" name="Text 53"/>
          <p:cNvSpPr/>
          <p:nvPr/>
        </p:nvSpPr>
        <p:spPr>
          <a:xfrm>
            <a:off x="850392" y="393649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56" name="Text 54"/>
          <p:cNvSpPr/>
          <p:nvPr/>
        </p:nvSpPr>
        <p:spPr>
          <a:xfrm>
            <a:off x="850392" y="4176522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turn</a:t>
            </a:r>
            <a:endParaRPr lang="en-US" sz="1200" dirty="0"/>
          </a:p>
        </p:txBody>
      </p:sp>
      <p:sp>
        <p:nvSpPr>
          <p:cNvPr id="57" name="Text 55"/>
          <p:cNvSpPr/>
          <p:nvPr/>
        </p:nvSpPr>
        <p:spPr>
          <a:xfrm>
            <a:off x="2971800" y="4032504"/>
            <a:ext cx="411480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5C842"/>
                </a:solidFill>
              </a:rPr>
              <a:t>→</a:t>
            </a:r>
            <a:endParaRPr lang="en-US" sz="2000" dirty="0"/>
          </a:p>
        </p:txBody>
      </p:sp>
      <p:sp>
        <p:nvSpPr>
          <p:cNvPr id="58" name="Text 56"/>
          <p:cNvSpPr/>
          <p:nvPr/>
        </p:nvSpPr>
        <p:spPr>
          <a:xfrm>
            <a:off x="3429000" y="393649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59" name="Text 57"/>
          <p:cNvSpPr/>
          <p:nvPr/>
        </p:nvSpPr>
        <p:spPr>
          <a:xfrm>
            <a:off x="3429000" y="4176522"/>
            <a:ext cx="201168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ON — Forward again</a:t>
            </a:r>
            <a:endParaRPr lang="en-US" sz="1200" dirty="0"/>
          </a:p>
        </p:txBody>
      </p:sp>
      <p:sp>
        <p:nvSpPr>
          <p:cNvPr id="60" name="Text 58"/>
          <p:cNvSpPr/>
          <p:nvPr/>
        </p:nvSpPr>
        <p:spPr>
          <a:xfrm>
            <a:off x="5394960" y="3984498"/>
            <a:ext cx="5029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🔄</a:t>
            </a:r>
            <a:endParaRPr lang="en-US" sz="1600" dirty="0"/>
          </a:p>
        </p:txBody>
      </p:sp>
      <p:sp>
        <p:nvSpPr>
          <p:cNvPr id="61" name="Shape 59"/>
          <p:cNvSpPr/>
          <p:nvPr/>
        </p:nvSpPr>
        <p:spPr>
          <a:xfrm>
            <a:off x="6172200" y="749808"/>
            <a:ext cx="274320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6172200" y="749808"/>
            <a:ext cx="274320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263640" y="86868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NEEDED</a:t>
            </a:r>
            <a:endParaRPr lang="en-US" sz="1000" dirty="0"/>
          </a:p>
        </p:txBody>
      </p:sp>
      <p:sp>
        <p:nvSpPr>
          <p:cNvPr id="64" name="Shape 62"/>
          <p:cNvSpPr/>
          <p:nvPr/>
        </p:nvSpPr>
        <p:spPr>
          <a:xfrm>
            <a:off x="6263640" y="1298448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6281928" y="13624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🧠</a:t>
            </a:r>
            <a:endParaRPr lang="en-US" sz="1800" dirty="0"/>
          </a:p>
        </p:txBody>
      </p:sp>
      <p:sp>
        <p:nvSpPr>
          <p:cNvPr id="66" name="Text 64"/>
          <p:cNvSpPr/>
          <p:nvPr/>
        </p:nvSpPr>
        <p:spPr>
          <a:xfrm>
            <a:off x="6784848" y="134416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micro:bit v2</a:t>
            </a:r>
            <a:endParaRPr lang="en-US" sz="1100" dirty="0"/>
          </a:p>
        </p:txBody>
      </p:sp>
      <p:sp>
        <p:nvSpPr>
          <p:cNvPr id="67" name="Text 65"/>
          <p:cNvSpPr/>
          <p:nvPr/>
        </p:nvSpPr>
        <p:spPr>
          <a:xfrm>
            <a:off x="6784848" y="1600200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Main controller</a:t>
            </a:r>
            <a:endParaRPr lang="en-US" sz="950" dirty="0"/>
          </a:p>
        </p:txBody>
      </p:sp>
      <p:sp>
        <p:nvSpPr>
          <p:cNvPr id="68" name="Shape 66"/>
          <p:cNvSpPr/>
          <p:nvPr/>
        </p:nvSpPr>
        <p:spPr>
          <a:xfrm>
            <a:off x="6263640" y="2002536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6281928" y="206654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⚡</a:t>
            </a:r>
            <a:endParaRPr lang="en-US" sz="1800" dirty="0"/>
          </a:p>
        </p:txBody>
      </p:sp>
      <p:sp>
        <p:nvSpPr>
          <p:cNvPr id="70" name="Text 68"/>
          <p:cNvSpPr/>
          <p:nvPr/>
        </p:nvSpPr>
        <p:spPr>
          <a:xfrm>
            <a:off x="6784848" y="204825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Board V2</a:t>
            </a:r>
            <a:endParaRPr lang="en-US" sz="1100" dirty="0"/>
          </a:p>
        </p:txBody>
      </p:sp>
      <p:sp>
        <p:nvSpPr>
          <p:cNvPr id="71" name="Text 69"/>
          <p:cNvSpPr/>
          <p:nvPr/>
        </p:nvSpPr>
        <p:spPr>
          <a:xfrm>
            <a:off x="6784848" y="2304288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Motor &amp; sensor connections</a:t>
            </a:r>
            <a:endParaRPr lang="en-US" sz="950" dirty="0"/>
          </a:p>
        </p:txBody>
      </p:sp>
      <p:sp>
        <p:nvSpPr>
          <p:cNvPr id="72" name="Shape 70"/>
          <p:cNvSpPr/>
          <p:nvPr/>
        </p:nvSpPr>
        <p:spPr>
          <a:xfrm>
            <a:off x="6263640" y="2706624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281928" y="27706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🔩</a:t>
            </a:r>
            <a:endParaRPr lang="en-US" sz="1800" dirty="0"/>
          </a:p>
        </p:txBody>
      </p:sp>
      <p:sp>
        <p:nvSpPr>
          <p:cNvPr id="74" name="Text 72"/>
          <p:cNvSpPr/>
          <p:nvPr/>
        </p:nvSpPr>
        <p:spPr>
          <a:xfrm>
            <a:off x="6784848" y="2752344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PlanetX Smart Motor</a:t>
            </a:r>
            <a:endParaRPr lang="en-US" sz="1100" dirty="0"/>
          </a:p>
        </p:txBody>
      </p:sp>
      <p:sp>
        <p:nvSpPr>
          <p:cNvPr id="75" name="Text 73"/>
          <p:cNvSpPr/>
          <p:nvPr/>
        </p:nvSpPr>
        <p:spPr>
          <a:xfrm>
            <a:off x="6784848" y="3008376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Drives the rover wheels</a:t>
            </a:r>
            <a:endParaRPr lang="en-US" sz="950" dirty="0"/>
          </a:p>
        </p:txBody>
      </p:sp>
      <p:sp>
        <p:nvSpPr>
          <p:cNvPr id="76" name="Shape 74"/>
          <p:cNvSpPr/>
          <p:nvPr/>
        </p:nvSpPr>
        <p:spPr>
          <a:xfrm>
            <a:off x="6263640" y="3410712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6281928" y="34747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📡</a:t>
            </a:r>
            <a:endParaRPr lang="en-US" sz="1800" dirty="0"/>
          </a:p>
        </p:txBody>
      </p:sp>
      <p:sp>
        <p:nvSpPr>
          <p:cNvPr id="78" name="Text 76"/>
          <p:cNvSpPr/>
          <p:nvPr/>
        </p:nvSpPr>
        <p:spPr>
          <a:xfrm>
            <a:off x="6784848" y="345643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Sonar:bit</a:t>
            </a:r>
            <a:endParaRPr lang="en-US" sz="1100" dirty="0"/>
          </a:p>
        </p:txBody>
      </p:sp>
      <p:sp>
        <p:nvSpPr>
          <p:cNvPr id="79" name="Text 77"/>
          <p:cNvSpPr/>
          <p:nvPr/>
        </p:nvSpPr>
        <p:spPr>
          <a:xfrm>
            <a:off x="6784848" y="3712464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Obstacle distance detection</a:t>
            </a:r>
            <a:endParaRPr lang="en-US" sz="950" dirty="0"/>
          </a:p>
        </p:txBody>
      </p:sp>
      <p:sp>
        <p:nvSpPr>
          <p:cNvPr id="80" name="Shape 78"/>
          <p:cNvSpPr/>
          <p:nvPr/>
        </p:nvSpPr>
        <p:spPr>
          <a:xfrm>
            <a:off x="6263640" y="4114800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6281928" y="41788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🧱</a:t>
            </a:r>
            <a:endParaRPr lang="en-US" sz="1800" dirty="0"/>
          </a:p>
        </p:txBody>
      </p:sp>
      <p:sp>
        <p:nvSpPr>
          <p:cNvPr id="82" name="Text 80"/>
          <p:cNvSpPr/>
          <p:nvPr/>
        </p:nvSpPr>
        <p:spPr>
          <a:xfrm>
            <a:off x="6784848" y="416052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Pro Blocks</a:t>
            </a:r>
            <a:endParaRPr lang="en-US" sz="1100" dirty="0"/>
          </a:p>
        </p:txBody>
      </p:sp>
      <p:sp>
        <p:nvSpPr>
          <p:cNvPr id="83" name="Text 81"/>
          <p:cNvSpPr/>
          <p:nvPr/>
        </p:nvSpPr>
        <p:spPr>
          <a:xfrm>
            <a:off x="6784848" y="4416552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Rover chassis &amp; frame</a:t>
            </a:r>
            <a:endParaRPr lang="en-US" sz="950" dirty="0"/>
          </a:p>
        </p:txBody>
      </p:sp>
      <p:sp>
        <p:nvSpPr>
          <p:cNvPr id="84" name="Shape 82"/>
          <p:cNvSpPr/>
          <p:nvPr/>
        </p:nvSpPr>
        <p:spPr>
          <a:xfrm>
            <a:off x="274320" y="4709160"/>
            <a:ext cx="5669280" cy="274320"/>
          </a:xfrm>
          <a:prstGeom prst="rect">
            <a:avLst/>
          </a:prstGeom>
          <a:solidFill>
            <a:srgbClr val="4BBDB3">
              <a:alpha val="2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274320" y="4709160"/>
            <a:ext cx="5669280" cy="274320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💡  Use a 'forever' loop in MakeCode — read Sonar:bit every iteration and check the distance inside an if/else block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03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 — Test, Iterate &amp; Present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🧪  TEST</a:t>
            </a:r>
            <a:endParaRPr lang="en-US" sz="1700" dirty="0"/>
          </a:p>
        </p:txBody>
      </p:sp>
      <p:sp>
        <p:nvSpPr>
          <p:cNvPr id="25" name="Shape 23"/>
          <p:cNvSpPr/>
          <p:nvPr/>
        </p:nvSpPr>
        <p:spPr>
          <a:xfrm>
            <a:off x="393192" y="159105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3035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Run the full sequence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393192" y="213969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3035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Does every component respond correctly?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93192" y="268833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3035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Record results on the Testing Log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393192" y="323697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3035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Check LED / display output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93192" y="378561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3035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Time each phase — matches the brief?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24612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246120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38328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 ITERATE</a:t>
            </a:r>
            <a:endParaRPr lang="en-US" sz="1700" dirty="0"/>
          </a:p>
        </p:txBody>
      </p:sp>
      <p:sp>
        <p:nvSpPr>
          <p:cNvPr id="38" name="Shape 36"/>
          <p:cNvSpPr/>
          <p:nvPr/>
        </p:nvSpPr>
        <p:spPr>
          <a:xfrm>
            <a:off x="3410712" y="159105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54787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Identify what didn't work — be specific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3410712" y="213969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54787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Adjust speeds, timings, or thresholds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3410712" y="268833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54787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Reinforce structure if needed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3410712" y="323697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54787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Retest after every change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3410712" y="378561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54787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Document each improvement attempt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26364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6263640" y="749808"/>
            <a:ext cx="278892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40080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🎤  PRESENT</a:t>
            </a:r>
            <a:endParaRPr lang="en-US" sz="1700" dirty="0"/>
          </a:p>
        </p:txBody>
      </p:sp>
      <p:sp>
        <p:nvSpPr>
          <p:cNvPr id="51" name="Shape 49"/>
          <p:cNvSpPr/>
          <p:nvPr/>
        </p:nvSpPr>
        <p:spPr>
          <a:xfrm>
            <a:off x="6428232" y="159105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56539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Live demonstration of your build</a:t>
            </a:r>
            <a:endParaRPr lang="en-US" sz="1050" dirty="0"/>
          </a:p>
        </p:txBody>
      </p:sp>
      <p:sp>
        <p:nvSpPr>
          <p:cNvPr id="53" name="Shape 51"/>
          <p:cNvSpPr/>
          <p:nvPr/>
        </p:nvSpPr>
        <p:spPr>
          <a:xfrm>
            <a:off x="6428232" y="213969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56539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Explain each design decision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6428232" y="268833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56539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Show the code — walk through phases</a:t>
            </a:r>
            <a:endParaRPr lang="en-US" sz="1050" dirty="0"/>
          </a:p>
        </p:txBody>
      </p:sp>
      <p:sp>
        <p:nvSpPr>
          <p:cNvPr id="57" name="Shape 55"/>
          <p:cNvSpPr/>
          <p:nvPr/>
        </p:nvSpPr>
        <p:spPr>
          <a:xfrm>
            <a:off x="6428232" y="323697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56539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Reflect: what would you change?</a:t>
            </a:r>
            <a:endParaRPr lang="en-US" sz="1050" dirty="0"/>
          </a:p>
        </p:txBody>
      </p:sp>
      <p:sp>
        <p:nvSpPr>
          <p:cNvPr id="59" name="Shape 57"/>
          <p:cNvSpPr/>
          <p:nvPr/>
        </p:nvSpPr>
        <p:spPr>
          <a:xfrm>
            <a:off x="6428232" y="378561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56539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Peer feedback using rubric</a:t>
            </a:r>
            <a:endParaRPr lang="en-US" sz="1050" dirty="0"/>
          </a:p>
        </p:txBody>
      </p:sp>
      <p:sp>
        <p:nvSpPr>
          <p:cNvPr id="61" name="Shape 59"/>
          <p:cNvSpPr/>
          <p:nvPr/>
        </p:nvSpPr>
        <p:spPr>
          <a:xfrm>
            <a:off x="228600" y="4361688"/>
            <a:ext cx="8686800" cy="603504"/>
          </a:xfrm>
          <a:prstGeom prst="rect">
            <a:avLst/>
          </a:prstGeom>
          <a:solidFill>
            <a:srgbClr val="152040"/>
          </a:solidFill>
          <a:ln w="15240">
            <a:solidFill>
              <a:srgbClr val="F5C842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320040" y="4416552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SUCCESS CRITERIA: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2148840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Rover moves forward</a:t>
            </a:r>
            <a:endParaRPr lang="en-US" sz="950" dirty="0"/>
          </a:p>
        </p:txBody>
      </p:sp>
      <p:sp>
        <p:nvSpPr>
          <p:cNvPr id="64" name="Text 62"/>
          <p:cNvSpPr/>
          <p:nvPr/>
        </p:nvSpPr>
        <p:spPr>
          <a:xfrm>
            <a:off x="3813048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Stops at &lt; 15 cm</a:t>
            </a:r>
            <a:endParaRPr lang="en-US" sz="950" dirty="0"/>
          </a:p>
        </p:txBody>
      </p:sp>
      <p:sp>
        <p:nvSpPr>
          <p:cNvPr id="65" name="Text 63"/>
          <p:cNvSpPr/>
          <p:nvPr/>
        </p:nvSpPr>
        <p:spPr>
          <a:xfrm>
            <a:off x="5477256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Turns and avoids obstacle</a:t>
            </a:r>
            <a:endParaRPr lang="en-US" sz="950" dirty="0"/>
          </a:p>
        </p:txBody>
      </p:sp>
      <p:sp>
        <p:nvSpPr>
          <p:cNvPr id="66" name="Text 64"/>
          <p:cNvSpPr/>
          <p:nvPr/>
        </p:nvSpPr>
        <p:spPr>
          <a:xfrm>
            <a:off x="7141464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LED shows sensor reading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03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&amp; Differentiation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74320" y="749808"/>
            <a:ext cx="41605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749808"/>
            <a:ext cx="41605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11480" y="850392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Assessment Strategies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384048" y="135331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38912" y="14630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👁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914400" y="142646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FORMATIVE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914400" y="170078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Observation during rover build &amp; wiring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Questioning: 'Why this threshold distance?'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84048" y="245059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38912" y="25603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📁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914400" y="252374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914400" y="279806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Brief &amp; obstacle course Testing Log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Photo/video of rover navigating the course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84048" y="354787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38912" y="36576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🎯</a:t>
            </a:r>
            <a:endParaRPr lang="en-US" sz="2000" dirty="0"/>
          </a:p>
        </p:txBody>
      </p:sp>
      <p:sp>
        <p:nvSpPr>
          <p:cNvPr id="35" name="Text 33"/>
          <p:cNvSpPr/>
          <p:nvPr/>
        </p:nvSpPr>
        <p:spPr>
          <a:xfrm>
            <a:off x="914400" y="362102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SUMMATIVE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914400" y="389534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Live rover navigation demo (3 obstacles minimum)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Team explains sensor logic using their code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4709160" y="749808"/>
            <a:ext cx="41605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709160" y="749808"/>
            <a:ext cx="41605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46320" y="850392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Differentiation Strategies</a:t>
            </a:r>
            <a:endParaRPr lang="en-US" sz="1500" dirty="0"/>
          </a:p>
        </p:txBody>
      </p:sp>
      <p:sp>
        <p:nvSpPr>
          <p:cNvPr id="40" name="Shape 38"/>
          <p:cNvSpPr/>
          <p:nvPr/>
        </p:nvSpPr>
        <p:spPr>
          <a:xfrm>
            <a:off x="4818888" y="1353312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19472" y="141732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🟢  Scaffolding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4919472" y="1691640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Pre-wired Sonar:bit connection provided. Students only need to write the conditional code with a visual block template.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4818888" y="2240280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919472" y="230428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🔵  Extension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4919472" y="2578608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Add multiple sensors: Sonar:bit front + two touch sensors on sides — full autonomous navigation with wall-following.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4818888" y="3127248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919472" y="319125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🟡  ELL Support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4919472" y="3465576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Visual flowchart of the if/else logic in Arabic and English — students match blocks to flowchart steps.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818888" y="4014216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919472" y="407822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🔴  Advanced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4919472" y="4352544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Code in JavaScript. Implement variable threshold: if distance &lt; 10, stop; if &lt; 20, slow down; else, full speed.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03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Curriculum &amp; Standards Alignment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NGSS</a:t>
            </a:r>
            <a:endParaRPr lang="en-US" sz="1900" dirty="0"/>
          </a:p>
        </p:txBody>
      </p:sp>
      <p:sp>
        <p:nvSpPr>
          <p:cNvPr id="25" name="Text 23"/>
          <p:cNvSpPr/>
          <p:nvPr/>
        </p:nvSpPr>
        <p:spPr>
          <a:xfrm>
            <a:off x="36576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Next Generation Science Standards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65760" y="167335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MS-ETS1-1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1664208" y="167335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66420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MS-ETS1-2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65760" y="208483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MS-ETS1-3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1664208" y="208483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664208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MS-PS2-2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11480" y="28346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3949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Define criteria for rover navigation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11480" y="32918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3949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Evaluate design using testing data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11480" y="37490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3949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Analyse sensor data and iterate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11480" y="42062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39496" y="41422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Forces on low-gravity terrain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324612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3246120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38328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CSTA</a:t>
            </a:r>
            <a:endParaRPr lang="en-US" sz="1900" dirty="0"/>
          </a:p>
        </p:txBody>
      </p:sp>
      <p:sp>
        <p:nvSpPr>
          <p:cNvPr id="45" name="Text 43"/>
          <p:cNvSpPr/>
          <p:nvPr/>
        </p:nvSpPr>
        <p:spPr>
          <a:xfrm>
            <a:off x="338328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CS Teachers Association K–12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3383280" y="167335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38328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1B-AP-10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4681728" y="167335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68172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1B-AP-11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3383280" y="208483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38328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1B-AP-15</a:t>
            </a:r>
            <a:endParaRPr lang="en-US" sz="1050" dirty="0"/>
          </a:p>
        </p:txBody>
      </p:sp>
      <p:sp>
        <p:nvSpPr>
          <p:cNvPr id="52" name="Shape 50"/>
          <p:cNvSpPr/>
          <p:nvPr/>
        </p:nvSpPr>
        <p:spPr>
          <a:xfrm>
            <a:off x="3429000" y="28346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55701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Programs with events &amp; conditions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3429000" y="32918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355701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Decompose avoidance into steps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3429000" y="37490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355701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Test &amp; debug sensor logic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626364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9" name="Shape 57"/>
          <p:cNvSpPr/>
          <p:nvPr/>
        </p:nvSpPr>
        <p:spPr>
          <a:xfrm>
            <a:off x="6263640" y="749808"/>
            <a:ext cx="2788920" cy="64008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40080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UAE MOE</a:t>
            </a:r>
            <a:endParaRPr lang="en-US" sz="1900" dirty="0"/>
          </a:p>
        </p:txBody>
      </p:sp>
      <p:sp>
        <p:nvSpPr>
          <p:cNvPr id="61" name="Text 59"/>
          <p:cNvSpPr/>
          <p:nvPr/>
        </p:nvSpPr>
        <p:spPr>
          <a:xfrm>
            <a:off x="640080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Ministry of Education Alignment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6400800" y="167335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40080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D&amp;T</a:t>
            </a:r>
            <a:endParaRPr lang="en-US" sz="1050" dirty="0"/>
          </a:p>
        </p:txBody>
      </p:sp>
      <p:sp>
        <p:nvSpPr>
          <p:cNvPr id="64" name="Shape 62"/>
          <p:cNvSpPr/>
          <p:nvPr/>
        </p:nvSpPr>
        <p:spPr>
          <a:xfrm>
            <a:off x="7699248" y="167335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769924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</a:t>
            </a:r>
            <a:endParaRPr lang="en-US" sz="1050" dirty="0"/>
          </a:p>
        </p:txBody>
      </p:sp>
      <p:sp>
        <p:nvSpPr>
          <p:cNvPr id="66" name="Shape 64"/>
          <p:cNvSpPr/>
          <p:nvPr/>
        </p:nvSpPr>
        <p:spPr>
          <a:xfrm>
            <a:off x="6400800" y="208483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640080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Physics</a:t>
            </a:r>
            <a:endParaRPr lang="en-US" sz="1050" dirty="0"/>
          </a:p>
        </p:txBody>
      </p:sp>
      <p:sp>
        <p:nvSpPr>
          <p:cNvPr id="68" name="Shape 66"/>
          <p:cNvSpPr/>
          <p:nvPr/>
        </p:nvSpPr>
        <p:spPr>
          <a:xfrm>
            <a:off x="7699248" y="208483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7699248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STEAM</a:t>
            </a:r>
            <a:endParaRPr lang="en-US" sz="1050" dirty="0"/>
          </a:p>
        </p:txBody>
      </p:sp>
      <p:sp>
        <p:nvSpPr>
          <p:cNvPr id="70" name="Shape 68"/>
          <p:cNvSpPr/>
          <p:nvPr/>
        </p:nvSpPr>
        <p:spPr>
          <a:xfrm>
            <a:off x="6446520" y="28346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657453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&amp; Technology — robotics</a:t>
            </a:r>
            <a:endParaRPr lang="en-US" sz="1000" dirty="0"/>
          </a:p>
        </p:txBody>
      </p:sp>
      <p:sp>
        <p:nvSpPr>
          <p:cNvPr id="72" name="Shape 70"/>
          <p:cNvSpPr/>
          <p:nvPr/>
        </p:nvSpPr>
        <p:spPr>
          <a:xfrm>
            <a:off x="6446520" y="32918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57453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Computer Science — conditionals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6446520" y="37490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657453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Physics — forces, traction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6446520" y="42062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6574536" y="41422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STEAM — autonomous systems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03 — Lunar Landing Rover Navigation</dc:title>
  <dc:subject>PptxGenJS Presentation</dc:subject>
  <dc:creator>Techtelligence</dc:creator>
  <cp:lastModifiedBy>Techtelligence</cp:lastModifiedBy>
  <cp:revision>1</cp:revision>
  <dcterms:created xsi:type="dcterms:W3CDTF">2026-04-23T17:35:38Z</dcterms:created>
  <dcterms:modified xsi:type="dcterms:W3CDTF">2026-04-23T17:35:38Z</dcterms:modified>
</cp:coreProperties>
</file>