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notesMasterIdLst>
    <p:notesMasterId r:id="rId1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A1040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92000" cy="73152"/>
          </a:xfrm>
          <a:prstGeom prst="rect">
            <a:avLst/>
          </a:prstGeom>
          <a:solidFill>
            <a:srgbClr val="4BBDB3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84848"/>
            <a:ext cx="12192000" cy="73152"/>
          </a:xfrm>
          <a:prstGeom prst="rect">
            <a:avLst/>
          </a:prstGeom>
          <a:solidFill>
            <a:srgbClr val="4BBDB3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8288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7772400" y="182880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techtelligence.ae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914400" y="1097280"/>
            <a:ext cx="9144000" cy="2926080"/>
          </a:xfrm>
          <a:prstGeom prst="roundRect">
            <a:avLst>
              <a:gd name="adj" fmla="val 3750"/>
            </a:avLst>
          </a:prstGeom>
          <a:solidFill>
            <a:srgbClr val="2A156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188720" y="1371600"/>
            <a:ext cx="8595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3: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188720" y="1828800"/>
            <a:ext cx="85953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Weightlifting Robot</a:t>
            </a:r>
            <a:endParaRPr lang="en-US" sz="3800" dirty="0"/>
          </a:p>
        </p:txBody>
      </p:sp>
      <p:sp>
        <p:nvSpPr>
          <p:cNvPr id="10" name="Text 8"/>
          <p:cNvSpPr/>
          <p:nvPr/>
        </p:nvSpPr>
        <p:spPr>
          <a:xfrm>
            <a:off x="1188720" y="2743200"/>
            <a:ext cx="8595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Nezha Inventor's Kit V2 — STEAM Lesson Plan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822960" y="4297680"/>
            <a:ext cx="2377440" cy="411480"/>
          </a:xfrm>
          <a:prstGeom prst="roundRect">
            <a:avLst>
              <a:gd name="adj" fmla="val 17778"/>
            </a:avLst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22960" y="4297680"/>
            <a:ext cx="2377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Grade 6–8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383280" y="4297680"/>
            <a:ext cx="2377440" cy="411480"/>
          </a:xfrm>
          <a:prstGeom prst="roundRect">
            <a:avLst>
              <a:gd name="adj" fmla="val 17778"/>
            </a:avLst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383280" y="4297680"/>
            <a:ext cx="2377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45–90 Minutes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5943600" y="4297680"/>
            <a:ext cx="2377440" cy="411480"/>
          </a:xfrm>
          <a:prstGeom prst="roundRect">
            <a:avLst>
              <a:gd name="adj" fmla="val 17778"/>
            </a:avLst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943600" y="4297680"/>
            <a:ext cx="2377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STEAM + Robotics + Coding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8503920" y="4297680"/>
            <a:ext cx="2377440" cy="411480"/>
          </a:xfrm>
          <a:prstGeom prst="roundRect">
            <a:avLst>
              <a:gd name="adj" fmla="val 17778"/>
            </a:avLst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503920" y="4297680"/>
            <a:ext cx="2377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Circular &amp; Reciprocating Motion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457200" y="603504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Empowering Students Through STEAM + Robotics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1005840"/>
          </a:xfrm>
          <a:prstGeom prst="rect">
            <a:avLst/>
          </a:prstGeom>
          <a:solidFill>
            <a:srgbClr val="1A1040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005840"/>
            <a:ext cx="12192000" cy="73152"/>
          </a:xfrm>
          <a:prstGeom prst="rect">
            <a:avLst/>
          </a:prstGeom>
          <a:solidFill>
            <a:srgbClr val="4BBDB3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73152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8686800" y="73152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techtelligence.ae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274320" y="38404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4: Elaborate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686800" y="438912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30–40 Minutes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0" y="6400800"/>
            <a:ext cx="12192000" cy="45720"/>
          </a:xfrm>
          <a:prstGeom prst="rect">
            <a:avLst/>
          </a:prstGeom>
          <a:solidFill>
            <a:srgbClr val="4BBDB3"/>
          </a:solidFill>
          <a:ln/>
        </p:spPr>
      </p:sp>
      <p:sp>
        <p:nvSpPr>
          <p:cNvPr id="9" name="Shape 7"/>
          <p:cNvSpPr/>
          <p:nvPr/>
        </p:nvSpPr>
        <p:spPr>
          <a:xfrm>
            <a:off x="0" y="6446520"/>
            <a:ext cx="12192000" cy="411480"/>
          </a:xfrm>
          <a:prstGeom prst="rect">
            <a:avLst/>
          </a:prstGeom>
          <a:solidFill>
            <a:srgbClr val="1A1040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6464808"/>
            <a:ext cx="7315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  |  Nezha Inventor's Kit V2  |  Case 3: Weightlifting Robot</a:t>
            </a:r>
            <a:endParaRPr lang="en-US" sz="750" dirty="0"/>
          </a:p>
        </p:txBody>
      </p:sp>
      <p:sp>
        <p:nvSpPr>
          <p:cNvPr id="11" name="Shape 9"/>
          <p:cNvSpPr/>
          <p:nvPr/>
        </p:nvSpPr>
        <p:spPr>
          <a:xfrm>
            <a:off x="0" y="1078992"/>
            <a:ext cx="12192000" cy="6858000"/>
          </a:xfrm>
          <a:prstGeom prst="rect">
            <a:avLst/>
          </a:prstGeom>
          <a:solidFill>
            <a:srgbClr val="F4F6F9"/>
          </a:solidFill>
          <a:ln/>
        </p:spPr>
      </p:sp>
      <p:sp>
        <p:nvSpPr>
          <p:cNvPr id="12" name="Shape 10"/>
          <p:cNvSpPr/>
          <p:nvPr/>
        </p:nvSpPr>
        <p:spPr>
          <a:xfrm>
            <a:off x="365760" y="1207008"/>
            <a:ext cx="2926080" cy="347472"/>
          </a:xfrm>
          <a:prstGeom prst="roundRect">
            <a:avLst>
              <a:gd name="adj" fmla="val 13158"/>
            </a:avLst>
          </a:prstGeom>
          <a:solidFill>
            <a:srgbClr val="E8707A"/>
          </a:solidFill>
          <a:ln w="12700">
            <a:solidFill>
              <a:srgbClr val="E8707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65760" y="1207008"/>
            <a:ext cx="2926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ELABORATE — 30–40 Minutes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65760" y="1691640"/>
            <a:ext cx="1371600" cy="804672"/>
          </a:xfrm>
          <a:prstGeom prst="roundRect">
            <a:avLst>
              <a:gd name="adj" fmla="val 6818"/>
            </a:avLst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1691640"/>
            <a:ext cx="137160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1920240" y="1691640"/>
            <a:ext cx="9006840" cy="804672"/>
          </a:xfrm>
          <a:prstGeom prst="roundRect">
            <a:avLst>
              <a:gd name="adj" fmla="val 6818"/>
            </a:avLst>
          </a:prstGeom>
          <a:solidFill>
            <a:srgbClr val="FFFFFF"/>
          </a:solidFill>
          <a:ln w="6350">
            <a:solidFill>
              <a:srgbClr val="DDDDE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103120" y="1783080"/>
            <a:ext cx="8686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4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Groups design and assemble their weightlifting robots using Nezha Inventor's Kit V2 — motors, building blocks, and structural pieces. Encourage different linkage configurations and mechanical approaches.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365760" y="2697480"/>
            <a:ext cx="1371600" cy="804672"/>
          </a:xfrm>
          <a:prstGeom prst="roundRect">
            <a:avLst>
              <a:gd name="adj" fmla="val 6818"/>
            </a:avLst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65760" y="2697480"/>
            <a:ext cx="137160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1920240" y="2697480"/>
            <a:ext cx="9006840" cy="804672"/>
          </a:xfrm>
          <a:prstGeom prst="roundRect">
            <a:avLst>
              <a:gd name="adj" fmla="val 6818"/>
            </a:avLst>
          </a:prstGeom>
          <a:solidFill>
            <a:srgbClr val="F4F6F9"/>
          </a:solidFill>
          <a:ln w="6350">
            <a:solidFill>
              <a:srgbClr val="DDDDEE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103120" y="2788920"/>
            <a:ext cx="8686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4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program robots in MakeCode — controlling motor direction, speed, and timing to achieve a smooth lifting motion. Key blocks: forever loop, motor run, pause, reverse.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365760" y="3703320"/>
            <a:ext cx="1371600" cy="804672"/>
          </a:xfrm>
          <a:prstGeom prst="roundRect">
            <a:avLst>
              <a:gd name="adj" fmla="val 6818"/>
            </a:avLst>
          </a:prstGeom>
          <a:solidFill>
            <a:srgbClr val="E8707A"/>
          </a:solidFill>
          <a:ln w="12700">
            <a:solidFill>
              <a:srgbClr val="E8707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3703320"/>
            <a:ext cx="137160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REFINE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1920240" y="3703320"/>
            <a:ext cx="9006840" cy="804672"/>
          </a:xfrm>
          <a:prstGeom prst="roundRect">
            <a:avLst>
              <a:gd name="adj" fmla="val 6818"/>
            </a:avLst>
          </a:prstGeom>
          <a:solidFill>
            <a:srgbClr val="FFFFFF"/>
          </a:solidFill>
          <a:ln w="6350">
            <a:solidFill>
              <a:srgbClr val="DDDDEE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103120" y="3794760"/>
            <a:ext cx="8686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4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Groups iterate their designs: What works? What breaks? Why? Introduce sensors to make robots more interactive. Students also create a short video of their robot lifting weights.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65760" y="4800600"/>
            <a:ext cx="10515600" cy="1280160"/>
          </a:xfrm>
          <a:prstGeom prst="roundRect">
            <a:avLst>
              <a:gd name="adj" fmla="val 5714"/>
            </a:avLst>
          </a:prstGeom>
          <a:solidFill>
            <a:srgbClr val="1A1040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40080" y="489204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Differentiation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40080" y="5166360"/>
            <a:ext cx="10058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Support: </a:t>
            </a:r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 pre-built robot arm structures, simplified MakeCode interface, step-by-step instruction card.
</a:t>
            </a:r>
            <a:pPr indent="0" marL="0">
              <a:buNone/>
            </a:pPr>
            <a:r>
              <a:rPr lang="en-US" sz="9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Challenge: </a:t>
            </a:r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sensors for interactive control, program a weight counter using variables, optimize for maximum load.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1005840"/>
          </a:xfrm>
          <a:prstGeom prst="rect">
            <a:avLst/>
          </a:prstGeom>
          <a:solidFill>
            <a:srgbClr val="1A1040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005840"/>
            <a:ext cx="12192000" cy="73152"/>
          </a:xfrm>
          <a:prstGeom prst="rect">
            <a:avLst/>
          </a:prstGeom>
          <a:solidFill>
            <a:srgbClr val="4BBDB3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73152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8686800" y="73152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techtelligence.ae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274320" y="38404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5: Evaluate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686800" y="438912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Minutes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0" y="6400800"/>
            <a:ext cx="12192000" cy="45720"/>
          </a:xfrm>
          <a:prstGeom prst="rect">
            <a:avLst/>
          </a:prstGeom>
          <a:solidFill>
            <a:srgbClr val="4BBDB3"/>
          </a:solidFill>
          <a:ln/>
        </p:spPr>
      </p:sp>
      <p:sp>
        <p:nvSpPr>
          <p:cNvPr id="9" name="Shape 7"/>
          <p:cNvSpPr/>
          <p:nvPr/>
        </p:nvSpPr>
        <p:spPr>
          <a:xfrm>
            <a:off x="0" y="6446520"/>
            <a:ext cx="12192000" cy="411480"/>
          </a:xfrm>
          <a:prstGeom prst="rect">
            <a:avLst/>
          </a:prstGeom>
          <a:solidFill>
            <a:srgbClr val="1A1040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6464808"/>
            <a:ext cx="7315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  |  Nezha Inventor's Kit V2  |  Case 3: Weightlifting Robot</a:t>
            </a:r>
            <a:endParaRPr lang="en-US" sz="750" dirty="0"/>
          </a:p>
        </p:txBody>
      </p:sp>
      <p:sp>
        <p:nvSpPr>
          <p:cNvPr id="11" name="Shape 9"/>
          <p:cNvSpPr/>
          <p:nvPr/>
        </p:nvSpPr>
        <p:spPr>
          <a:xfrm>
            <a:off x="0" y="1078992"/>
            <a:ext cx="12192000" cy="6858000"/>
          </a:xfrm>
          <a:prstGeom prst="rect">
            <a:avLst/>
          </a:prstGeom>
          <a:solidFill>
            <a:srgbClr val="F4F6F9"/>
          </a:solidFill>
          <a:ln/>
        </p:spPr>
      </p:sp>
      <p:sp>
        <p:nvSpPr>
          <p:cNvPr id="12" name="Shape 10"/>
          <p:cNvSpPr/>
          <p:nvPr/>
        </p:nvSpPr>
        <p:spPr>
          <a:xfrm>
            <a:off x="365760" y="1207008"/>
            <a:ext cx="2926080" cy="347472"/>
          </a:xfrm>
          <a:prstGeom prst="roundRect">
            <a:avLst>
              <a:gd name="adj" fmla="val 13158"/>
            </a:avLst>
          </a:prstGeom>
          <a:solidFill>
            <a:srgbClr val="1A1040"/>
          </a:solidFill>
          <a:ln w="12700">
            <a:solidFill>
              <a:srgbClr val="1A104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65760" y="1207008"/>
            <a:ext cx="2926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EVALUATE — 15 Minutes</a:t>
            </a:r>
            <a:endParaRPr lang="en-US" sz="1000" dirty="0"/>
          </a:p>
        </p:txBody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1691640"/>
          <a:ext cx="10515600" cy="914400"/>
        </p:xfrm>
        <a:graphic>
          <a:graphicData uri="http://schemas.openxmlformats.org/drawingml/2006/table">
            <a:tbl>
              <a:tblPr/>
              <a:tblGrid>
                <a:gridCol w="640080"/>
                <a:gridCol w="6400800"/>
                <a:gridCol w="3474720"/>
              </a:tblGrid>
              <a:tr h="7498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Step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156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Activity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156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Key Focus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1560"/>
                    </a:solidFill>
                  </a:tcPr>
                </a:tc>
              </a:tr>
              <a:tr h="7498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04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Set up a weightlifting challenge — each group demonstrates their robot. Record the maximum weight lifted by each team on a class leaderboard.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Assess design functionality and performance.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498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04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Students complete a written reflection on their learning experience — what worked, what they would change, and why.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Develop critical thinking and self-assessment skills.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</a:tr>
              <a:tr h="7498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04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Facilitate class presentations where students showcase their robots and share insights from the design process.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Foster communication and collaboration.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5" name="Shape 12"/>
          <p:cNvSpPr/>
          <p:nvPr/>
        </p:nvSpPr>
        <p:spPr>
          <a:xfrm>
            <a:off x="365760" y="5029200"/>
            <a:ext cx="10515600" cy="1051560"/>
          </a:xfrm>
          <a:prstGeom prst="roundRect">
            <a:avLst>
              <a:gd name="adj" fmla="val 5217"/>
            </a:avLst>
          </a:prstGeom>
          <a:solidFill>
            <a:srgbClr val="F0F0F8"/>
          </a:solidFill>
          <a:ln w="12700">
            <a:solidFill>
              <a:srgbClr val="1A1040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640080" y="5102352"/>
            <a:ext cx="10058400" cy="8869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A1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Reflection Questions: </a:t>
            </a:r>
            <a:pPr indent="0" marL="0">
              <a:buNone/>
            </a:pPr>
            <a:r>
              <a:rPr lang="en-US" sz="950" dirty="0">
                <a:solidFill>
                  <a:srgbClr val="4A4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type of motion does your motor produce? How did you convert it to a lifting motion? What mechanical change had the biggest impact on performance? What would you do differently if you rebuilt the robot?</a:t>
            </a:r>
            <a:endParaRPr lang="en-US" sz="9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1005840"/>
          </a:xfrm>
          <a:prstGeom prst="rect">
            <a:avLst/>
          </a:prstGeom>
          <a:solidFill>
            <a:srgbClr val="1A1040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005840"/>
            <a:ext cx="12192000" cy="73152"/>
          </a:xfrm>
          <a:prstGeom prst="rect">
            <a:avLst/>
          </a:prstGeom>
          <a:solidFill>
            <a:srgbClr val="4BBDB3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73152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8686800" y="73152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techtelligence.ae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274320" y="38404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Differentiation Strategies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686800" y="438912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3: Weightlifting Robot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0" y="6400800"/>
            <a:ext cx="12192000" cy="45720"/>
          </a:xfrm>
          <a:prstGeom prst="rect">
            <a:avLst/>
          </a:prstGeom>
          <a:solidFill>
            <a:srgbClr val="4BBDB3"/>
          </a:solidFill>
          <a:ln/>
        </p:spPr>
      </p:sp>
      <p:sp>
        <p:nvSpPr>
          <p:cNvPr id="9" name="Shape 7"/>
          <p:cNvSpPr/>
          <p:nvPr/>
        </p:nvSpPr>
        <p:spPr>
          <a:xfrm>
            <a:off x="0" y="6446520"/>
            <a:ext cx="12192000" cy="411480"/>
          </a:xfrm>
          <a:prstGeom prst="rect">
            <a:avLst/>
          </a:prstGeom>
          <a:solidFill>
            <a:srgbClr val="1A1040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6464808"/>
            <a:ext cx="7315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  |  Nezha Inventor's Kit V2  |  Case 3: Weightlifting Robot</a:t>
            </a:r>
            <a:endParaRPr lang="en-US" sz="750" dirty="0"/>
          </a:p>
        </p:txBody>
      </p:sp>
      <p:sp>
        <p:nvSpPr>
          <p:cNvPr id="11" name="Shape 9"/>
          <p:cNvSpPr/>
          <p:nvPr/>
        </p:nvSpPr>
        <p:spPr>
          <a:xfrm>
            <a:off x="0" y="1078992"/>
            <a:ext cx="12192000" cy="6858000"/>
          </a:xfrm>
          <a:prstGeom prst="rect">
            <a:avLst/>
          </a:prstGeom>
          <a:solidFill>
            <a:srgbClr val="F4F6F9"/>
          </a:solidFill>
          <a:ln/>
        </p:spPr>
      </p:sp>
      <p:sp>
        <p:nvSpPr>
          <p:cNvPr id="12" name="Shape 10"/>
          <p:cNvSpPr/>
          <p:nvPr/>
        </p:nvSpPr>
        <p:spPr>
          <a:xfrm>
            <a:off x="365760" y="1280160"/>
            <a:ext cx="5120640" cy="4663440"/>
          </a:xfrm>
          <a:prstGeom prst="roundRect">
            <a:avLst>
              <a:gd name="adj" fmla="val 980"/>
            </a:avLst>
          </a:prstGeom>
          <a:solidFill>
            <a:srgbClr val="FFFFFF"/>
          </a:solidFill>
          <a:ln w="6350">
            <a:solidFill>
              <a:srgbClr val="DDDDEE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65760" y="1280160"/>
            <a:ext cx="5120640" cy="347472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75488" y="1316736"/>
            <a:ext cx="490118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 for Struggling Students</a:t>
            </a:r>
            <a:endParaRPr lang="en-US" sz="950" dirty="0"/>
          </a:p>
        </p:txBody>
      </p:sp>
      <p:graphicFrame>
        <p:nvGraphicFramePr>
          <p:cNvPr id="1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682496"/>
          <a:ext cx="4937760" cy="4169664"/>
        </p:xfrm>
        <a:graphic>
          <a:graphicData uri="http://schemas.openxmlformats.org/drawingml/2006/table">
            <a:tbl>
              <a:tblPr/>
              <a:tblGrid>
                <a:gridCol w="4937760"/>
              </a:tblGrid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• Provide additional scaffolding and step-by-step instructions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• Allow students to choose simpler tasks focused on basic programming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• Pair with a stronger engineering partner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• Provide visual instruction card with build steps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• Allow extra time on the build phase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6" name="Shape 13"/>
          <p:cNvSpPr/>
          <p:nvPr/>
        </p:nvSpPr>
        <p:spPr>
          <a:xfrm>
            <a:off x="5760720" y="1280160"/>
            <a:ext cx="5120640" cy="4663440"/>
          </a:xfrm>
          <a:prstGeom prst="roundRect">
            <a:avLst>
              <a:gd name="adj" fmla="val 980"/>
            </a:avLst>
          </a:prstGeom>
          <a:solidFill>
            <a:srgbClr val="FFFFFF"/>
          </a:solidFill>
          <a:ln w="6350">
            <a:solidFill>
              <a:srgbClr val="DDDDEE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7" name="Shape 14"/>
          <p:cNvSpPr/>
          <p:nvPr/>
        </p:nvSpPr>
        <p:spPr>
          <a:xfrm>
            <a:off x="5760720" y="1280160"/>
            <a:ext cx="5120640" cy="347472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5870448" y="1316736"/>
            <a:ext cx="490118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Challenges for Advanced Students</a:t>
            </a:r>
            <a:endParaRPr lang="en-US" sz="950" dirty="0"/>
          </a:p>
        </p:txBody>
      </p:sp>
      <p:graphicFrame>
        <p:nvGraphicFramePr>
          <p:cNvPr id="25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852160" y="1682496"/>
          <a:ext cx="4937760" cy="4169664"/>
        </p:xfrm>
        <a:graphic>
          <a:graphicData uri="http://schemas.openxmlformats.org/drawingml/2006/table">
            <a:tbl>
              <a:tblPr/>
              <a:tblGrid>
                <a:gridCol w="4937760"/>
              </a:tblGrid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• Challenge students to design robots capable of lifting heavier weights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• Encourage exploration of advanced MakeCode coding features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• Add sensors to make the robot more interactive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• Program a weight-lifting counter using variables and display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• Explore JavaScript mode in MakeCode for advanced control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1005840"/>
          </a:xfrm>
          <a:prstGeom prst="rect">
            <a:avLst/>
          </a:prstGeom>
          <a:solidFill>
            <a:srgbClr val="1A1040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005840"/>
            <a:ext cx="12192000" cy="73152"/>
          </a:xfrm>
          <a:prstGeom prst="rect">
            <a:avLst/>
          </a:prstGeom>
          <a:solidFill>
            <a:srgbClr val="4BBDB3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73152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8686800" y="73152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techtelligence.ae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274320" y="38404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Extension Activities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686800" y="438912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3: Weightlifting Robot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0" y="6400800"/>
            <a:ext cx="12192000" cy="45720"/>
          </a:xfrm>
          <a:prstGeom prst="rect">
            <a:avLst/>
          </a:prstGeom>
          <a:solidFill>
            <a:srgbClr val="4BBDB3"/>
          </a:solidFill>
          <a:ln/>
        </p:spPr>
      </p:sp>
      <p:sp>
        <p:nvSpPr>
          <p:cNvPr id="9" name="Shape 7"/>
          <p:cNvSpPr/>
          <p:nvPr/>
        </p:nvSpPr>
        <p:spPr>
          <a:xfrm>
            <a:off x="0" y="6446520"/>
            <a:ext cx="12192000" cy="411480"/>
          </a:xfrm>
          <a:prstGeom prst="rect">
            <a:avLst/>
          </a:prstGeom>
          <a:solidFill>
            <a:srgbClr val="1A1040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6464808"/>
            <a:ext cx="7315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  |  Nezha Inventor's Kit V2  |  Case 3: Weightlifting Robot</a:t>
            </a:r>
            <a:endParaRPr lang="en-US" sz="750" dirty="0"/>
          </a:p>
        </p:txBody>
      </p:sp>
      <p:sp>
        <p:nvSpPr>
          <p:cNvPr id="11" name="Shape 9"/>
          <p:cNvSpPr/>
          <p:nvPr/>
        </p:nvSpPr>
        <p:spPr>
          <a:xfrm>
            <a:off x="0" y="1078992"/>
            <a:ext cx="12192000" cy="6858000"/>
          </a:xfrm>
          <a:prstGeom prst="rect">
            <a:avLst/>
          </a:prstGeom>
          <a:solidFill>
            <a:srgbClr val="F4F6F9"/>
          </a:solidFill>
          <a:ln/>
        </p:spPr>
      </p:sp>
      <p:sp>
        <p:nvSpPr>
          <p:cNvPr id="12" name="Shape 10"/>
          <p:cNvSpPr/>
          <p:nvPr/>
        </p:nvSpPr>
        <p:spPr>
          <a:xfrm>
            <a:off x="365760" y="1280160"/>
            <a:ext cx="3337560" cy="4754880"/>
          </a:xfrm>
          <a:prstGeom prst="roundRect">
            <a:avLst>
              <a:gd name="adj" fmla="val 2192"/>
            </a:avLst>
          </a:prstGeom>
          <a:solidFill>
            <a:srgbClr val="FFFFFF"/>
          </a:solidFill>
          <a:ln w="6350">
            <a:solidFill>
              <a:srgbClr val="DDDDEE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65760" y="1280160"/>
            <a:ext cx="3337560" cy="502920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02920" y="1325880"/>
            <a:ext cx="3063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02920" y="1920240"/>
            <a:ext cx="30632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4A4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the history of weightlifting robots and robotic arms in industry. Compare the crank-slider mechanism to real industrial robots. Present findings to the class.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502920" y="4389120"/>
            <a:ext cx="3063240" cy="27432"/>
          </a:xfrm>
          <a:prstGeom prst="rect">
            <a:avLst/>
          </a:prstGeom>
          <a:solidFill>
            <a:srgbClr val="DDDDEE"/>
          </a:solidFill>
          <a:ln w="12700">
            <a:solidFill>
              <a:srgbClr val="DDDDE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02920" y="4480560"/>
            <a:ext cx="30632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3AA8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Objective: Broaden understanding of robotics and real-world applications.</a:t>
            </a:r>
            <a:endParaRPr lang="en-US" sz="850" dirty="0"/>
          </a:p>
        </p:txBody>
      </p:sp>
      <p:sp>
        <p:nvSpPr>
          <p:cNvPr id="18" name="Shape 16"/>
          <p:cNvSpPr/>
          <p:nvPr/>
        </p:nvSpPr>
        <p:spPr>
          <a:xfrm>
            <a:off x="3931920" y="1280160"/>
            <a:ext cx="3337560" cy="4754880"/>
          </a:xfrm>
          <a:prstGeom prst="roundRect">
            <a:avLst>
              <a:gd name="adj" fmla="val 2192"/>
            </a:avLst>
          </a:prstGeom>
          <a:solidFill>
            <a:srgbClr val="FFFFFF"/>
          </a:solidFill>
          <a:ln w="6350">
            <a:solidFill>
              <a:srgbClr val="DDDDEE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3931920" y="1280160"/>
            <a:ext cx="3337560" cy="50292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069080" y="1325880"/>
            <a:ext cx="3063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Competition Design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069080" y="1920240"/>
            <a:ext cx="30632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4A4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a robot specifically optimised for a weightlifting competition — focus on maximising the load. Document all engineering decisions and test results.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4069080" y="4389120"/>
            <a:ext cx="3063240" cy="27432"/>
          </a:xfrm>
          <a:prstGeom prst="rect">
            <a:avLst/>
          </a:prstGeom>
          <a:solidFill>
            <a:srgbClr val="DDDDEE"/>
          </a:solidFill>
          <a:ln w="12700">
            <a:solidFill>
              <a:srgbClr val="DDDDE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069080" y="4480560"/>
            <a:ext cx="30632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Objective: Foster innovation and competitive engineering design.</a:t>
            </a:r>
            <a:endParaRPr lang="en-US" sz="850" dirty="0"/>
          </a:p>
        </p:txBody>
      </p:sp>
      <p:sp>
        <p:nvSpPr>
          <p:cNvPr id="24" name="Shape 22"/>
          <p:cNvSpPr/>
          <p:nvPr/>
        </p:nvSpPr>
        <p:spPr>
          <a:xfrm>
            <a:off x="7498080" y="1280160"/>
            <a:ext cx="3337560" cy="4754880"/>
          </a:xfrm>
          <a:prstGeom prst="roundRect">
            <a:avLst>
              <a:gd name="adj" fmla="val 2192"/>
            </a:avLst>
          </a:prstGeom>
          <a:solidFill>
            <a:srgbClr val="FFFFFF"/>
          </a:solidFill>
          <a:ln w="6350">
            <a:solidFill>
              <a:srgbClr val="DDDDEE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7498080" y="1280160"/>
            <a:ext cx="3337560" cy="502920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635240" y="1325880"/>
            <a:ext cx="3063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Multimedia Presentation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7635240" y="1920240"/>
            <a:ext cx="30632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4A4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a presentation or video about the robot design and the engineering principles behind it. Focus on circular vs. reciprocating motion and the crank mechanism.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7635240" y="4389120"/>
            <a:ext cx="3063240" cy="27432"/>
          </a:xfrm>
          <a:prstGeom prst="rect">
            <a:avLst/>
          </a:prstGeom>
          <a:solidFill>
            <a:srgbClr val="DDDDEE"/>
          </a:solidFill>
          <a:ln w="12700">
            <a:solidFill>
              <a:srgbClr val="DDDDEE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7635240" y="4480560"/>
            <a:ext cx="30632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Objective: Develop multimedia and communication skills.</a:t>
            </a:r>
            <a:endParaRPr lang="en-US" sz="8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1005840"/>
          </a:xfrm>
          <a:prstGeom prst="rect">
            <a:avLst/>
          </a:prstGeom>
          <a:solidFill>
            <a:srgbClr val="1A1040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005840"/>
            <a:ext cx="12192000" cy="73152"/>
          </a:xfrm>
          <a:prstGeom prst="rect">
            <a:avLst/>
          </a:prstGeom>
          <a:solidFill>
            <a:srgbClr val="4BBDB3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73152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8686800" y="73152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techtelligence.ae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274320" y="38404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Teacher Notes &amp; Safety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686800" y="438912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3: Weightlifting Robot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0" y="6400800"/>
            <a:ext cx="12192000" cy="45720"/>
          </a:xfrm>
          <a:prstGeom prst="rect">
            <a:avLst/>
          </a:prstGeom>
          <a:solidFill>
            <a:srgbClr val="4BBDB3"/>
          </a:solidFill>
          <a:ln/>
        </p:spPr>
      </p:sp>
      <p:sp>
        <p:nvSpPr>
          <p:cNvPr id="9" name="Shape 7"/>
          <p:cNvSpPr/>
          <p:nvPr/>
        </p:nvSpPr>
        <p:spPr>
          <a:xfrm>
            <a:off x="0" y="6446520"/>
            <a:ext cx="12192000" cy="411480"/>
          </a:xfrm>
          <a:prstGeom prst="rect">
            <a:avLst/>
          </a:prstGeom>
          <a:solidFill>
            <a:srgbClr val="1A1040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6464808"/>
            <a:ext cx="7315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  |  Nezha Inventor's Kit V2  |  Case 3: Weightlifting Robot</a:t>
            </a:r>
            <a:endParaRPr lang="en-US" sz="750" dirty="0"/>
          </a:p>
        </p:txBody>
      </p:sp>
      <p:sp>
        <p:nvSpPr>
          <p:cNvPr id="11" name="Shape 9"/>
          <p:cNvSpPr/>
          <p:nvPr/>
        </p:nvSpPr>
        <p:spPr>
          <a:xfrm>
            <a:off x="0" y="1078992"/>
            <a:ext cx="12192000" cy="6858000"/>
          </a:xfrm>
          <a:prstGeom prst="rect">
            <a:avLst/>
          </a:prstGeom>
          <a:solidFill>
            <a:srgbClr val="F4F6F9"/>
          </a:solidFill>
          <a:ln/>
        </p:spPr>
      </p:sp>
      <p:sp>
        <p:nvSpPr>
          <p:cNvPr id="12" name="Shape 10"/>
          <p:cNvSpPr/>
          <p:nvPr/>
        </p:nvSpPr>
        <p:spPr>
          <a:xfrm>
            <a:off x="365760" y="1280160"/>
            <a:ext cx="1645920" cy="804672"/>
          </a:xfrm>
          <a:prstGeom prst="roundRect">
            <a:avLst>
              <a:gd name="adj" fmla="val 6818"/>
            </a:avLst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65760" y="1280160"/>
            <a:ext cx="16459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PREPARATION</a:t>
            </a:r>
            <a:endParaRPr lang="en-US" sz="850" dirty="0"/>
          </a:p>
        </p:txBody>
      </p:sp>
      <p:sp>
        <p:nvSpPr>
          <p:cNvPr id="14" name="Shape 12"/>
          <p:cNvSpPr/>
          <p:nvPr/>
        </p:nvSpPr>
        <p:spPr>
          <a:xfrm>
            <a:off x="2194560" y="1280160"/>
            <a:ext cx="8732520" cy="804672"/>
          </a:xfrm>
          <a:prstGeom prst="roundRect">
            <a:avLst>
              <a:gd name="adj" fmla="val 6818"/>
            </a:avLst>
          </a:prstGeom>
          <a:solidFill>
            <a:srgbClr val="FFFFFF"/>
          </a:solidFill>
          <a:ln w="6350">
            <a:solidFill>
              <a:srgbClr val="DDDDEE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377440" y="1371600"/>
            <a:ext cx="84124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4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Familiarise yourself with the Nezha Inventor's Kit V2 and MakeCode software before the lesson. Build a sample weightlifting robot to demonstrate to students at the start.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365760" y="2267712"/>
            <a:ext cx="1645920" cy="804672"/>
          </a:xfrm>
          <a:prstGeom prst="roundRect">
            <a:avLst>
              <a:gd name="adj" fmla="val 6818"/>
            </a:avLst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65760" y="2267712"/>
            <a:ext cx="16459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DEMONSTRATION</a:t>
            </a:r>
            <a:endParaRPr lang="en-US" sz="850" dirty="0"/>
          </a:p>
        </p:txBody>
      </p:sp>
      <p:sp>
        <p:nvSpPr>
          <p:cNvPr id="18" name="Shape 16"/>
          <p:cNvSpPr/>
          <p:nvPr/>
        </p:nvSpPr>
        <p:spPr>
          <a:xfrm>
            <a:off x="2194560" y="2267712"/>
            <a:ext cx="8732520" cy="804672"/>
          </a:xfrm>
          <a:prstGeom prst="roundRect">
            <a:avLst>
              <a:gd name="adj" fmla="val 6818"/>
            </a:avLst>
          </a:prstGeom>
          <a:solidFill>
            <a:srgbClr val="F4F6F9"/>
          </a:solidFill>
          <a:ln w="6350">
            <a:solidFill>
              <a:srgbClr val="DDDDE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377440" y="2359152"/>
            <a:ext cx="84124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4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 a sample weightlifting robot to showcase during the lesson. Show how circular motor rotation is converted to the lifting motion through mechanical linkages.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365760" y="3255264"/>
            <a:ext cx="1645920" cy="804672"/>
          </a:xfrm>
          <a:prstGeom prst="roundRect">
            <a:avLst>
              <a:gd name="adj" fmla="val 6818"/>
            </a:avLst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65760" y="3255264"/>
            <a:ext cx="16459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ENCOURAGEMENT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2194560" y="3255264"/>
            <a:ext cx="8732520" cy="804672"/>
          </a:xfrm>
          <a:prstGeom prst="roundRect">
            <a:avLst>
              <a:gd name="adj" fmla="val 6818"/>
            </a:avLst>
          </a:prstGeom>
          <a:solidFill>
            <a:srgbClr val="FFFFFF"/>
          </a:solidFill>
          <a:ln w="6350">
            <a:solidFill>
              <a:srgbClr val="DDDDE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2377440" y="3346704"/>
            <a:ext cx="84124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4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Emphasise the value of teamwork and creative problem-solving. Celebrate all attempts — a robot that fails is a learning opportunity, not a failure.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365760" y="4242816"/>
            <a:ext cx="1645920" cy="804672"/>
          </a:xfrm>
          <a:prstGeom prst="roundRect">
            <a:avLst>
              <a:gd name="adj" fmla="val 6818"/>
            </a:avLst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65760" y="4242816"/>
            <a:ext cx="16459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REAL-WORLD CONNECTION</a:t>
            </a:r>
            <a:endParaRPr lang="en-US" sz="850" dirty="0"/>
          </a:p>
        </p:txBody>
      </p:sp>
      <p:sp>
        <p:nvSpPr>
          <p:cNvPr id="26" name="Shape 24"/>
          <p:cNvSpPr/>
          <p:nvPr/>
        </p:nvSpPr>
        <p:spPr>
          <a:xfrm>
            <a:off x="2194560" y="4242816"/>
            <a:ext cx="8732520" cy="804672"/>
          </a:xfrm>
          <a:prstGeom prst="roundRect">
            <a:avLst>
              <a:gd name="adj" fmla="val 6818"/>
            </a:avLst>
          </a:prstGeom>
          <a:solidFill>
            <a:srgbClr val="F4F6F9"/>
          </a:solidFill>
          <a:ln w="6350">
            <a:solidFill>
              <a:srgbClr val="DDDDEE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2377440" y="4334256"/>
            <a:ext cx="84124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4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Highlight the use of robotics in industries such as manufacturing, healthcare, and logistics. Examples: robotic arms in car factories, prosthetic limbs, warehouse automation.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365760" y="5230368"/>
            <a:ext cx="1645920" cy="804672"/>
          </a:xfrm>
          <a:prstGeom prst="roundRect">
            <a:avLst>
              <a:gd name="adj" fmla="val 6818"/>
            </a:avLst>
          </a:prstGeom>
          <a:solidFill>
            <a:srgbClr val="E8707A"/>
          </a:solidFill>
          <a:ln w="12700">
            <a:solidFill>
              <a:srgbClr val="E8707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65760" y="5230368"/>
            <a:ext cx="16459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SAFETY</a:t>
            </a:r>
            <a:endParaRPr lang="en-US" sz="850" dirty="0"/>
          </a:p>
        </p:txBody>
      </p:sp>
      <p:sp>
        <p:nvSpPr>
          <p:cNvPr id="30" name="Shape 28"/>
          <p:cNvSpPr/>
          <p:nvPr/>
        </p:nvSpPr>
        <p:spPr>
          <a:xfrm>
            <a:off x="2194560" y="5230368"/>
            <a:ext cx="8732520" cy="804672"/>
          </a:xfrm>
          <a:prstGeom prst="roundRect">
            <a:avLst>
              <a:gd name="adj" fmla="val 6818"/>
            </a:avLst>
          </a:prstGeom>
          <a:solidFill>
            <a:srgbClr val="FFFFFF"/>
          </a:solidFill>
          <a:ln w="6350">
            <a:solidFill>
              <a:srgbClr val="DDDDEE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2377440" y="5321808"/>
            <a:ext cx="84124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4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Handle motors and electronic components carefully. Avoid water near electronics. Secure all loose wires. Supervise motor testing at all times.</a:t>
            </a:r>
            <a:endParaRPr lang="en-US" sz="9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1005840"/>
          </a:xfrm>
          <a:prstGeom prst="rect">
            <a:avLst/>
          </a:prstGeom>
          <a:solidFill>
            <a:srgbClr val="1A1040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005840"/>
            <a:ext cx="12192000" cy="73152"/>
          </a:xfrm>
          <a:prstGeom prst="rect">
            <a:avLst/>
          </a:prstGeom>
          <a:solidFill>
            <a:srgbClr val="4BBDB3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73152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8686800" y="73152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techtelligence.ae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274320" y="38404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Standards Alignment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686800" y="438912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3: Weightlifting Robot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0" y="6400800"/>
            <a:ext cx="12192000" cy="45720"/>
          </a:xfrm>
          <a:prstGeom prst="rect">
            <a:avLst/>
          </a:prstGeom>
          <a:solidFill>
            <a:srgbClr val="4BBDB3"/>
          </a:solidFill>
          <a:ln/>
        </p:spPr>
      </p:sp>
      <p:sp>
        <p:nvSpPr>
          <p:cNvPr id="9" name="Shape 7"/>
          <p:cNvSpPr/>
          <p:nvPr/>
        </p:nvSpPr>
        <p:spPr>
          <a:xfrm>
            <a:off x="0" y="6446520"/>
            <a:ext cx="12192000" cy="411480"/>
          </a:xfrm>
          <a:prstGeom prst="rect">
            <a:avLst/>
          </a:prstGeom>
          <a:solidFill>
            <a:srgbClr val="1A1040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6464808"/>
            <a:ext cx="7315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  |  Nezha Inventor's Kit V2  |  Case 3: Weightlifting Robot</a:t>
            </a:r>
            <a:endParaRPr lang="en-US" sz="750" dirty="0"/>
          </a:p>
        </p:txBody>
      </p:sp>
      <p:sp>
        <p:nvSpPr>
          <p:cNvPr id="11" name="Shape 9"/>
          <p:cNvSpPr/>
          <p:nvPr/>
        </p:nvSpPr>
        <p:spPr>
          <a:xfrm>
            <a:off x="0" y="1078992"/>
            <a:ext cx="12192000" cy="6858000"/>
          </a:xfrm>
          <a:prstGeom prst="rect">
            <a:avLst/>
          </a:prstGeom>
          <a:solidFill>
            <a:srgbClr val="F4F6F9"/>
          </a:solidFill>
          <a:ln/>
        </p:spPr>
      </p:sp>
      <p:graphicFrame>
        <p:nvGraphicFramePr>
          <p:cNvPr id="1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1298448"/>
          <a:ext cx="10515600" cy="914400"/>
        </p:xfrm>
        <a:graphic>
          <a:graphicData uri="http://schemas.openxmlformats.org/drawingml/2006/table">
            <a:tbl>
              <a:tblPr/>
              <a:tblGrid>
                <a:gridCol w="1645920"/>
                <a:gridCol w="2926080"/>
                <a:gridCol w="5943600"/>
              </a:tblGrid>
              <a:tr h="65836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Standard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0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Codes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0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Application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040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3AA89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NGSS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MS-ETS1-1, MS-ETS1-2,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MS-ETS1-3, MS-ETS1-4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Engineering Design — define problems, develop solutions, analyse and test data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3AA89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CSTA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1B-AP-10, 2-AP-11,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2-AP-12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Algorithms &amp; Programming — loops, events, sequences, debugging motor control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3AA89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CCSS Math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7.G.A.1, 8.G.B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Geometry &amp; Spatial Reasoning — circular motion, angles, rotation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3AA89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Physical Science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MS-PS2-1, MS-PS2-2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Forces &amp; Motion — applying force, mechanical advantage, Newton's Laws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3" name="Shape 10"/>
          <p:cNvSpPr/>
          <p:nvPr/>
        </p:nvSpPr>
        <p:spPr>
          <a:xfrm>
            <a:off x="365760" y="4892040"/>
            <a:ext cx="10515600" cy="1188720"/>
          </a:xfrm>
          <a:prstGeom prst="roundRect">
            <a:avLst>
              <a:gd name="adj" fmla="val 6154"/>
            </a:avLst>
          </a:prstGeom>
          <a:solidFill>
            <a:srgbClr val="1A1040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640080" y="498348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Assessment Focus</a:t>
            </a:r>
            <a:endParaRPr lang="en-US" sz="1000" dirty="0"/>
          </a:p>
        </p:txBody>
      </p:sp>
      <p:sp>
        <p:nvSpPr>
          <p:cNvPr id="15" name="Text 12"/>
          <p:cNvSpPr/>
          <p:nvPr/>
        </p:nvSpPr>
        <p:spPr>
          <a:xfrm>
            <a:off x="640080" y="5285232"/>
            <a:ext cx="1005840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Participation &amp; Teamwork: Observe group dynamics and collaboration during build and code phases.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Robot Design &amp; Programming: Evaluate functionality, creativity, and quality of MakeCode code.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Written Reflections: Assess depth of understanding, critical thinking, and self-evaluation.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A1040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92000" cy="73152"/>
          </a:xfrm>
          <a:prstGeom prst="rect">
            <a:avLst/>
          </a:prstGeom>
          <a:solidFill>
            <a:srgbClr val="4BBDB3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84848"/>
            <a:ext cx="12192000" cy="73152"/>
          </a:xfrm>
          <a:prstGeom prst="rect">
            <a:avLst/>
          </a:prstGeom>
          <a:solidFill>
            <a:srgbClr val="4BBDB3"/>
          </a:solidFill>
          <a:ln/>
        </p:spPr>
      </p:sp>
      <p:sp>
        <p:nvSpPr>
          <p:cNvPr id="5" name="Shape 3"/>
          <p:cNvSpPr/>
          <p:nvPr/>
        </p:nvSpPr>
        <p:spPr>
          <a:xfrm>
            <a:off x="1371600" y="1371600"/>
            <a:ext cx="8229600" cy="3840480"/>
          </a:xfrm>
          <a:prstGeom prst="roundRect">
            <a:avLst>
              <a:gd name="adj" fmla="val 2857"/>
            </a:avLst>
          </a:prstGeom>
          <a:solidFill>
            <a:srgbClr val="2A156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1645920" y="1645920"/>
            <a:ext cx="7680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Ready to Build?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1645920" y="242316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3: Weightlifting Robot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645920" y="2834640"/>
            <a:ext cx="7680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AAAA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Nezha Inventor's Kit V2 — STEAM Lesson Plan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645920" y="3337560"/>
            <a:ext cx="7680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Empowering Students Through STEAM + Robotics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1645920" y="3931920"/>
            <a:ext cx="7680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645920" y="4315968"/>
            <a:ext cx="76809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AAA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techtelligence.ae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57200" y="6126480"/>
            <a:ext cx="10515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TECHTELLIGENCE  |  Nezha Inventor's Kit V2  |  Case 3: Weightlifting Robot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1005840"/>
          </a:xfrm>
          <a:prstGeom prst="rect">
            <a:avLst/>
          </a:prstGeom>
          <a:solidFill>
            <a:srgbClr val="1A1040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005840"/>
            <a:ext cx="12192000" cy="73152"/>
          </a:xfrm>
          <a:prstGeom prst="rect">
            <a:avLst/>
          </a:prstGeom>
          <a:solidFill>
            <a:srgbClr val="4BBDB3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73152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8686800" y="73152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techtelligence.ae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274320" y="38404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Overview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686800" y="438912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3: Weightlifting Robot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0" y="6400800"/>
            <a:ext cx="12192000" cy="45720"/>
          </a:xfrm>
          <a:prstGeom prst="rect">
            <a:avLst/>
          </a:prstGeom>
          <a:solidFill>
            <a:srgbClr val="4BBDB3"/>
          </a:solidFill>
          <a:ln/>
        </p:spPr>
      </p:sp>
      <p:sp>
        <p:nvSpPr>
          <p:cNvPr id="9" name="Shape 7"/>
          <p:cNvSpPr/>
          <p:nvPr/>
        </p:nvSpPr>
        <p:spPr>
          <a:xfrm>
            <a:off x="0" y="6446520"/>
            <a:ext cx="12192000" cy="411480"/>
          </a:xfrm>
          <a:prstGeom prst="rect">
            <a:avLst/>
          </a:prstGeom>
          <a:solidFill>
            <a:srgbClr val="1A1040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6464808"/>
            <a:ext cx="7315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  |  Nezha Inventor's Kit V2  |  Case 3: Weightlifting Robot</a:t>
            </a:r>
            <a:endParaRPr lang="en-US" sz="750" dirty="0"/>
          </a:p>
        </p:txBody>
      </p:sp>
      <p:sp>
        <p:nvSpPr>
          <p:cNvPr id="11" name="Shape 9"/>
          <p:cNvSpPr/>
          <p:nvPr/>
        </p:nvSpPr>
        <p:spPr>
          <a:xfrm>
            <a:off x="0" y="1078992"/>
            <a:ext cx="12192000" cy="6858000"/>
          </a:xfrm>
          <a:prstGeom prst="rect">
            <a:avLst/>
          </a:prstGeom>
          <a:solidFill>
            <a:srgbClr val="F4F6F9"/>
          </a:solidFill>
          <a:ln/>
        </p:spPr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234440"/>
          <a:ext cx="10515600" cy="2926080"/>
        </p:xfrm>
        <a:graphic>
          <a:graphicData uri="http://schemas.openxmlformats.org/drawingml/2006/table">
            <a:tbl>
              <a:tblPr/>
              <a:tblGrid>
                <a:gridCol w="2286000"/>
                <a:gridCol w="8229600"/>
              </a:tblGrid>
              <a:tr h="43891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3AA89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Subject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STEAM, Robotics, Computer Science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3AA89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Grade Level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6–8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3AA89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Time Required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1–2 periods (45–90 minutes)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3AA89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Elecfreaks Nezha Inventor's Kit V2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3AA89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Software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MakeCode (visual block programming)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3AA89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Approach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5E Learning Model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3" name="Shape 10"/>
          <p:cNvSpPr/>
          <p:nvPr/>
        </p:nvSpPr>
        <p:spPr>
          <a:xfrm>
            <a:off x="457200" y="4389120"/>
            <a:ext cx="10515600" cy="1645920"/>
          </a:xfrm>
          <a:prstGeom prst="roundRect">
            <a:avLst>
              <a:gd name="adj" fmla="val 4444"/>
            </a:avLst>
          </a:prstGeom>
          <a:solidFill>
            <a:srgbClr val="1A1040"/>
          </a:solidFill>
          <a:ln w="12700">
            <a:solidFill>
              <a:srgbClr val="4BBDB3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4" name="Text 11"/>
          <p:cNvSpPr/>
          <p:nvPr/>
        </p:nvSpPr>
        <p:spPr>
          <a:xfrm>
            <a:off x="731520" y="452628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Description</a:t>
            </a:r>
            <a:endParaRPr lang="en-US" sz="1100" dirty="0"/>
          </a:p>
        </p:txBody>
      </p:sp>
      <p:sp>
        <p:nvSpPr>
          <p:cNvPr id="15" name="Text 12"/>
          <p:cNvSpPr/>
          <p:nvPr/>
        </p:nvSpPr>
        <p:spPr>
          <a:xfrm>
            <a:off x="731520" y="4828032"/>
            <a:ext cx="100584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define circular and reciprocating motion, then design and build a weightlifting robot using the Nezha Inventor's Kit V2. They program motor-driven lifting sequences in MakeCode, apply the crank-slider mechanism, and iterate their designs through hands-on testing.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1005840"/>
          </a:xfrm>
          <a:prstGeom prst="rect">
            <a:avLst/>
          </a:prstGeom>
          <a:solidFill>
            <a:srgbClr val="1A1040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005840"/>
            <a:ext cx="12192000" cy="73152"/>
          </a:xfrm>
          <a:prstGeom prst="rect">
            <a:avLst/>
          </a:prstGeom>
          <a:solidFill>
            <a:srgbClr val="4BBDB3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73152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8686800" y="73152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techtelligence.ae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274320" y="38404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Objectives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686800" y="438912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3: Weightlifting Robot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0" y="6400800"/>
            <a:ext cx="12192000" cy="45720"/>
          </a:xfrm>
          <a:prstGeom prst="rect">
            <a:avLst/>
          </a:prstGeom>
          <a:solidFill>
            <a:srgbClr val="4BBDB3"/>
          </a:solidFill>
          <a:ln/>
        </p:spPr>
      </p:sp>
      <p:sp>
        <p:nvSpPr>
          <p:cNvPr id="9" name="Shape 7"/>
          <p:cNvSpPr/>
          <p:nvPr/>
        </p:nvSpPr>
        <p:spPr>
          <a:xfrm>
            <a:off x="0" y="6446520"/>
            <a:ext cx="12192000" cy="411480"/>
          </a:xfrm>
          <a:prstGeom prst="rect">
            <a:avLst/>
          </a:prstGeom>
          <a:solidFill>
            <a:srgbClr val="1A1040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6464808"/>
            <a:ext cx="7315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  |  Nezha Inventor's Kit V2  |  Case 3: Weightlifting Robot</a:t>
            </a:r>
            <a:endParaRPr lang="en-US" sz="750" dirty="0"/>
          </a:p>
        </p:txBody>
      </p:sp>
      <p:sp>
        <p:nvSpPr>
          <p:cNvPr id="11" name="Shape 9"/>
          <p:cNvSpPr/>
          <p:nvPr/>
        </p:nvSpPr>
        <p:spPr>
          <a:xfrm>
            <a:off x="0" y="1078992"/>
            <a:ext cx="12192000" cy="6858000"/>
          </a:xfrm>
          <a:prstGeom prst="rect">
            <a:avLst/>
          </a:prstGeom>
          <a:solidFill>
            <a:srgbClr val="F4F6F9"/>
          </a:solidFill>
          <a:ln/>
        </p:spPr>
      </p:sp>
      <p:sp>
        <p:nvSpPr>
          <p:cNvPr id="12" name="Shape 10"/>
          <p:cNvSpPr/>
          <p:nvPr/>
        </p:nvSpPr>
        <p:spPr>
          <a:xfrm>
            <a:off x="365760" y="1298448"/>
            <a:ext cx="548640" cy="685800"/>
          </a:xfrm>
          <a:prstGeom prst="roundRect">
            <a:avLst>
              <a:gd name="adj" fmla="val 10000"/>
            </a:avLst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65760" y="1298448"/>
            <a:ext cx="5486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1051560" y="1298448"/>
            <a:ext cx="9921240" cy="6858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6350">
            <a:solidFill>
              <a:srgbClr val="DDDDEE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234440" y="1371600"/>
            <a:ext cx="9555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A1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circular motion and reciprocating motion
</a:t>
            </a:r>
            <a:pPr indent="0" marL="0">
              <a:buNone/>
            </a:pPr>
            <a:r>
              <a:rPr lang="en-US" sz="850" dirty="0">
                <a:solidFill>
                  <a:srgbClr val="4A4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learn foundational physics concepts that explain how the weightlifting robot moves.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365760" y="2258568"/>
            <a:ext cx="548640" cy="685800"/>
          </a:xfrm>
          <a:prstGeom prst="roundRect">
            <a:avLst>
              <a:gd name="adj" fmla="val 10000"/>
            </a:avLst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65760" y="2258568"/>
            <a:ext cx="5486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1051560" y="2258568"/>
            <a:ext cx="9921240" cy="685800"/>
          </a:xfrm>
          <a:prstGeom prst="roundRect">
            <a:avLst>
              <a:gd name="adj" fmla="val 8000"/>
            </a:avLst>
          </a:prstGeom>
          <a:solidFill>
            <a:srgbClr val="F4F6F9"/>
          </a:solidFill>
          <a:ln w="6350">
            <a:solidFill>
              <a:srgbClr val="DDDDE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234440" y="2331720"/>
            <a:ext cx="9555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A1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Explain how a weightlifting robot works
</a:t>
            </a:r>
            <a:pPr indent="0" marL="0">
              <a:buNone/>
            </a:pPr>
            <a:r>
              <a:rPr lang="en-US" sz="850" dirty="0">
                <a:solidFill>
                  <a:srgbClr val="4A4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articulate the mechanical and electronic principles behind robotic weightlifting.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365760" y="3218688"/>
            <a:ext cx="548640" cy="685800"/>
          </a:xfrm>
          <a:prstGeom prst="roundRect">
            <a:avLst>
              <a:gd name="adj" fmla="val 10000"/>
            </a:avLst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65760" y="3218688"/>
            <a:ext cx="5486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1051560" y="3218688"/>
            <a:ext cx="9921240" cy="6858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6350">
            <a:solidFill>
              <a:srgbClr val="DDDDE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234440" y="3291840"/>
            <a:ext cx="9555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A1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a weightlifting robot using the Nezha Inventor's Kit V2
</a:t>
            </a:r>
            <a:pPr indent="0" marL="0">
              <a:buNone/>
            </a:pPr>
            <a:r>
              <a:rPr lang="en-US" sz="850" dirty="0">
                <a:solidFill>
                  <a:srgbClr val="4A4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apply engineering design principles to construct a functional robot.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365760" y="4178808"/>
            <a:ext cx="548640" cy="685800"/>
          </a:xfrm>
          <a:prstGeom prst="roundRect">
            <a:avLst>
              <a:gd name="adj" fmla="val 10000"/>
            </a:avLst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65760" y="4178808"/>
            <a:ext cx="5486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1051560" y="4178808"/>
            <a:ext cx="9921240" cy="685800"/>
          </a:xfrm>
          <a:prstGeom prst="roundRect">
            <a:avLst>
              <a:gd name="adj" fmla="val 8000"/>
            </a:avLst>
          </a:prstGeom>
          <a:solidFill>
            <a:srgbClr val="F4F6F9"/>
          </a:solidFill>
          <a:ln w="6350">
            <a:solidFill>
              <a:srgbClr val="DDDDEE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234440" y="4251960"/>
            <a:ext cx="9555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A1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 the robot to lift weights
</a:t>
            </a:r>
            <a:pPr indent="0" marL="0">
              <a:buNone/>
            </a:pPr>
            <a:r>
              <a:rPr lang="en-US" sz="850" dirty="0">
                <a:solidFill>
                  <a:srgbClr val="4A4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use MakeCode to control motor sequences and timing for the lifting motion.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365760" y="5138928"/>
            <a:ext cx="548640" cy="685800"/>
          </a:xfrm>
          <a:prstGeom prst="roundRect">
            <a:avLst>
              <a:gd name="adj" fmla="val 10000"/>
            </a:avLst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65760" y="5138928"/>
            <a:ext cx="5486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300" dirty="0"/>
          </a:p>
        </p:txBody>
      </p:sp>
      <p:sp>
        <p:nvSpPr>
          <p:cNvPr id="30" name="Shape 28"/>
          <p:cNvSpPr/>
          <p:nvPr/>
        </p:nvSpPr>
        <p:spPr>
          <a:xfrm>
            <a:off x="1051560" y="5138928"/>
            <a:ext cx="9921240" cy="6858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6350">
            <a:solidFill>
              <a:srgbClr val="DDDDEE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234440" y="5212080"/>
            <a:ext cx="9555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A1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Troubleshoot problems with their robot
</a:t>
            </a:r>
            <a:pPr indent="0" marL="0">
              <a:buNone/>
            </a:pPr>
            <a:r>
              <a:rPr lang="en-US" sz="850" dirty="0">
                <a:solidFill>
                  <a:srgbClr val="4A4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develop iterative problem-solving skills by diagnosing and fixing robot issues.</a:t>
            </a:r>
            <a:endParaRPr lang="en-US" sz="10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1005840"/>
          </a:xfrm>
          <a:prstGeom prst="rect">
            <a:avLst/>
          </a:prstGeom>
          <a:solidFill>
            <a:srgbClr val="1A1040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005840"/>
            <a:ext cx="12192000" cy="73152"/>
          </a:xfrm>
          <a:prstGeom prst="rect">
            <a:avLst/>
          </a:prstGeom>
          <a:solidFill>
            <a:srgbClr val="4BBDB3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73152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8686800" y="73152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techtelligence.ae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274320" y="38404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Materials &amp; Equipment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686800" y="438912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3: Weightlifting Robot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0" y="6400800"/>
            <a:ext cx="12192000" cy="45720"/>
          </a:xfrm>
          <a:prstGeom prst="rect">
            <a:avLst/>
          </a:prstGeom>
          <a:solidFill>
            <a:srgbClr val="4BBDB3"/>
          </a:solidFill>
          <a:ln/>
        </p:spPr>
      </p:sp>
      <p:sp>
        <p:nvSpPr>
          <p:cNvPr id="9" name="Shape 7"/>
          <p:cNvSpPr/>
          <p:nvPr/>
        </p:nvSpPr>
        <p:spPr>
          <a:xfrm>
            <a:off x="0" y="6446520"/>
            <a:ext cx="12192000" cy="411480"/>
          </a:xfrm>
          <a:prstGeom prst="rect">
            <a:avLst/>
          </a:prstGeom>
          <a:solidFill>
            <a:srgbClr val="1A1040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6464808"/>
            <a:ext cx="7315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  |  Nezha Inventor's Kit V2  |  Case 3: Weightlifting Robot</a:t>
            </a:r>
            <a:endParaRPr lang="en-US" sz="750" dirty="0"/>
          </a:p>
        </p:txBody>
      </p:sp>
      <p:sp>
        <p:nvSpPr>
          <p:cNvPr id="11" name="Shape 9"/>
          <p:cNvSpPr/>
          <p:nvPr/>
        </p:nvSpPr>
        <p:spPr>
          <a:xfrm>
            <a:off x="0" y="1078992"/>
            <a:ext cx="12192000" cy="6858000"/>
          </a:xfrm>
          <a:prstGeom prst="rect">
            <a:avLst/>
          </a:prstGeom>
          <a:solidFill>
            <a:srgbClr val="F4F6F9"/>
          </a:solidFill>
          <a:ln/>
        </p:spPr>
      </p:sp>
      <p:sp>
        <p:nvSpPr>
          <p:cNvPr id="12" name="Shape 10"/>
          <p:cNvSpPr/>
          <p:nvPr/>
        </p:nvSpPr>
        <p:spPr>
          <a:xfrm>
            <a:off x="365760" y="1280160"/>
            <a:ext cx="5120640" cy="4389120"/>
          </a:xfrm>
          <a:prstGeom prst="roundRect">
            <a:avLst>
              <a:gd name="adj" fmla="val 1042"/>
            </a:avLst>
          </a:prstGeom>
          <a:solidFill>
            <a:srgbClr val="FFFFFF"/>
          </a:solidFill>
          <a:ln w="6350">
            <a:solidFill>
              <a:srgbClr val="DDDDEE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65760" y="1280160"/>
            <a:ext cx="5120640" cy="347472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75488" y="1316736"/>
            <a:ext cx="490118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Required</a:t>
            </a:r>
            <a:endParaRPr lang="en-US" sz="95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682496"/>
          <a:ext cx="4937760" cy="3895344"/>
        </p:xfrm>
        <a:graphic>
          <a:graphicData uri="http://schemas.openxmlformats.org/drawingml/2006/table">
            <a:tbl>
              <a:tblPr/>
              <a:tblGrid>
                <a:gridCol w="4937760"/>
              </a:tblGrid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• Elecfreaks Nezha Inventor's Kit V2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• Building blocks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• Motors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• Micro:bit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• MakeCode software (web-based, free)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• Computer with internet access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• Weights (e.g., coins, washers)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6" name="Shape 13"/>
          <p:cNvSpPr/>
          <p:nvPr/>
        </p:nvSpPr>
        <p:spPr>
          <a:xfrm>
            <a:off x="5760720" y="1280160"/>
            <a:ext cx="5120640" cy="4389120"/>
          </a:xfrm>
          <a:prstGeom prst="roundRect">
            <a:avLst>
              <a:gd name="adj" fmla="val 1042"/>
            </a:avLst>
          </a:prstGeom>
          <a:solidFill>
            <a:srgbClr val="FFFFFF"/>
          </a:solidFill>
          <a:ln w="6350">
            <a:solidFill>
              <a:srgbClr val="DDDDEE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7" name="Shape 14"/>
          <p:cNvSpPr/>
          <p:nvPr/>
        </p:nvSpPr>
        <p:spPr>
          <a:xfrm>
            <a:off x="5760720" y="1280160"/>
            <a:ext cx="5120640" cy="347472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5870448" y="1316736"/>
            <a:ext cx="490118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Optional / Enhancement</a:t>
            </a:r>
            <a:endParaRPr lang="en-US" sz="950" dirty="0"/>
          </a:p>
        </p:txBody>
      </p:sp>
      <p:graphicFrame>
        <p:nvGraphicFramePr>
          <p:cNvPr id="9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852160" y="1682496"/>
          <a:ext cx="4937760" cy="3895344"/>
        </p:xfrm>
        <a:graphic>
          <a:graphicData uri="http://schemas.openxmlformats.org/drawingml/2006/table">
            <a:tbl>
              <a:tblPr/>
              <a:tblGrid>
                <a:gridCol w="4937760"/>
              </a:tblGrid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• Cardboard for custom builds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• Craft sticks / additional fasteners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• Student worksheet / engineering journal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• Observation / assessment checklist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• Extra weights for advanced challenge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1005840"/>
          </a:xfrm>
          <a:prstGeom prst="rect">
            <a:avLst/>
          </a:prstGeom>
          <a:solidFill>
            <a:srgbClr val="1A1040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005840"/>
            <a:ext cx="12192000" cy="73152"/>
          </a:xfrm>
          <a:prstGeom prst="rect">
            <a:avLst/>
          </a:prstGeom>
          <a:solidFill>
            <a:srgbClr val="4BBDB3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73152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8686800" y="73152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techtelligence.ae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274320" y="38404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1: Engage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686800" y="438912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Minutes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0" y="6400800"/>
            <a:ext cx="12192000" cy="45720"/>
          </a:xfrm>
          <a:prstGeom prst="rect">
            <a:avLst/>
          </a:prstGeom>
          <a:solidFill>
            <a:srgbClr val="4BBDB3"/>
          </a:solidFill>
          <a:ln/>
        </p:spPr>
      </p:sp>
      <p:sp>
        <p:nvSpPr>
          <p:cNvPr id="9" name="Shape 7"/>
          <p:cNvSpPr/>
          <p:nvPr/>
        </p:nvSpPr>
        <p:spPr>
          <a:xfrm>
            <a:off x="0" y="6446520"/>
            <a:ext cx="12192000" cy="411480"/>
          </a:xfrm>
          <a:prstGeom prst="rect">
            <a:avLst/>
          </a:prstGeom>
          <a:solidFill>
            <a:srgbClr val="1A1040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6464808"/>
            <a:ext cx="7315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  |  Nezha Inventor's Kit V2  |  Case 3: Weightlifting Robot</a:t>
            </a:r>
            <a:endParaRPr lang="en-US" sz="750" dirty="0"/>
          </a:p>
        </p:txBody>
      </p:sp>
      <p:sp>
        <p:nvSpPr>
          <p:cNvPr id="11" name="Shape 9"/>
          <p:cNvSpPr/>
          <p:nvPr/>
        </p:nvSpPr>
        <p:spPr>
          <a:xfrm>
            <a:off x="0" y="1078992"/>
            <a:ext cx="12192000" cy="6858000"/>
          </a:xfrm>
          <a:prstGeom prst="rect">
            <a:avLst/>
          </a:prstGeom>
          <a:solidFill>
            <a:srgbClr val="F4F6F9"/>
          </a:solidFill>
          <a:ln/>
        </p:spPr>
      </p:sp>
      <p:sp>
        <p:nvSpPr>
          <p:cNvPr id="12" name="Shape 10"/>
          <p:cNvSpPr/>
          <p:nvPr/>
        </p:nvSpPr>
        <p:spPr>
          <a:xfrm>
            <a:off x="365760" y="1207008"/>
            <a:ext cx="2926080" cy="347472"/>
          </a:xfrm>
          <a:prstGeom prst="roundRect">
            <a:avLst>
              <a:gd name="adj" fmla="val 13158"/>
            </a:avLst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65760" y="1207008"/>
            <a:ext cx="2926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 — 10 Minutes</a:t>
            </a:r>
            <a:endParaRPr lang="en-US" sz="10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1691640"/>
          <a:ext cx="10515600" cy="914400"/>
        </p:xfrm>
        <a:graphic>
          <a:graphicData uri="http://schemas.openxmlformats.org/drawingml/2006/table">
            <a:tbl>
              <a:tblPr/>
              <a:tblGrid>
                <a:gridCol w="640080"/>
                <a:gridCol w="6400800"/>
                <a:gridCol w="3474720"/>
              </a:tblGrid>
              <a:tr h="7498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Step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A89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Activity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A89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Key Focus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A89E"/>
                    </a:solidFill>
                  </a:tcPr>
                </a:tc>
              </a:tr>
              <a:tr h="7498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BDB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Introduce the concept of weightlifting and its benefits — discuss how athletes train and why strength matters.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Provide context and spark curiosity.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498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BDB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Show students a video of a weightlifting competition — highlight the mechanics of the lift and the force involved.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Engage students with a real-world example.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</a:tr>
              <a:tr h="7498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BDB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Facilitate a brainstorming session: 'How can we design a robot that lifts weights?' — encourage all ideas.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Encourage creative thinking and engineering imagination.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5" name="Shape 12"/>
          <p:cNvSpPr/>
          <p:nvPr/>
        </p:nvSpPr>
        <p:spPr>
          <a:xfrm>
            <a:off x="365760" y="5029200"/>
            <a:ext cx="10515600" cy="1051560"/>
          </a:xfrm>
          <a:prstGeom prst="roundRect">
            <a:avLst>
              <a:gd name="adj" fmla="val 5217"/>
            </a:avLst>
          </a:prstGeom>
          <a:solidFill>
            <a:srgbClr val="E8F8F7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640080" y="5120640"/>
            <a:ext cx="100584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3AA8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Teacher Tip: </a:t>
            </a:r>
            <a:pPr indent="0" marL="0">
              <a:buNone/>
            </a:pPr>
            <a:r>
              <a:rPr lang="en-US" sz="950" dirty="0">
                <a:solidFill>
                  <a:srgbClr val="1A1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 to prior knowledge — ask if students have seen weightlifting machines or robotic arms in factories. Highlight that circular motion from a motor can be converted into a lifting motion through mechanical linkages.</a:t>
            </a:r>
            <a:endParaRPr lang="en-US" sz="9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1005840"/>
          </a:xfrm>
          <a:prstGeom prst="rect">
            <a:avLst/>
          </a:prstGeom>
          <a:solidFill>
            <a:srgbClr val="1A1040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005840"/>
            <a:ext cx="12192000" cy="73152"/>
          </a:xfrm>
          <a:prstGeom prst="rect">
            <a:avLst/>
          </a:prstGeom>
          <a:solidFill>
            <a:srgbClr val="4BBDB3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73152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8686800" y="73152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techtelligence.ae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274320" y="38404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2: Explore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686800" y="438912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Minutes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0" y="6400800"/>
            <a:ext cx="12192000" cy="45720"/>
          </a:xfrm>
          <a:prstGeom prst="rect">
            <a:avLst/>
          </a:prstGeom>
          <a:solidFill>
            <a:srgbClr val="4BBDB3"/>
          </a:solidFill>
          <a:ln/>
        </p:spPr>
      </p:sp>
      <p:sp>
        <p:nvSpPr>
          <p:cNvPr id="9" name="Shape 7"/>
          <p:cNvSpPr/>
          <p:nvPr/>
        </p:nvSpPr>
        <p:spPr>
          <a:xfrm>
            <a:off x="0" y="6446520"/>
            <a:ext cx="12192000" cy="411480"/>
          </a:xfrm>
          <a:prstGeom prst="rect">
            <a:avLst/>
          </a:prstGeom>
          <a:solidFill>
            <a:srgbClr val="1A1040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6464808"/>
            <a:ext cx="7315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  |  Nezha Inventor's Kit V2  |  Case 3: Weightlifting Robot</a:t>
            </a:r>
            <a:endParaRPr lang="en-US" sz="750" dirty="0"/>
          </a:p>
        </p:txBody>
      </p:sp>
      <p:sp>
        <p:nvSpPr>
          <p:cNvPr id="11" name="Shape 9"/>
          <p:cNvSpPr/>
          <p:nvPr/>
        </p:nvSpPr>
        <p:spPr>
          <a:xfrm>
            <a:off x="0" y="1078992"/>
            <a:ext cx="12192000" cy="6858000"/>
          </a:xfrm>
          <a:prstGeom prst="rect">
            <a:avLst/>
          </a:prstGeom>
          <a:solidFill>
            <a:srgbClr val="F4F6F9"/>
          </a:solidFill>
          <a:ln/>
        </p:spPr>
      </p:sp>
      <p:sp>
        <p:nvSpPr>
          <p:cNvPr id="12" name="Shape 10"/>
          <p:cNvSpPr/>
          <p:nvPr/>
        </p:nvSpPr>
        <p:spPr>
          <a:xfrm>
            <a:off x="365760" y="1207008"/>
            <a:ext cx="2926080" cy="347472"/>
          </a:xfrm>
          <a:prstGeom prst="roundRect">
            <a:avLst>
              <a:gd name="adj" fmla="val 13158"/>
            </a:avLst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65760" y="1207008"/>
            <a:ext cx="2926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EXPLORE — 20 Minutes</a:t>
            </a:r>
            <a:endParaRPr lang="en-US" sz="10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1691640"/>
          <a:ext cx="10515600" cy="914400"/>
        </p:xfrm>
        <a:graphic>
          <a:graphicData uri="http://schemas.openxmlformats.org/drawingml/2006/table">
            <a:tbl>
              <a:tblPr/>
              <a:tblGrid>
                <a:gridCol w="640080"/>
                <a:gridCol w="6400800"/>
                <a:gridCol w="3474720"/>
              </a:tblGrid>
              <a:tr h="6400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Step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6CB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Activity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6CB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Key Focus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6CB5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6CB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Divide students into small groups (2–3 per group) and provide each group with a Nezha Inventor's Kit V2 and materials.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Encourage teamwork and collaboration.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6CB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Challenge students to experiment with different ways to build a weightlifting robot — no single right answer.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Foster creativity and hands-on exploration.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6CB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Encourage students to think about how to convert circular motion into reciprocating (up-and-down) motion in their designs.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Apply engineering and problem-solving skills.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6CB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Guide students in using MakeCode to begin programming their robots to perform a lifting motion.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Integrate coding and robotics concepts.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</a:tr>
            </a:tbl>
          </a:graphicData>
        </a:graphic>
      </p:graphicFrame>
      <p:sp>
        <p:nvSpPr>
          <p:cNvPr id="15" name="Shape 12"/>
          <p:cNvSpPr/>
          <p:nvPr/>
        </p:nvSpPr>
        <p:spPr>
          <a:xfrm>
            <a:off x="365760" y="5166360"/>
            <a:ext cx="10515600" cy="914400"/>
          </a:xfrm>
          <a:prstGeom prst="roundRect">
            <a:avLst>
              <a:gd name="adj" fmla="val 6000"/>
            </a:avLst>
          </a:prstGeom>
          <a:solidFill>
            <a:srgbClr val="F0EEF8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640080" y="5239512"/>
            <a:ext cx="10058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Focus: </a:t>
            </a:r>
            <a:pPr indent="0" marL="0">
              <a:buNone/>
            </a:pPr>
            <a:r>
              <a:rPr lang="en-US" sz="950" dirty="0">
                <a:solidFill>
                  <a:srgbClr val="1A1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Hands-on discovery — resist over-guiding. Let students struggle productively with the mechanical challenge of converting circular to reciprocating motion. Observe misconceptions to address in the Explain phase.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1005840"/>
          </a:xfrm>
          <a:prstGeom prst="rect">
            <a:avLst/>
          </a:prstGeom>
          <a:solidFill>
            <a:srgbClr val="1A1040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005840"/>
            <a:ext cx="12192000" cy="73152"/>
          </a:xfrm>
          <a:prstGeom prst="rect">
            <a:avLst/>
          </a:prstGeom>
          <a:solidFill>
            <a:srgbClr val="4BBDB3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73152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8686800" y="73152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techtelligence.ae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274320" y="38404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Science Behind the Build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686800" y="438912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Circular &amp; Reciprocating Motion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0" y="6400800"/>
            <a:ext cx="12192000" cy="45720"/>
          </a:xfrm>
          <a:prstGeom prst="rect">
            <a:avLst/>
          </a:prstGeom>
          <a:solidFill>
            <a:srgbClr val="4BBDB3"/>
          </a:solidFill>
          <a:ln/>
        </p:spPr>
      </p:sp>
      <p:sp>
        <p:nvSpPr>
          <p:cNvPr id="9" name="Shape 7"/>
          <p:cNvSpPr/>
          <p:nvPr/>
        </p:nvSpPr>
        <p:spPr>
          <a:xfrm>
            <a:off x="0" y="6446520"/>
            <a:ext cx="12192000" cy="411480"/>
          </a:xfrm>
          <a:prstGeom prst="rect">
            <a:avLst/>
          </a:prstGeom>
          <a:solidFill>
            <a:srgbClr val="1A1040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6464808"/>
            <a:ext cx="7315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  |  Nezha Inventor's Kit V2  |  Case 3: Weightlifting Robot</a:t>
            </a:r>
            <a:endParaRPr lang="en-US" sz="750" dirty="0"/>
          </a:p>
        </p:txBody>
      </p:sp>
      <p:sp>
        <p:nvSpPr>
          <p:cNvPr id="11" name="Shape 9"/>
          <p:cNvSpPr/>
          <p:nvPr/>
        </p:nvSpPr>
        <p:spPr>
          <a:xfrm>
            <a:off x="0" y="1078992"/>
            <a:ext cx="12192000" cy="6858000"/>
          </a:xfrm>
          <a:prstGeom prst="rect">
            <a:avLst/>
          </a:prstGeom>
          <a:solidFill>
            <a:srgbClr val="F4F6F9"/>
          </a:solidFill>
          <a:ln/>
        </p:spPr>
      </p:sp>
      <p:sp>
        <p:nvSpPr>
          <p:cNvPr id="12" name="Shape 10"/>
          <p:cNvSpPr/>
          <p:nvPr/>
        </p:nvSpPr>
        <p:spPr>
          <a:xfrm>
            <a:off x="365760" y="1280160"/>
            <a:ext cx="5120640" cy="4572000"/>
          </a:xfrm>
          <a:prstGeom prst="roundRect">
            <a:avLst>
              <a:gd name="adj" fmla="val 1000"/>
            </a:avLst>
          </a:prstGeom>
          <a:solidFill>
            <a:srgbClr val="FFFFFF"/>
          </a:solidFill>
          <a:ln w="6350">
            <a:solidFill>
              <a:srgbClr val="DDDDEE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65760" y="1280160"/>
            <a:ext cx="5120640" cy="347472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75488" y="1316736"/>
            <a:ext cx="490118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Circular Motion</a:t>
            </a:r>
            <a:endParaRPr lang="en-US" sz="95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682496"/>
          <a:ext cx="4937760" cy="4078224"/>
        </p:xfrm>
        <a:graphic>
          <a:graphicData uri="http://schemas.openxmlformats.org/drawingml/2006/table">
            <a:tbl>
              <a:tblPr/>
              <a:tblGrid>
                <a:gridCol w="4937760"/>
              </a:tblGrid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• Produced by a rotating motor shaft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• Constant rotational speed in one direction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• Forms the power source of the weightlifting robot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• Measured in RPM (revolutions per minute)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• Used in motors, wheels, gears, and crankshafts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6" name="Shape 13"/>
          <p:cNvSpPr/>
          <p:nvPr/>
        </p:nvSpPr>
        <p:spPr>
          <a:xfrm>
            <a:off x="5760720" y="1280160"/>
            <a:ext cx="5120640" cy="4572000"/>
          </a:xfrm>
          <a:prstGeom prst="roundRect">
            <a:avLst>
              <a:gd name="adj" fmla="val 1000"/>
            </a:avLst>
          </a:prstGeom>
          <a:solidFill>
            <a:srgbClr val="FFFFFF"/>
          </a:solidFill>
          <a:ln w="6350">
            <a:solidFill>
              <a:srgbClr val="DDDDEE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7" name="Shape 14"/>
          <p:cNvSpPr/>
          <p:nvPr/>
        </p:nvSpPr>
        <p:spPr>
          <a:xfrm>
            <a:off x="5760720" y="1280160"/>
            <a:ext cx="5120640" cy="347472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5870448" y="1316736"/>
            <a:ext cx="490118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Reciprocating Motion</a:t>
            </a:r>
            <a:endParaRPr lang="en-US" sz="950" dirty="0"/>
          </a:p>
        </p:txBody>
      </p:sp>
      <p:graphicFrame>
        <p:nvGraphicFramePr>
          <p:cNvPr id="15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852160" y="1682496"/>
          <a:ext cx="4937760" cy="4078224"/>
        </p:xfrm>
        <a:graphic>
          <a:graphicData uri="http://schemas.openxmlformats.org/drawingml/2006/table">
            <a:tbl>
              <a:tblPr/>
              <a:tblGrid>
                <a:gridCol w="4937760"/>
              </a:tblGrid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• Back-and-forth or up-and-down repeated motion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• Created by converting the motor's circular rotation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• Key mechanism for simulating a lifting action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• Based on the crank-slider mechanism principle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• Examples: pistons, pumps, and robotic arms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1005840"/>
          </a:xfrm>
          <a:prstGeom prst="rect">
            <a:avLst/>
          </a:prstGeom>
          <a:solidFill>
            <a:srgbClr val="1A1040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005840"/>
            <a:ext cx="12192000" cy="73152"/>
          </a:xfrm>
          <a:prstGeom prst="rect">
            <a:avLst/>
          </a:prstGeom>
          <a:solidFill>
            <a:srgbClr val="4BBDB3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73152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8686800" y="73152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techtelligence.ae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274320" y="38404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3: Explain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686800" y="438912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Minutes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0" y="6400800"/>
            <a:ext cx="12192000" cy="45720"/>
          </a:xfrm>
          <a:prstGeom prst="rect">
            <a:avLst/>
          </a:prstGeom>
          <a:solidFill>
            <a:srgbClr val="4BBDB3"/>
          </a:solidFill>
          <a:ln/>
        </p:spPr>
      </p:sp>
      <p:sp>
        <p:nvSpPr>
          <p:cNvPr id="9" name="Shape 7"/>
          <p:cNvSpPr/>
          <p:nvPr/>
        </p:nvSpPr>
        <p:spPr>
          <a:xfrm>
            <a:off x="0" y="6446520"/>
            <a:ext cx="12192000" cy="411480"/>
          </a:xfrm>
          <a:prstGeom prst="rect">
            <a:avLst/>
          </a:prstGeom>
          <a:solidFill>
            <a:srgbClr val="1A1040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6464808"/>
            <a:ext cx="7315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  |  Nezha Inventor's Kit V2  |  Case 3: Weightlifting Robot</a:t>
            </a:r>
            <a:endParaRPr lang="en-US" sz="750" dirty="0"/>
          </a:p>
        </p:txBody>
      </p:sp>
      <p:sp>
        <p:nvSpPr>
          <p:cNvPr id="11" name="Shape 9"/>
          <p:cNvSpPr/>
          <p:nvPr/>
        </p:nvSpPr>
        <p:spPr>
          <a:xfrm>
            <a:off x="0" y="1078992"/>
            <a:ext cx="12192000" cy="6858000"/>
          </a:xfrm>
          <a:prstGeom prst="rect">
            <a:avLst/>
          </a:prstGeom>
          <a:solidFill>
            <a:srgbClr val="F4F6F9"/>
          </a:solidFill>
          <a:ln/>
        </p:spPr>
      </p:sp>
      <p:sp>
        <p:nvSpPr>
          <p:cNvPr id="12" name="Shape 10"/>
          <p:cNvSpPr/>
          <p:nvPr/>
        </p:nvSpPr>
        <p:spPr>
          <a:xfrm>
            <a:off x="365760" y="1207008"/>
            <a:ext cx="2926080" cy="347472"/>
          </a:xfrm>
          <a:prstGeom prst="roundRect">
            <a:avLst>
              <a:gd name="adj" fmla="val 13158"/>
            </a:avLst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65760" y="1207008"/>
            <a:ext cx="2926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EXPLAIN — 15 Minutes</a:t>
            </a:r>
            <a:endParaRPr lang="en-US" sz="10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1691640"/>
          <a:ext cx="10515600" cy="914400"/>
        </p:xfrm>
        <a:graphic>
          <a:graphicData uri="http://schemas.openxmlformats.org/drawingml/2006/table">
            <a:tbl>
              <a:tblPr/>
              <a:tblGrid>
                <a:gridCol w="640080"/>
                <a:gridCol w="6400800"/>
                <a:gridCol w="3474720"/>
              </a:tblGrid>
              <a:tr h="7498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Step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861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Activity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861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Key Focus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861A"/>
                    </a:solidFill>
                  </a:tcPr>
                </a:tc>
              </a:tr>
              <a:tr h="7498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A62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Have each group briefly present their robot designs and explain how they convert circular motion to lifting motion.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Develop communication and reflection skills.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498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A62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Facilitate class discussion: compare different mechanical methods used — gear trains, cranks, levers.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Build understanding of mechanical principles.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</a:tr>
              <a:tr h="7498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A62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Discuss challenges faced during the design process and how students overcame them — focus on problem-solving strategies.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Encourage problem-solving and knowledge-sharing.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5" name="Shape 12"/>
          <p:cNvSpPr/>
          <p:nvPr/>
        </p:nvSpPr>
        <p:spPr>
          <a:xfrm>
            <a:off x="365760" y="4983480"/>
            <a:ext cx="10515600" cy="1097280"/>
          </a:xfrm>
          <a:prstGeom prst="roundRect">
            <a:avLst>
              <a:gd name="adj" fmla="val 5000"/>
            </a:avLst>
          </a:prstGeom>
          <a:solidFill>
            <a:srgbClr val="F8F6FF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640080" y="5047488"/>
            <a:ext cx="10058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MakeCode Example — Motor Control Loop:</a:t>
            </a:r>
            <a:endParaRPr lang="en-US" sz="950" dirty="0"/>
          </a:p>
        </p:txBody>
      </p:sp>
      <p:sp>
        <p:nvSpPr>
          <p:cNvPr id="17" name="Text 14"/>
          <p:cNvSpPr/>
          <p:nvPr/>
        </p:nvSpPr>
        <p:spPr>
          <a:xfrm>
            <a:off x="640080" y="5303520"/>
            <a:ext cx="100584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104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on start → Motor A run forward at speed 50 → pause 1000ms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1A104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→ Motor A run backward at speed 50 → pause 1000ms → repeat (forever loop)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1005840"/>
          </a:xfrm>
          <a:prstGeom prst="rect">
            <a:avLst/>
          </a:prstGeom>
          <a:solidFill>
            <a:srgbClr val="1A1040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005840"/>
            <a:ext cx="12192000" cy="73152"/>
          </a:xfrm>
          <a:prstGeom prst="rect">
            <a:avLst/>
          </a:prstGeom>
          <a:solidFill>
            <a:srgbClr val="4BBDB3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73152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8686800" y="73152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techtelligence.ae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274320" y="38404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Coding the Robot — MakeCode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686800" y="438912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Step-by-Step Guide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0" y="6400800"/>
            <a:ext cx="12192000" cy="45720"/>
          </a:xfrm>
          <a:prstGeom prst="rect">
            <a:avLst/>
          </a:prstGeom>
          <a:solidFill>
            <a:srgbClr val="4BBDB3"/>
          </a:solidFill>
          <a:ln/>
        </p:spPr>
      </p:sp>
      <p:sp>
        <p:nvSpPr>
          <p:cNvPr id="9" name="Shape 7"/>
          <p:cNvSpPr/>
          <p:nvPr/>
        </p:nvSpPr>
        <p:spPr>
          <a:xfrm>
            <a:off x="0" y="6446520"/>
            <a:ext cx="12192000" cy="411480"/>
          </a:xfrm>
          <a:prstGeom prst="rect">
            <a:avLst/>
          </a:prstGeom>
          <a:solidFill>
            <a:srgbClr val="1A1040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6464808"/>
            <a:ext cx="7315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  |  Nezha Inventor's Kit V2  |  Case 3: Weightlifting Robot</a:t>
            </a:r>
            <a:endParaRPr lang="en-US" sz="750" dirty="0"/>
          </a:p>
        </p:txBody>
      </p:sp>
      <p:sp>
        <p:nvSpPr>
          <p:cNvPr id="11" name="Shape 9"/>
          <p:cNvSpPr/>
          <p:nvPr/>
        </p:nvSpPr>
        <p:spPr>
          <a:xfrm>
            <a:off x="0" y="1078992"/>
            <a:ext cx="12192000" cy="6858000"/>
          </a:xfrm>
          <a:prstGeom prst="rect">
            <a:avLst/>
          </a:prstGeom>
          <a:solidFill>
            <a:srgbClr val="F4F6F9"/>
          </a:solidFill>
          <a:ln/>
        </p:spPr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1298448"/>
          <a:ext cx="10515600" cy="914400"/>
        </p:xfrm>
        <a:graphic>
          <a:graphicData uri="http://schemas.openxmlformats.org/drawingml/2006/table">
            <a:tbl>
              <a:tblPr/>
              <a:tblGrid>
                <a:gridCol w="1371600"/>
                <a:gridCol w="9144000"/>
              </a:tblGrid>
              <a:tr h="5029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Step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0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040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3AA89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Step 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Open MakeCode at makecode.microbit.org or the Elecfreaks platform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3AA89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Step 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Create an 'on start' block — add motor initialization if needed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3AA89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Step 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Add motor run block — set Motor A forward at speed 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3AA89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Step 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Add pause block — 1000ms to hold the lifted position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3AA89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Step 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Add motor run block — Motor A backward at speed 50 (lower weight)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3AA89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Step 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Add pause block — 1000ms to hold the lowered position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3AA89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Step 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4A4A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Wrap steps 3–6 in a 'forever' block for continuous lifting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</a:tr>
            </a:tbl>
          </a:graphicData>
        </a:graphic>
      </p:graphicFrame>
      <p:sp>
        <p:nvSpPr>
          <p:cNvPr id="13" name="Shape 10"/>
          <p:cNvSpPr/>
          <p:nvPr/>
        </p:nvSpPr>
        <p:spPr>
          <a:xfrm>
            <a:off x="365760" y="5120640"/>
            <a:ext cx="10515600" cy="960120"/>
          </a:xfrm>
          <a:prstGeom prst="roundRect">
            <a:avLst>
              <a:gd name="adj" fmla="val 5714"/>
            </a:avLst>
          </a:prstGeom>
          <a:solidFill>
            <a:srgbClr val="FFF8E8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640080" y="5212080"/>
            <a:ext cx="10058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Tip: </a:t>
            </a:r>
            <a:pPr indent="0" marL="0">
              <a:buNone/>
            </a:pPr>
            <a:r>
              <a:rPr lang="en-US" sz="950" dirty="0">
                <a:solidFill>
                  <a:srgbClr val="1A1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at slow speed (30–40) first, then increase for heavier loads. Observe how motor speed affects the smoothness of the lifting motion.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3: Weightlifting Robot — Nezha Inventor's Kit V2</dc:title>
  <dc:subject>PptxGenJS Presentation</dc:subject>
  <dc:creator>PptxGenJS</dc:creator>
  <cp:lastModifiedBy>PptxGenJS</cp:lastModifiedBy>
  <cp:revision>1</cp:revision>
  <dcterms:created xsi:type="dcterms:W3CDTF">2026-04-25T20:03:39Z</dcterms:created>
  <dcterms:modified xsi:type="dcterms:W3CDTF">2026-04-25T20:03:39Z</dcterms:modified>
</cp:coreProperties>
</file>