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943600" y="54864"/>
            <a:ext cx="32004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89320" y="91440"/>
            <a:ext cx="3108960" cy="4956048"/>
          </a:xfrm>
          <a:prstGeom prst="rect">
            <a:avLst/>
          </a:prstGeom>
          <a:solidFill>
            <a:srgbClr val="0D1F3C"/>
          </a:solidFill>
          <a:ln w="12700">
            <a:solidFill>
              <a:srgbClr val="0D1F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72200" y="36576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F3864"/>
                </a:solidFill>
              </a:rPr>
              <a:t>NEZHA INVENTORS KIT V2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172200" y="822960"/>
            <a:ext cx="2743200" cy="54864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172200" y="82296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CASE 04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6172200" y="111556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6E4F0"/>
                </a:solidFill>
              </a:rPr>
              <a:t>Balancing Act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72200" y="155448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172200" y="159105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LESSON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6172200" y="182880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04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72200" y="233172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23682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GRADES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172200" y="26060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6–8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172200" y="310896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72200" y="31455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PERIODS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6172200" y="338328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3 × 45 min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6172200" y="3886200"/>
            <a:ext cx="2743200" cy="685800"/>
          </a:xfrm>
          <a:prstGeom prst="rect">
            <a:avLst/>
          </a:prstGeom>
          <a:solidFill>
            <a:srgbClr val="162A4F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392277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A522"/>
                </a:solidFill>
              </a:rPr>
              <a:t>FRAMEWORK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6172200" y="416052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5E Model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65760" y="457200"/>
            <a:ext cx="5394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04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868680"/>
            <a:ext cx="53949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&amp; Build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Unicycle Robot</a:t>
            </a:r>
            <a:endParaRPr lang="en-US" sz="3400" dirty="0"/>
          </a:p>
        </p:txBody>
      </p:sp>
      <p:sp>
        <p:nvSpPr>
          <p:cNvPr id="25" name="Shape 23"/>
          <p:cNvSpPr/>
          <p:nvPr/>
        </p:nvSpPr>
        <p:spPr>
          <a:xfrm>
            <a:off x="365760" y="2670048"/>
            <a:ext cx="91440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Robotics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755648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Physics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145536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Engineering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535424" y="2834640"/>
            <a:ext cx="12984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Design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65760" y="3246120"/>
            <a:ext cx="5394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Center of Gravity  •  Belt Drives  •  Stability  •  Gyroscopic Effect  •  Iterative Design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365760" y="4434840"/>
            <a:ext cx="5394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99AA"/>
                </a:solidFill>
              </a:rPr>
              <a:t>Techtelligence Technologies LLC  |  In partnership with Elecfreaks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📊  ASSESSMENT BREAKDOWN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36576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COMPONENT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822192" y="987552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WEIGHT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987552"/>
            <a:ext cx="405993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DESCRIPTION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164592" y="1444752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1168" y="1444752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Exit Ticket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822192" y="1444752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919472" y="1444752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56048" y="1444752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CG diagram + written explanation of stability change (individual)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2103120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01168" y="2103120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Stability Data Table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822192" y="2103120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25%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919472" y="2103120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56048" y="2103120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5 pre- and 5 post-redesign trials with mean scores calculated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64592" y="2761488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2761488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Design Improvement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822192" y="2761488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919472" y="2761488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56048" y="2761488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Justified CG/belt change with quantitative stability improvement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164592" y="3419856"/>
            <a:ext cx="3657600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1168" y="3419856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Team Presentation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822192" y="3419856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20%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919472" y="3419856"/>
            <a:ext cx="4059936" cy="566928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956048" y="3419856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Clear comparison of before/after data with physics reasoning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164592" y="4078224"/>
            <a:ext cx="3657600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01168" y="407822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3864"/>
                </a:solidFill>
              </a:rPr>
              <a:t>Engineering Notebook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solidFill>
            <a:srgbClr val="FFF3CC"/>
          </a:solidFill>
          <a:ln w="12700">
            <a:solidFill>
              <a:srgbClr val="EEB80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822192" y="4078224"/>
            <a:ext cx="1097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45309"/>
                </a:solidFill>
              </a:rPr>
              <a:t>15%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4919472" y="4078224"/>
            <a:ext cx="4059936" cy="566928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56048" y="4078224"/>
            <a:ext cx="3931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293B"/>
                </a:solidFill>
              </a:rPr>
              <a:t>Sketches, CG marks, observations, and reflection entry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164592" y="4572000"/>
            <a:ext cx="8814816" cy="420624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01168" y="4572000"/>
            <a:ext cx="86868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TOTAL: 100%  |  All rubrics distributed at start of lesson  |  Portfolios due at end of Period 3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🌟  DIFFERENTIATION &amp; SCAFFOLDING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SUPPORT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2816352" cy="3602736"/>
          </a:xfrm>
          <a:prstGeom prst="rect">
            <a:avLst/>
          </a:prstGeom>
          <a:solidFill>
            <a:srgbClr val="EEF8EE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463040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Provide pre-assembled frame components so focus stays on programming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56032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6032" y="2304288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7472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Offer step-by-step build guide with labeled diagrams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6032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56032" y="3145536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Allow partner read-aloud for all written prompts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56032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56032" y="3986784"/>
            <a:ext cx="45720" cy="7315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47472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Use sentence starters for engineering notebook entries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145536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CORE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3145536" y="1389888"/>
            <a:ext cx="2816352" cy="3602736"/>
          </a:xfrm>
          <a:prstGeom prst="rect">
            <a:avLst/>
          </a:prstGeom>
          <a:solidFill>
            <a:srgbClr val="EEF2FB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6976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36976" y="1463040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28416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Standard build + code sequence as described in lesson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3236976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36976" y="2304288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328416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all data collection and analysis tasks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236976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36976" y="3145536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28416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Present results in 90-second team presentation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3236976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236976" y="3986784"/>
            <a:ext cx="45720" cy="73152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28416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3-sentence reflection connecting science to design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126480" y="987552"/>
            <a:ext cx="281635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EXTENSION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126480" y="1389888"/>
            <a:ext cx="2816352" cy="3602736"/>
          </a:xfrm>
          <a:prstGeom prst="rect">
            <a:avLst/>
          </a:prstGeom>
          <a:solidFill>
            <a:srgbClr val="F5EEF8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6217920" y="1463040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217920" y="1463040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309360" y="1499616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Optimize design parameter (speed, load, or stability) by ≥25%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6217920" y="2304288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17920" y="2304288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309360" y="2340864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a formal lab report with hypothesis, data table, and conclusion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6217920" y="3145536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217920" y="3145536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309360" y="3182112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Research a real-world application of the mechanism studied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6217920" y="3986784"/>
            <a:ext cx="2633472" cy="731520"/>
          </a:xfrm>
          <a:prstGeom prst="rect">
            <a:avLst/>
          </a:prstGeom>
          <a:solidFill>
            <a:srgbClr val="FFFFFF"/>
          </a:solidFill>
          <a:ln w="12700">
            <a:solidFill>
              <a:srgbClr val="CCCCCC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6217920" y="3986784"/>
            <a:ext cx="45720" cy="73152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309360" y="4023360"/>
            <a:ext cx="24688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Create a short tutorial video for younger students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F386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743200" y="54864"/>
            <a:ext cx="6400800" cy="5033772"/>
          </a:xfrm>
          <a:prstGeom prst="rect">
            <a:avLst/>
          </a:prstGeom>
          <a:solidFill>
            <a:srgbClr val="162A4F"/>
          </a:solidFill>
          <a:ln w="12700">
            <a:solidFill>
              <a:srgbClr val="162A4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54864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4A52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LESSON 04 COMPLETE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74320" y="960120"/>
            <a:ext cx="2286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Great Work,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Inventors!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274320" y="2304288"/>
            <a:ext cx="731520" cy="4572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24688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D6E4F0"/>
                </a:solidFill>
              </a:rPr>
              <a:t>NEZHA INVENTORS KIT V2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74320" y="43891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Techtelligence Technologies LLC</a:t>
            </a:r>
            <a:endParaRPr lang="en-US" sz="800" dirty="0"/>
          </a:p>
          <a:p>
            <a:pPr indent="0" marL="0">
              <a:buNone/>
            </a:pPr>
            <a:r>
              <a:rPr lang="en-US" sz="800" i="1" dirty="0">
                <a:solidFill>
                  <a:srgbClr val="8899AA"/>
                </a:solidFill>
              </a:rPr>
              <a:t>In partnership with Elecfreaks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2926080" y="987552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63240" y="987552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✅  Lesson 04 DOCX &amp; PDF available in curriculum folder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926080" y="1975104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063240" y="1975104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📦  Check your engineering notebook for completeness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926080" y="2962656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63240" y="2962656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🔬  Explore the real-world connection section in the DOCX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926080" y="3950208"/>
            <a:ext cx="5989320" cy="822960"/>
          </a:xfrm>
          <a:prstGeom prst="rect">
            <a:avLst/>
          </a:prstGeom>
          <a:solidFill>
            <a:srgbClr val="1A2D50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63240" y="3950208"/>
            <a:ext cx="5715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</a:rPr>
              <a:t>➡️   Next up: Lesson 05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📋  LESSON OVERVIEW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Subject Area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084832" y="987552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176272" y="98755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Science, Technology, Engineering, Art &amp; Math (STEAM)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609344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Grade Level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084832" y="1609344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176272" y="1609344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Grades 6–8  (adaptable for Grades 5 &amp; 9)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64592" y="2231136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Duration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084832" y="2231136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76272" y="2231136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3 Class Periods × 45 Minutes  =  135 Minutes Total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64592" y="2852928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Framework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084832" y="2852928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176272" y="2852928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5E Instructional Model  (Engage → Explore → Explain → Elaborate → Evaluate)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64592" y="347472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Key Themes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084832" y="3474720"/>
            <a:ext cx="6876288" cy="530352"/>
          </a:xfrm>
          <a:prstGeom prst="rect">
            <a:avLst/>
          </a:prstGeom>
          <a:solidFill>
            <a:srgbClr val="D9E8F5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176272" y="3474720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Center of Gravity  •  Belt Drives  •  Stability Scoring  •  Gyroscopic Effect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4096512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Materials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084832" y="4096512"/>
            <a:ext cx="6876288" cy="530352"/>
          </a:xfrm>
          <a:prstGeom prst="rect">
            <a:avLst/>
          </a:prstGeom>
          <a:solidFill>
            <a:srgbClr val="F1F5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176272" y="4096512"/>
            <a:ext cx="6675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</a:rPr>
              <a:t>micro:bit v2  •  Nezha Board  •  PlanetX Motor  •  Belt/Pulley  •  MakeCode IDE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🎯  SMART LEARNING OBJECTIVES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64592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01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67512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4944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F4A522"/>
                </a:solidFill>
              </a:rPr>
              <a:t>DESIGN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731520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Build a unicycle robot that demonstrates measurable rolling stability for at least 3 seconds without tipping.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681728" y="987552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81728" y="987552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02</a:t>
            </a:r>
            <a:endParaRPr lang="en-US" sz="2200" dirty="0"/>
          </a:p>
        </p:txBody>
      </p:sp>
      <p:sp>
        <p:nvSpPr>
          <p:cNvPr id="15" name="Shape 13"/>
          <p:cNvSpPr/>
          <p:nvPr/>
        </p:nvSpPr>
        <p:spPr>
          <a:xfrm>
            <a:off x="5184648" y="987552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0" y="1024128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2E75B6"/>
                </a:solidFill>
              </a:rPr>
              <a:t>PROGRAMMING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248656" y="1353312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Write a MakeCode program that drives the unicycle forward while maintaining directional control via motor speed.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164592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64592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03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67512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94944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6A34A"/>
                </a:solidFill>
              </a:rPr>
              <a:t>SCIENCE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731520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Explain how center of gravity placement and belt-drive systems affect balance and motion stability.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4681728" y="2926080"/>
            <a:ext cx="4297680" cy="1737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solidFill>
            <a:srgbClr val="9333EA"/>
          </a:solidFill>
          <a:ln w="12700">
            <a:solidFill>
              <a:srgbClr val="9333E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81728" y="2926080"/>
            <a:ext cx="5029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04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5184648" y="2926080"/>
            <a:ext cx="3794760" cy="320040"/>
          </a:xfrm>
          <a:prstGeom prst="rect">
            <a:avLst/>
          </a:prstGeom>
          <a:solidFill>
            <a:srgbClr val="F1F5FB"/>
          </a:solidFill>
          <a:ln w="12700">
            <a:solidFill>
              <a:srgbClr val="F1F5F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212080" y="2962656"/>
            <a:ext cx="3703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9333EA"/>
                </a:solidFill>
              </a:rPr>
              <a:t>MATH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5248656" y="3291840"/>
            <a:ext cx="3639312" cy="12984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1E293B"/>
                </a:solidFill>
              </a:rPr>
              <a:t>Score stability across 5 trials using a 1–5 rubric and calculate a mean stability score before and after redesign.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📚  KEY VOCABULARY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64592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Center of Gravity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92608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The single point where an object's total weight acts; determines balance.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64592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Stability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92608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Ability of an object to maintain its position or return to it after disturbance.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164592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64592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2608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Belt Drive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92608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Power transmission system using a flexible belt looped around two pulleys.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64592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Pulley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292608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Grooved wheel that guides and redirects the belt to transfer rotational force.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681728" y="987552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987552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1024128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Gyroscopic Effect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09744" y="1316736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Spinning wheels resist tipping — faster spin = greater angular momentum = more stability.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4681728" y="1956816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681728" y="1956816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09744" y="1993392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Iterative Design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809744" y="2286000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Systematic cycle of design → build → test → analyze → redesign for improvement.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81728" y="2926080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81728" y="2926080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09744" y="2962656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Torque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09744" y="3255264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Rotational force; higher torque drives the belt system with more power.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681728" y="3895344"/>
            <a:ext cx="4297680" cy="859536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681728" y="3895344"/>
            <a:ext cx="54864" cy="859536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09744" y="3931920"/>
            <a:ext cx="40965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3864"/>
                </a:solidFill>
              </a:rPr>
              <a:t>Angular Momentum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09744" y="4224528"/>
            <a:ext cx="40965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</a:rPr>
              <a:t>Rotational equivalent of momentum; determines how strongly a spinning object resists change.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⚡  LESSON FLOW — 5E MODEL  (3 Periods × 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ENGAGE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64592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1  |  40 min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" y="192024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6032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Demo: balance a pencil on a finger — where is the center of gravity?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164592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64592" y="265176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56032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Video: unicycle riders, Segways, self-balancing robots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164592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64592" y="3383280"/>
            <a:ext cx="45720" cy="65836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6032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Class challenge: predict where to place motor weight for best stability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956816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EXPLORE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956816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2  |  90 min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956816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956816" y="192024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48256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Sketch unicycle design with belt-drive layout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1956816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1956816" y="265176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048256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Build robot frame with single wheel and belt system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1956816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956816" y="338328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048256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Run stability trials — score each attempt 1–5</a:t>
            </a:r>
            <a:endParaRPr lang="en-US" sz="850" dirty="0"/>
          </a:p>
        </p:txBody>
      </p:sp>
      <p:sp>
        <p:nvSpPr>
          <p:cNvPr id="32" name="Shape 30"/>
          <p:cNvSpPr/>
          <p:nvPr/>
        </p:nvSpPr>
        <p:spPr>
          <a:xfrm>
            <a:off x="1956816" y="411480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956816" y="4114800"/>
            <a:ext cx="45720" cy="658368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048256" y="411480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Identify CG position and shift weight systematically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749040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EXPLAIN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749040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3a  |  40 min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3749040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749040" y="192024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840480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Formal lesson: center of gravity and torque arms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3749040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749040" y="265176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840480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How belt-drive systems transfer and amplify rotation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3749040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3749040" y="3383280"/>
            <a:ext cx="45720" cy="65836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840480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Gyroscopic effect — why faster spin helps balance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541264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ELABORATE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541264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3b  |  25 min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5541264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5541264" y="192024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5632704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Redesign: reposition CG or adjust belt tension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5541264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5541264" y="265176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632704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Run 5 new stability trials and re-score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5541264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9" name="Shape 57"/>
          <p:cNvSpPr/>
          <p:nvPr/>
        </p:nvSpPr>
        <p:spPr>
          <a:xfrm>
            <a:off x="5541264" y="3383280"/>
            <a:ext cx="45720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5632704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Calculate mean stability score — before vs. after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7333488" y="987552"/>
            <a:ext cx="16642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EVALUATE</a:t>
            </a:r>
            <a:endParaRPr lang="en-US" sz="1200" dirty="0"/>
          </a:p>
        </p:txBody>
      </p:sp>
      <p:sp>
        <p:nvSpPr>
          <p:cNvPr id="63" name="Shape 61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solidFill>
            <a:srgbClr val="EEF4FB"/>
          </a:solidFill>
          <a:ln w="12700">
            <a:solidFill>
              <a:srgbClr val="CCDDEE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333488" y="1463040"/>
            <a:ext cx="166420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Period 3c  |  20 min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7333488" y="192024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7333488" y="192024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7424928" y="192024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Exit ticket: CG diagram + stability score explanation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7333488" y="265176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7333488" y="265176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7424928" y="265176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Group debrief: what change improved stability most?</a:t>
            </a:r>
            <a:endParaRPr lang="en-US" sz="850" dirty="0"/>
          </a:p>
        </p:txBody>
      </p:sp>
      <p:sp>
        <p:nvSpPr>
          <p:cNvPr id="71" name="Shape 69"/>
          <p:cNvSpPr/>
          <p:nvPr/>
        </p:nvSpPr>
        <p:spPr>
          <a:xfrm>
            <a:off x="7333488" y="3383280"/>
            <a:ext cx="1664208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72" name="Shape 70"/>
          <p:cNvSpPr/>
          <p:nvPr/>
        </p:nvSpPr>
        <p:spPr>
          <a:xfrm>
            <a:off x="7333488" y="3383280"/>
            <a:ext cx="45720" cy="658368"/>
          </a:xfrm>
          <a:prstGeom prst="rect">
            <a:avLst/>
          </a:prstGeom>
          <a:solidFill>
            <a:srgbClr val="B45309"/>
          </a:solidFill>
          <a:ln w="12700">
            <a:solidFill>
              <a:srgbClr val="B45309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7424928" y="3383280"/>
            <a:ext cx="153619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E293B"/>
                </a:solidFill>
              </a:rPr>
              <a:t>Portfolio: stability data table + sketch of final design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📅  PERIOD 1 — ENGAGE  (40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0–8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Balance Demo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Balance a ruler, then a pencil on one finger. Move the pivot and ask: 'What changed?'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Record where the balance point (CG) is located on 3 different objects in notebooks.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8–20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Video &amp; Discussion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Show clip of unicyclist, Segway, and Boston Dynamics balancing robot. Pause and discuss forces.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Sketch a unicycle and draw arrows showing gravity, normal force, and any corrective forces.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20–35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Challenge Reveal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Present kit components. Groups brainstorm: 'Where should the motor and heavy parts go on a unicycle robot?'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Produce labeled design sketch with CG marked and justification for component placement.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35–40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Wrap-Up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share CG placement predictions. Record class consensus on whiteboard.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Write one hypothesis about CG location and stability in engineering notebook.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🔧  PERIOD 2 — EXPLORE  (45 min)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Build Unicycle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Coach assembly: 'Is your belt taut? Is the wheel aligned? Where is your heaviest component?'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Assemble unicycle frame, mount belt-drive system, and verify wheel spins freely.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15–25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Program &amp; Drive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Guide MakeCode: "Set motor to 60% forward and hold for 4 seconds — observe what happens."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Enter and download program. Run robot and observe stability during motion.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25–38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Stability Trials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Distribute scoring rubric (1=tips immediately, 5=stable 3+ sec). Each team runs 5 trials.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Score each trial, record in data table, and calculate mean stability score.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38–45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CG Experiment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Prompt: 'Move your heaviest component 1 cm higher or lower. What happens to stability score?'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Make one CG adjustment, run 2 more trials, and note whether score improved or dropped.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💡  PERIOD 3 — EXPLAIN → ELABORATE → EVALUATE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64592" y="987552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0–15 min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536192" y="987552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572768" y="98755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Explain: CG &amp; Belts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" y="1335024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64592" y="133502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164592" y="1517904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Formal lesson: CG formula intuition, belt drive power transfer, gyroscopic effect in spinning wheels.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1536192" y="1335024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572768" y="1335024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1572768" y="1517904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Label force diagram: gravity arrow at CG, belt tension vectors, normal force at wheel.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64592" y="2011680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15–30 min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536192" y="2011680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572768" y="201168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Elaborate: Redesign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164592" y="2359152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64592" y="235915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64592" y="2542032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Challenge: reposition CG or adjust belt tension to achieve a mean stability score of ≥4.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1536192" y="2359152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572768" y="2359152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1572768" y="2542032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Make targeted modifications, run 5 new trials, compute new mean, compare to original mean.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64592" y="3035808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30–40 min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1536192" y="3035808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572768" y="303580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Present Results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64592" y="3383280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64592" y="33832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32" name="Text 30"/>
          <p:cNvSpPr/>
          <p:nvPr/>
        </p:nvSpPr>
        <p:spPr>
          <a:xfrm>
            <a:off x="164592" y="3566160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Groups present before/after stability scores and explain the design change and physics reason.</a:t>
            </a:r>
            <a:endParaRPr lang="en-US" sz="750" dirty="0"/>
          </a:p>
        </p:txBody>
      </p:sp>
      <p:sp>
        <p:nvSpPr>
          <p:cNvPr id="33" name="Shape 31"/>
          <p:cNvSpPr/>
          <p:nvPr/>
        </p:nvSpPr>
        <p:spPr>
          <a:xfrm>
            <a:off x="1536192" y="3383280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572768" y="3383280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1572768" y="3566160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Deliver 90-sec presentation with data table showing mean improvement.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64592" y="4059936"/>
            <a:ext cx="1371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40–45 min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1536192" y="4059936"/>
            <a:ext cx="7333488" cy="347472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572768" y="405993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Exit Ticket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164592" y="4407408"/>
            <a:ext cx="1371600" cy="621792"/>
          </a:xfrm>
          <a:prstGeom prst="rect">
            <a:avLst/>
          </a:prstGeom>
          <a:solidFill>
            <a:srgbClr val="F8F0E0"/>
          </a:solidFill>
          <a:ln w="12700">
            <a:solidFill>
              <a:srgbClr val="E8D8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64592" y="44074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B45309"/>
                </a:solidFill>
              </a:rPr>
              <a:t>TEACHER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164592" y="4590288"/>
            <a:ext cx="1371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1E293B"/>
                </a:solidFill>
              </a:rPr>
              <a:t>Distribute exit ticket: CG diagram, stability score explanation, one physics concept applied.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1536192" y="4407408"/>
            <a:ext cx="7333488" cy="621792"/>
          </a:xfrm>
          <a:prstGeom prst="rect">
            <a:avLst/>
          </a:prstGeom>
          <a:solidFill>
            <a:srgbClr val="F0F7EE"/>
          </a:solidFill>
          <a:ln w="12700">
            <a:solidFill>
              <a:srgbClr val="B8D8B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572768" y="4407408"/>
            <a:ext cx="7223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b="1" dirty="0">
                <a:solidFill>
                  <a:srgbClr val="16A34A"/>
                </a:solidFill>
              </a:rPr>
              <a:t>STUDENT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1572768" y="4590288"/>
            <a:ext cx="72237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</a:rPr>
              <a:t>Complete individually and submit before leaving.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73152" cy="5070348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" y="73152"/>
            <a:ext cx="9070848" cy="777240"/>
          </a:xfrm>
          <a:prstGeom prst="rect">
            <a:avLst/>
          </a:prstGeom>
          <a:solidFill>
            <a:srgbClr val="1F3864"/>
          </a:solidFill>
          <a:ln w="12700">
            <a:solidFill>
              <a:srgbClr val="1F386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28600" y="73152"/>
            <a:ext cx="8686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💻  MAKECODE PROGRAMMING GUIDE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164592" y="1005840"/>
            <a:ext cx="8814816" cy="347472"/>
          </a:xfrm>
          <a:prstGeom prst="rect">
            <a:avLst/>
          </a:prstGeom>
          <a:solidFill>
            <a:srgbClr val="2E75B6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01168" y="1005840"/>
            <a:ext cx="8686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SAMPLE CODE STRUCTURE — Lesson 04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64592" y="1389888"/>
            <a:ext cx="8814816" cy="2011680"/>
          </a:xfrm>
          <a:prstGeom prst="rect">
            <a:avLst/>
          </a:prstGeom>
          <a:solidFill>
            <a:srgbClr val="0D1F3C"/>
          </a:solidFill>
          <a:ln w="12700">
            <a:solidFill>
              <a:srgbClr val="2E75B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417320"/>
            <a:ext cx="8503920" cy="19568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on start block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basic.forever(function () {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forward, 2 seconds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basic.pause(1000)             // pause 1 second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PlanetX_STEAM.motorTurnWithTime(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emergencyStopMode.A, 50, 2000,  // 50% speed reverse, 2 seconds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motorDirection.CCW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)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})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164592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64592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92608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Start Speed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92608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Begin at 40–50% to observe controlled motion before increasing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681728" y="3547872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81728" y="3547872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9744" y="3584448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Timing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809744" y="3822192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Adjust the pause and run duration to match your mechanism's range of motion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64592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64592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92608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Direction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92608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CW = clockwise  |  CCW = counter-clockwise — swap if robot moves wrong way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681728" y="4297680"/>
            <a:ext cx="42976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CCDDEE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81728" y="4297680"/>
            <a:ext cx="54864" cy="658368"/>
          </a:xfrm>
          <a:prstGeom prst="rect">
            <a:avLst/>
          </a:prstGeom>
          <a:solidFill>
            <a:srgbClr val="F4A522"/>
          </a:solidFill>
          <a:ln w="12700">
            <a:solidFill>
              <a:srgbClr val="F4A52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9744" y="4334256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3864"/>
                </a:solidFill>
              </a:rPr>
              <a:t>Loop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09744" y="457200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basic.forever() repeats indefinitely — test for at least 5 complete cycles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04: Balancing Act — Lesson 04</dc:title>
  <dc:subject>NEZHA Inventors Kit V2 — Lesson Plan</dc:subject>
  <dc:creator>Techtelligence Technologies LLC</dc:creator>
  <cp:lastModifiedBy>Techtelligence Technologies LLC</cp:lastModifiedBy>
  <cp:revision>1</cp:revision>
  <dcterms:created xsi:type="dcterms:W3CDTF">2026-04-26T13:44:45Z</dcterms:created>
  <dcterms:modified xsi:type="dcterms:W3CDTF">2026-04-26T13:44:45Z</dcterms:modified>
</cp:coreProperties>
</file>