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97680" y="182880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0" y="219456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132320" y="164592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321040" y="210312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57200" y="30175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103120" y="27432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566160" y="3291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937760" y="283464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217920" y="320040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772400" y="274320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778240" y="31089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22960" y="402336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377440" y="37490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3931920" y="42976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5394960" y="38404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766560" y="420624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8412480" y="39319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0" y="4617720"/>
            <a:ext cx="9144000" cy="525780"/>
          </a:xfrm>
          <a:prstGeom prst="rect">
            <a:avLst/>
          </a:prstGeom>
          <a:solidFill>
            <a:srgbClr val="1A1F3A"/>
          </a:solidFill>
          <a:ln w="12700">
            <a:solidFill>
              <a:srgbClr val="1A1F3A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228600" y="0"/>
            <a:ext cx="109728" cy="5143500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6583680" y="274320"/>
            <a:ext cx="2331720" cy="411480"/>
          </a:xfrm>
          <a:prstGeom prst="rect">
            <a:avLst>
              <a:gd name="adj" fmla="val 11111"/>
            </a:avLst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583680" y="27432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10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NEZHA PRO SPACE SCIENCE KIT</a:t>
            </a:r>
            <a:endParaRPr lang="en-US" sz="750" dirty="0"/>
          </a:p>
        </p:txBody>
      </p:sp>
      <p:sp>
        <p:nvSpPr>
          <p:cNvPr id="42" name="Shape 40"/>
          <p:cNvSpPr/>
          <p:nvPr/>
        </p:nvSpPr>
        <p:spPr>
          <a:xfrm>
            <a:off x="411480" y="411480"/>
            <a:ext cx="1005840" cy="347472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11480" y="411480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 04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411480" y="868680"/>
            <a:ext cx="576072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&amp; Build:</a:t>
            </a:r>
            <a:endParaRPr lang="en-US" sz="4000" dirty="0"/>
          </a:p>
          <a:p>
            <a:pPr algn="l"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Lunar</a:t>
            </a:r>
            <a:endParaRPr lang="en-US" sz="4000" dirty="0"/>
          </a:p>
          <a:p>
            <a:pPr algn="l"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Lander</a:t>
            </a:r>
            <a:endParaRPr lang="en-US" sz="4000" dirty="0"/>
          </a:p>
          <a:p>
            <a:pPr algn="l"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Descent Simulation</a:t>
            </a:r>
            <a:endParaRPr lang="en-US" sz="4000" dirty="0"/>
          </a:p>
        </p:txBody>
      </p:sp>
      <p:sp>
        <p:nvSpPr>
          <p:cNvPr id="45" name="Shape 43"/>
          <p:cNvSpPr/>
          <p:nvPr/>
        </p:nvSpPr>
        <p:spPr>
          <a:xfrm>
            <a:off x="411480" y="4206240"/>
            <a:ext cx="1828800" cy="310896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411480" y="4206240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Grades 6–8</a:t>
            </a:r>
            <a:endParaRPr lang="en-US" sz="950" dirty="0"/>
          </a:p>
        </p:txBody>
      </p:sp>
      <p:sp>
        <p:nvSpPr>
          <p:cNvPr id="47" name="Shape 45"/>
          <p:cNvSpPr/>
          <p:nvPr/>
        </p:nvSpPr>
        <p:spPr>
          <a:xfrm>
            <a:off x="2423160" y="4206240"/>
            <a:ext cx="1828800" cy="310896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2423160" y="4206240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× 45 min</a:t>
            </a:r>
            <a:endParaRPr lang="en-US" sz="950" dirty="0"/>
          </a:p>
        </p:txBody>
      </p:sp>
      <p:sp>
        <p:nvSpPr>
          <p:cNvPr id="49" name="Shape 47"/>
          <p:cNvSpPr/>
          <p:nvPr/>
        </p:nvSpPr>
        <p:spPr>
          <a:xfrm>
            <a:off x="4434840" y="4206240"/>
            <a:ext cx="1828800" cy="310896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434840" y="4206240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5E Model</a:t>
            </a:r>
            <a:endParaRPr lang="en-US" sz="950" dirty="0"/>
          </a:p>
        </p:txBody>
      </p:sp>
      <p:sp>
        <p:nvSpPr>
          <p:cNvPr id="51" name="Shape 49"/>
          <p:cNvSpPr/>
          <p:nvPr/>
        </p:nvSpPr>
        <p:spPr>
          <a:xfrm>
            <a:off x="6446520" y="4206240"/>
            <a:ext cx="1828800" cy="310896"/>
          </a:xfrm>
          <a:prstGeom prst="rect">
            <a:avLst/>
          </a:prstGeom>
          <a:solidFill>
            <a:srgbClr val="1A1F3A"/>
          </a:solidFill>
          <a:ln w="12700">
            <a:solidFill>
              <a:srgbClr val="1A1F3A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446520" y="4206240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NGSS · CSTA · ISTE</a:t>
            </a:r>
            <a:endParaRPr lang="en-US" sz="950" dirty="0"/>
          </a:p>
        </p:txBody>
      </p:sp>
      <p:sp>
        <p:nvSpPr>
          <p:cNvPr id="53" name="Text 51"/>
          <p:cNvSpPr/>
          <p:nvPr/>
        </p:nvSpPr>
        <p:spPr>
          <a:xfrm>
            <a:off x="6858000" y="4663440"/>
            <a:ext cx="2240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15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100" dirty="0"/>
          </a:p>
        </p:txBody>
      </p:sp>
      <p:sp>
        <p:nvSpPr>
          <p:cNvPr id="54" name="Text 52"/>
          <p:cNvSpPr/>
          <p:nvPr/>
        </p:nvSpPr>
        <p:spPr>
          <a:xfrm>
            <a:off x="5029200" y="4828032"/>
            <a:ext cx="4069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Empowering K–12 STEAM Education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97680" y="182880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0" y="219456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132320" y="164592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321040" y="210312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57200" y="30175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103120" y="27432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566160" y="3291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937760" y="283464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217920" y="320040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772400" y="274320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778240" y="31089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22960" y="402336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377440" y="37490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3931920" y="42976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5394960" y="38404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766560" y="420624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8412480" y="39319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228600" y="0"/>
            <a:ext cx="109728" cy="5143500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57200" y="182880"/>
            <a:ext cx="8503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 Complete! 🚀</a:t>
            </a:r>
            <a:endParaRPr lang="en-US" sz="3000" dirty="0"/>
          </a:p>
        </p:txBody>
      </p:sp>
      <p:sp>
        <p:nvSpPr>
          <p:cNvPr id="40" name="Text 38"/>
          <p:cNvSpPr/>
          <p:nvPr/>
        </p:nvSpPr>
        <p:spPr>
          <a:xfrm>
            <a:off x="457200" y="8686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A8E6E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Here's what your class achieved today</a:t>
            </a:r>
            <a:endParaRPr lang="en-US" sz="1300" dirty="0"/>
          </a:p>
        </p:txBody>
      </p:sp>
      <p:sp>
        <p:nvSpPr>
          <p:cNvPr id="41" name="Shape 39"/>
          <p:cNvSpPr/>
          <p:nvPr/>
        </p:nvSpPr>
        <p:spPr>
          <a:xfrm>
            <a:off x="384048" y="1325880"/>
            <a:ext cx="3977640" cy="269748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2" name="Shape 40"/>
          <p:cNvSpPr/>
          <p:nvPr/>
        </p:nvSpPr>
        <p:spPr>
          <a:xfrm>
            <a:off x="384048" y="1325880"/>
            <a:ext cx="397764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30352" y="1417320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What We Achieved</a:t>
            </a:r>
            <a:endParaRPr lang="en-US" sz="1400" dirty="0"/>
          </a:p>
        </p:txBody>
      </p:sp>
      <p:sp>
        <p:nvSpPr>
          <p:cNvPr id="44" name="Text 42"/>
          <p:cNvSpPr/>
          <p:nvPr/>
        </p:nvSpPr>
        <p:spPr>
          <a:xfrm>
            <a:off x="530352" y="1874520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Built a stable lunar lander with legs</a:t>
            </a:r>
            <a:endParaRPr lang="en-US" sz="1150" dirty="0"/>
          </a:p>
        </p:txBody>
      </p:sp>
      <p:sp>
        <p:nvSpPr>
          <p:cNvPr id="45" name="Text 43"/>
          <p:cNvSpPr/>
          <p:nvPr/>
        </p:nvSpPr>
        <p:spPr>
          <a:xfrm>
            <a:off x="530352" y="2295144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Programmed a 4-phase descent sequence</a:t>
            </a:r>
            <a:endParaRPr lang="en-US" sz="1150" dirty="0"/>
          </a:p>
        </p:txBody>
      </p:sp>
      <p:sp>
        <p:nvSpPr>
          <p:cNvPr id="46" name="Text 44"/>
          <p:cNvSpPr/>
          <p:nvPr/>
        </p:nvSpPr>
        <p:spPr>
          <a:xfrm>
            <a:off x="530352" y="2715768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Used Sonar:bit for surface detection</a:t>
            </a:r>
            <a:endParaRPr lang="en-US" sz="1150" dirty="0"/>
          </a:p>
        </p:txBody>
      </p:sp>
      <p:sp>
        <p:nvSpPr>
          <p:cNvPr id="47" name="Text 45"/>
          <p:cNvSpPr/>
          <p:nvPr/>
        </p:nvSpPr>
        <p:spPr>
          <a:xfrm>
            <a:off x="530352" y="3136392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Applied Newton's 3rd Law in context</a:t>
            </a:r>
            <a:endParaRPr lang="en-US" sz="1150" dirty="0"/>
          </a:p>
        </p:txBody>
      </p:sp>
      <p:sp>
        <p:nvSpPr>
          <p:cNvPr id="48" name="Text 46"/>
          <p:cNvSpPr/>
          <p:nvPr/>
        </p:nvSpPr>
        <p:spPr>
          <a:xfrm>
            <a:off x="530352" y="3557016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Collaborated in structured team roles</a:t>
            </a:r>
            <a:endParaRPr lang="en-US" sz="1150" dirty="0"/>
          </a:p>
        </p:txBody>
      </p:sp>
      <p:sp>
        <p:nvSpPr>
          <p:cNvPr id="49" name="Shape 47"/>
          <p:cNvSpPr/>
          <p:nvPr/>
        </p:nvSpPr>
        <p:spPr>
          <a:xfrm>
            <a:off x="4617720" y="1325880"/>
            <a:ext cx="4251960" cy="269748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0" name="Shape 48"/>
          <p:cNvSpPr/>
          <p:nvPr/>
        </p:nvSpPr>
        <p:spPr>
          <a:xfrm>
            <a:off x="4617720" y="1325880"/>
            <a:ext cx="425196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4617720" y="1325880"/>
            <a:ext cx="1143000" cy="502920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617720" y="1325880"/>
            <a:ext cx="1143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UP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4754880" y="1417320"/>
            <a:ext cx="3977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5A8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05: Lunar Exploration Vehicle 🤖</a:t>
            </a:r>
            <a:endParaRPr lang="en-US" sz="1300" dirty="0"/>
          </a:p>
        </p:txBody>
      </p:sp>
      <p:sp>
        <p:nvSpPr>
          <p:cNvPr id="54" name="Text 52"/>
          <p:cNvSpPr/>
          <p:nvPr/>
        </p:nvSpPr>
        <p:spPr>
          <a:xfrm>
            <a:off x="4754880" y="1965960"/>
            <a:ext cx="397764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Students design a full Lunar Exploration Vehicle (LEV) with dual-motor drive, Sonar:bit, and a robotic attachment — then program autonomous multi-task navigation of a complex obstacle course, integrating all skills from Lessons 01–04.</a:t>
            </a:r>
            <a:endParaRPr lang="en-US" sz="1050" dirty="0"/>
          </a:p>
        </p:txBody>
      </p:sp>
      <p:sp>
        <p:nvSpPr>
          <p:cNvPr id="55" name="Shape 53"/>
          <p:cNvSpPr/>
          <p:nvPr/>
        </p:nvSpPr>
        <p:spPr>
          <a:xfrm>
            <a:off x="0" y="4526280"/>
            <a:ext cx="9144000" cy="617220"/>
          </a:xfrm>
          <a:prstGeom prst="rect">
            <a:avLst/>
          </a:prstGeom>
          <a:solidFill>
            <a:srgbClr val="1A1F3A"/>
          </a:solidFill>
          <a:ln w="12700">
            <a:solidFill>
              <a:srgbClr val="1A1F3A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320040" y="457200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15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400" dirty="0"/>
          </a:p>
        </p:txBody>
      </p:sp>
      <p:sp>
        <p:nvSpPr>
          <p:cNvPr id="57" name="Text 55"/>
          <p:cNvSpPr/>
          <p:nvPr/>
        </p:nvSpPr>
        <p:spPr>
          <a:xfrm>
            <a:off x="320040" y="478231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Empowering K–12 STEAM Education across the UAE and beyond</a:t>
            </a:r>
            <a:endParaRPr lang="en-US" sz="900" dirty="0"/>
          </a:p>
        </p:txBody>
      </p:sp>
      <p:sp>
        <p:nvSpPr>
          <p:cNvPr id="58" name="Text 56"/>
          <p:cNvSpPr/>
          <p:nvPr/>
        </p:nvSpPr>
        <p:spPr>
          <a:xfrm>
            <a:off x="5943600" y="45720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almashaleh@techtelligence.ae</a:t>
            </a:r>
            <a:endParaRPr lang="en-US" sz="950" dirty="0"/>
          </a:p>
        </p:txBody>
      </p:sp>
      <p:sp>
        <p:nvSpPr>
          <p:cNvPr id="59" name="Text 57"/>
          <p:cNvSpPr/>
          <p:nvPr/>
        </p:nvSpPr>
        <p:spPr>
          <a:xfrm>
            <a:off x="5943600" y="4818888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www.techtelligence.ae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97680" y="182880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0" y="219456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04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at a Glance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320040" y="685800"/>
            <a:ext cx="8503920" cy="425196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320040" y="777240"/>
            <a:ext cx="8503920" cy="512064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320040" y="777240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57200" y="822960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Title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2423160" y="868680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514600" y="822960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Design &amp; Build: The Lunar Lander Descent Simulation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320040" y="1289304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57200" y="1335024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Subject Area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2423160" y="1380744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514600" y="1335024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Science, Technology, Engineering (STEM)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320040" y="1801368"/>
            <a:ext cx="8503920" cy="512064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320040" y="1801368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57200" y="1847088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 Level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2423160" y="1892808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2514600" y="1847088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Grades 6–8 (Adaptable for Grades 5 and 9)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320040" y="2313432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57200" y="2359152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Duration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2423160" y="2404872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2514600" y="2359152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3 Class Periods × 45 Minutes  (135 minutes total)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320040" y="2825496"/>
            <a:ext cx="8503920" cy="512064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320040" y="2825496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57200" y="2871216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Themes</a:t>
            </a: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2423160" y="2916936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2514600" y="2871216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Powered Descent · Deceleration · Surface Sensing · Newton's 3rd Law · Gravitational Energy · Teamwork</a:t>
            </a: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320040" y="3337560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57200" y="3383280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Framework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2423160" y="3429000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2514600" y="3383280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5E Instructional Model  (Engage · Explore · Explain · Elaborate · Evaluate)</a:t>
            </a:r>
            <a:endParaRPr lang="en-US" sz="1100" dirty="0"/>
          </a:p>
        </p:txBody>
      </p:sp>
      <p:sp>
        <p:nvSpPr>
          <p:cNvPr id="55" name="Shape 53"/>
          <p:cNvSpPr/>
          <p:nvPr/>
        </p:nvSpPr>
        <p:spPr>
          <a:xfrm>
            <a:off x="320040" y="3849624"/>
            <a:ext cx="8503920" cy="512064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320040" y="3849624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457200" y="3895344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Kit &amp; Hardware</a:t>
            </a:r>
            <a:endParaRPr lang="en-US" sz="1100" dirty="0"/>
          </a:p>
        </p:txBody>
      </p:sp>
      <p:sp>
        <p:nvSpPr>
          <p:cNvPr id="58" name="Shape 56"/>
          <p:cNvSpPr/>
          <p:nvPr/>
        </p:nvSpPr>
        <p:spPr>
          <a:xfrm>
            <a:off x="2423160" y="3941064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2514600" y="3895344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Nezha Pro Space Science Kit  |  micro:bit v2  |  PlanetX Smart Motor  |  Sonar:bit  |  Landing Legs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97680" y="182880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0" y="219456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04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Students Will Learn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320040" y="731520"/>
            <a:ext cx="4114800" cy="196596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320040" y="731520"/>
            <a:ext cx="411480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84632" y="850392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🏗  Engineering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484632" y="1325880"/>
            <a:ext cx="37947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Design and build a structurally stable lunar lander with landing legs, a descent motor mechanism, and a downward-facing Sonar:bit to detect the simulated lunar surface.</a:t>
            </a:r>
            <a:endParaRPr lang="en-US" sz="1150" dirty="0"/>
          </a:p>
        </p:txBody>
      </p:sp>
      <p:sp>
        <p:nvSpPr>
          <p:cNvPr id="31" name="Shape 29"/>
          <p:cNvSpPr/>
          <p:nvPr/>
        </p:nvSpPr>
        <p:spPr>
          <a:xfrm>
            <a:off x="4709160" y="731520"/>
            <a:ext cx="4114800" cy="196596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709160" y="731520"/>
            <a:ext cx="411480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873752" y="850392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💻  Programming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4873752" y="1325880"/>
            <a:ext cx="37947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Write and upload a MakeCode program simulating a controlled multi-stage descent: high-speed approach → deceleration → slow final descent → Sonar:bit-triggered motor stop at 5 cm.</a:t>
            </a:r>
            <a:endParaRPr lang="en-US" sz="1150" dirty="0"/>
          </a:p>
        </p:txBody>
      </p:sp>
      <p:sp>
        <p:nvSpPr>
          <p:cNvPr id="35" name="Shape 33"/>
          <p:cNvSpPr/>
          <p:nvPr/>
        </p:nvSpPr>
        <p:spPr>
          <a:xfrm>
            <a:off x="320040" y="2880360"/>
            <a:ext cx="4114800" cy="196596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320040" y="2880360"/>
            <a:ext cx="4114800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84632" y="2999232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🔬  Science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484632" y="3474720"/>
            <a:ext cx="37947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Explain the engineering challenges of a lunar landing (precision deceleration, fuel management, terrain sensing) and connect Newton's 3rd Law and gravitational potential energy to the lander's design.</a:t>
            </a:r>
            <a:endParaRPr lang="en-US" sz="1150" dirty="0"/>
          </a:p>
        </p:txBody>
      </p:sp>
      <p:sp>
        <p:nvSpPr>
          <p:cNvPr id="39" name="Shape 37"/>
          <p:cNvSpPr/>
          <p:nvPr/>
        </p:nvSpPr>
        <p:spPr>
          <a:xfrm>
            <a:off x="4709160" y="2880360"/>
            <a:ext cx="4114800" cy="1965960"/>
          </a:xfrm>
          <a:prstGeom prst="rect">
            <a:avLst/>
          </a:prstGeom>
          <a:solidFill>
            <a:srgbClr val="152040"/>
          </a:solidFill>
          <a:ln w="19050">
            <a:solidFill>
              <a:srgbClr val="E8707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4709160" y="2880360"/>
            <a:ext cx="4114800" cy="64008"/>
          </a:xfrm>
          <a:prstGeom prst="rect">
            <a:avLst/>
          </a:prstGeom>
          <a:solidFill>
            <a:srgbClr val="E8707A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873752" y="2999232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E870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🤝  Collaboration</a:t>
            </a:r>
            <a:endParaRPr lang="en-US" sz="1600" dirty="0"/>
          </a:p>
        </p:txBody>
      </p:sp>
      <p:sp>
        <p:nvSpPr>
          <p:cNvPr id="42" name="Text 40"/>
          <p:cNvSpPr/>
          <p:nvPr/>
        </p:nvSpPr>
        <p:spPr>
          <a:xfrm>
            <a:off x="4873752" y="3474720"/>
            <a:ext cx="37947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Collaborate in a team of 3–4 across all three days to design, build, code, test, iterate, and present a working lander simulation with clearly justified engineering decisions.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04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 Vocabulary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256032" y="74980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256032" y="749808"/>
            <a:ext cx="73152" cy="192024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20624" y="85953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Powered Descent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420624" y="1316736"/>
            <a:ext cx="2468880" cy="18288"/>
          </a:xfrm>
          <a:prstGeom prst="rect">
            <a:avLst/>
          </a:prstGeom>
          <a:solidFill>
            <a:srgbClr val="4BBDB3">
              <a:alpha val="50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20624" y="140817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final phase of landing where retro-rockets fire continuously to slow the spacecraft from orbital velocity to a gentle touchdown speed.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3200400" y="74980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3200400" y="749808"/>
            <a:ext cx="73152" cy="1920240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364992" y="85953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Deceleration Thrust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3364992" y="1316736"/>
            <a:ext cx="2468880" cy="18288"/>
          </a:xfrm>
          <a:prstGeom prst="rect">
            <a:avLst/>
          </a:prstGeom>
          <a:solidFill>
            <a:srgbClr val="7B6CB5">
              <a:alpha val="50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364992" y="140817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reverse application of thrust — firing engines in the direction of travel — to reduce speed during descent, opposing gravity and inertia.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6144768" y="74980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6144768" y="749808"/>
            <a:ext cx="73152" cy="192024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309360" y="85953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Gravitational PE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6309360" y="1316736"/>
            <a:ext cx="2468880" cy="18288"/>
          </a:xfrm>
          <a:prstGeom prst="rect">
            <a:avLst/>
          </a:prstGeom>
          <a:solidFill>
            <a:srgbClr val="F5A623">
              <a:alpha val="50000"/>
            </a:srgbClr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309360" y="140817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energy stored in an object due to its height above a surface. As the lander descends, gravitational potential energy converts to kinetic energy.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256032" y="285292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E8707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256032" y="2852928"/>
            <a:ext cx="73152" cy="1920240"/>
          </a:xfrm>
          <a:prstGeom prst="rect">
            <a:avLst/>
          </a:prstGeom>
          <a:solidFill>
            <a:srgbClr val="E8707A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20624" y="296265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E870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Terrain Sensing</a:t>
            </a:r>
            <a:endParaRPr lang="en-US" sz="1300" dirty="0"/>
          </a:p>
        </p:txBody>
      </p:sp>
      <p:sp>
        <p:nvSpPr>
          <p:cNvPr id="43" name="Shape 41"/>
          <p:cNvSpPr/>
          <p:nvPr/>
        </p:nvSpPr>
        <p:spPr>
          <a:xfrm>
            <a:off x="420624" y="3419856"/>
            <a:ext cx="2468880" cy="18288"/>
          </a:xfrm>
          <a:prstGeom prst="rect">
            <a:avLst/>
          </a:prstGeom>
          <a:solidFill>
            <a:srgbClr val="E8707A">
              <a:alpha val="50000"/>
            </a:srgbClr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20624" y="351129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Using sensors (like Sonar:bit) to measure the distance to the surface below — critical for triggering the final touchdown motor stop.</a:t>
            </a:r>
            <a:endParaRPr lang="en-US" sz="1050" dirty="0"/>
          </a:p>
        </p:txBody>
      </p:sp>
      <p:sp>
        <p:nvSpPr>
          <p:cNvPr id="45" name="Shape 43"/>
          <p:cNvSpPr/>
          <p:nvPr/>
        </p:nvSpPr>
        <p:spPr>
          <a:xfrm>
            <a:off x="3200400" y="285292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F5C842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46" name="Shape 44"/>
          <p:cNvSpPr/>
          <p:nvPr/>
        </p:nvSpPr>
        <p:spPr>
          <a:xfrm>
            <a:off x="3200400" y="2852928"/>
            <a:ext cx="73152" cy="192024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364992" y="296265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Landing Legs</a:t>
            </a:r>
            <a:endParaRPr lang="en-US" sz="1300" dirty="0"/>
          </a:p>
        </p:txBody>
      </p:sp>
      <p:sp>
        <p:nvSpPr>
          <p:cNvPr id="48" name="Shape 46"/>
          <p:cNvSpPr/>
          <p:nvPr/>
        </p:nvSpPr>
        <p:spPr>
          <a:xfrm>
            <a:off x="3364992" y="3419856"/>
            <a:ext cx="2468880" cy="18288"/>
          </a:xfrm>
          <a:prstGeom prst="rect">
            <a:avLst/>
          </a:prstGeom>
          <a:solidFill>
            <a:srgbClr val="F5C842">
              <a:alpha val="50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3364992" y="351129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Structural supports that absorb the shock of touchdown and keep the lander stable on an uneven lunar surface — a key engineering design feature.</a:t>
            </a:r>
            <a:endParaRPr lang="en-US" sz="1050" dirty="0"/>
          </a:p>
        </p:txBody>
      </p:sp>
      <p:sp>
        <p:nvSpPr>
          <p:cNvPr id="50" name="Shape 48"/>
          <p:cNvSpPr/>
          <p:nvPr/>
        </p:nvSpPr>
        <p:spPr>
          <a:xfrm>
            <a:off x="6144768" y="285292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34D399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51" name="Shape 49"/>
          <p:cNvSpPr/>
          <p:nvPr/>
        </p:nvSpPr>
        <p:spPr>
          <a:xfrm>
            <a:off x="6144768" y="2852928"/>
            <a:ext cx="73152" cy="1920240"/>
          </a:xfrm>
          <a:prstGeom prst="rect">
            <a:avLst/>
          </a:prstGeom>
          <a:solidFill>
            <a:srgbClr val="34D399"/>
          </a:solidFill>
          <a:ln w="12700">
            <a:solidFill>
              <a:srgbClr val="34D399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309360" y="296265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4D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Fuel Management</a:t>
            </a:r>
            <a:endParaRPr lang="en-US" sz="1300" dirty="0"/>
          </a:p>
        </p:txBody>
      </p:sp>
      <p:sp>
        <p:nvSpPr>
          <p:cNvPr id="53" name="Shape 51"/>
          <p:cNvSpPr/>
          <p:nvPr/>
        </p:nvSpPr>
        <p:spPr>
          <a:xfrm>
            <a:off x="6309360" y="3419856"/>
            <a:ext cx="2468880" cy="18288"/>
          </a:xfrm>
          <a:prstGeom prst="rect">
            <a:avLst/>
          </a:prstGeom>
          <a:solidFill>
            <a:srgbClr val="34D399">
              <a:alpha val="50000"/>
            </a:srgbClr>
          </a:solidFill>
          <a:ln w="12700">
            <a:solidFill>
              <a:srgbClr val="34D399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309360" y="351129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Carefully controlling engine burn time and power to ensure enough fuel remains for all descent phases, especially the critical final approach.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04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 — Design &amp; Build  (45 min)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28600" y="749808"/>
            <a:ext cx="2788920" cy="333756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28600" y="749808"/>
            <a:ext cx="278892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859536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🎬  ENGAGE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2103120" y="868680"/>
            <a:ext cx="749808" cy="2926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103120" y="868680"/>
            <a:ext cx="749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65760" y="1344168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4632" y="1280160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Watch: Apollo 11 lunar module descent footage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65760" y="2002536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84632" y="1938528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Entry task: Draw the forces on a landing spacecraft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365760" y="2660904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4632" y="2596896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Discussion: Why is 'too fast' OR 'too slow' both dangerous?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365760" y="3319272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84632" y="3255264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Introduce Design Brief — must land within 5 cm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3172968" y="749808"/>
            <a:ext cx="2788920" cy="333756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3172968" y="749808"/>
            <a:ext cx="278892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310128" y="859536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🔧  EXPLORE</a:t>
            </a:r>
            <a:endParaRPr lang="en-US" sz="1500" dirty="0"/>
          </a:p>
        </p:txBody>
      </p:sp>
      <p:sp>
        <p:nvSpPr>
          <p:cNvPr id="38" name="Shape 36"/>
          <p:cNvSpPr/>
          <p:nvPr/>
        </p:nvSpPr>
        <p:spPr>
          <a:xfrm>
            <a:off x="5047488" y="868680"/>
            <a:ext cx="749808" cy="2926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047488" y="868680"/>
            <a:ext cx="749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3310128" y="1344168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429000" y="1280160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Teams sketch lander design — legs are mandatory!</a:t>
            </a:r>
            <a:endParaRPr lang="en-US" sz="1050" dirty="0"/>
          </a:p>
        </p:txBody>
      </p:sp>
      <p:sp>
        <p:nvSpPr>
          <p:cNvPr id="42" name="Shape 40"/>
          <p:cNvSpPr/>
          <p:nvPr/>
        </p:nvSpPr>
        <p:spPr>
          <a:xfrm>
            <a:off x="3310128" y="2002536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429000" y="1938528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Build stable lander frame with motor mount</a:t>
            </a:r>
            <a:endParaRPr lang="en-US" sz="1050" dirty="0"/>
          </a:p>
        </p:txBody>
      </p:sp>
      <p:sp>
        <p:nvSpPr>
          <p:cNvPr id="44" name="Shape 42"/>
          <p:cNvSpPr/>
          <p:nvPr/>
        </p:nvSpPr>
        <p:spPr>
          <a:xfrm>
            <a:off x="3310128" y="2660904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429000" y="2596896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Attach Sonar:bit facing DOWNWARD</a:t>
            </a:r>
            <a:endParaRPr lang="en-US" sz="1050" dirty="0"/>
          </a:p>
        </p:txBody>
      </p:sp>
      <p:sp>
        <p:nvSpPr>
          <p:cNvPr id="46" name="Shape 44"/>
          <p:cNvSpPr/>
          <p:nvPr/>
        </p:nvSpPr>
        <p:spPr>
          <a:xfrm>
            <a:off x="3310128" y="3319272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429000" y="3255264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Recorder notes all design decisions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6117336" y="749808"/>
            <a:ext cx="2788920" cy="333756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9" name="Shape 47"/>
          <p:cNvSpPr/>
          <p:nvPr/>
        </p:nvSpPr>
        <p:spPr>
          <a:xfrm>
            <a:off x="6117336" y="749808"/>
            <a:ext cx="2788920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254496" y="859536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EXPLAIN</a:t>
            </a:r>
            <a:endParaRPr lang="en-US" sz="1500" dirty="0"/>
          </a:p>
        </p:txBody>
      </p:sp>
      <p:sp>
        <p:nvSpPr>
          <p:cNvPr id="51" name="Shape 49"/>
          <p:cNvSpPr/>
          <p:nvPr/>
        </p:nvSpPr>
        <p:spPr>
          <a:xfrm>
            <a:off x="7991856" y="868680"/>
            <a:ext cx="749808" cy="2926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7991856" y="868680"/>
            <a:ext cx="749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min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6254496" y="1344168"/>
            <a:ext cx="54864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373368" y="1280160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Teacher: connect descent stages to physics</a:t>
            </a:r>
            <a:endParaRPr lang="en-US" sz="1050" dirty="0"/>
          </a:p>
        </p:txBody>
      </p:sp>
      <p:sp>
        <p:nvSpPr>
          <p:cNvPr id="55" name="Shape 53"/>
          <p:cNvSpPr/>
          <p:nvPr/>
        </p:nvSpPr>
        <p:spPr>
          <a:xfrm>
            <a:off x="6254496" y="2002536"/>
            <a:ext cx="54864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6373368" y="1938528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Newton's 3rd Law → thrust counters gravity</a:t>
            </a:r>
            <a:endParaRPr lang="en-US" sz="1050" dirty="0"/>
          </a:p>
        </p:txBody>
      </p:sp>
      <p:sp>
        <p:nvSpPr>
          <p:cNvPr id="57" name="Shape 55"/>
          <p:cNvSpPr/>
          <p:nvPr/>
        </p:nvSpPr>
        <p:spPr>
          <a:xfrm>
            <a:off x="6254496" y="2660904"/>
            <a:ext cx="54864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6373368" y="2596896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Demo: Sonar:bit reading distance from a surface</a:t>
            </a:r>
            <a:endParaRPr lang="en-US" sz="1050" dirty="0"/>
          </a:p>
        </p:txBody>
      </p:sp>
      <p:sp>
        <p:nvSpPr>
          <p:cNvPr id="59" name="Shape 57"/>
          <p:cNvSpPr/>
          <p:nvPr/>
        </p:nvSpPr>
        <p:spPr>
          <a:xfrm>
            <a:off x="6254496" y="3319272"/>
            <a:ext cx="54864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373368" y="3255264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Preview Day 2 — coding the 4-stage descent</a:t>
            </a:r>
            <a:endParaRPr lang="en-US" sz="1050" dirty="0"/>
          </a:p>
        </p:txBody>
      </p:sp>
      <p:sp>
        <p:nvSpPr>
          <p:cNvPr id="61" name="Text 59"/>
          <p:cNvSpPr/>
          <p:nvPr/>
        </p:nvSpPr>
        <p:spPr>
          <a:xfrm>
            <a:off x="228600" y="420624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A8E6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ROLES</a:t>
            </a:r>
            <a:endParaRPr lang="en-US" sz="900" dirty="0"/>
          </a:p>
        </p:txBody>
      </p:sp>
      <p:sp>
        <p:nvSpPr>
          <p:cNvPr id="62" name="Shape 60"/>
          <p:cNvSpPr/>
          <p:nvPr/>
        </p:nvSpPr>
        <p:spPr>
          <a:xfrm>
            <a:off x="1691640" y="4178808"/>
            <a:ext cx="1554480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1691640" y="417880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Builder</a:t>
            </a:r>
            <a:endParaRPr lang="en-US" sz="1100" dirty="0"/>
          </a:p>
        </p:txBody>
      </p:sp>
      <p:sp>
        <p:nvSpPr>
          <p:cNvPr id="64" name="Shape 62"/>
          <p:cNvSpPr/>
          <p:nvPr/>
        </p:nvSpPr>
        <p:spPr>
          <a:xfrm>
            <a:off x="3493008" y="4178808"/>
            <a:ext cx="1554480" cy="32918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3493008" y="417880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Coder</a:t>
            </a:r>
            <a:endParaRPr lang="en-US" sz="1100" dirty="0"/>
          </a:p>
        </p:txBody>
      </p:sp>
      <p:sp>
        <p:nvSpPr>
          <p:cNvPr id="66" name="Shape 64"/>
          <p:cNvSpPr/>
          <p:nvPr/>
        </p:nvSpPr>
        <p:spPr>
          <a:xfrm>
            <a:off x="5294376" y="4178808"/>
            <a:ext cx="1554480" cy="32918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5294376" y="417880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Recorder</a:t>
            </a:r>
            <a:endParaRPr lang="en-US" sz="1100" dirty="0"/>
          </a:p>
        </p:txBody>
      </p:sp>
      <p:sp>
        <p:nvSpPr>
          <p:cNvPr id="68" name="Shape 66"/>
          <p:cNvSpPr/>
          <p:nvPr/>
        </p:nvSpPr>
        <p:spPr>
          <a:xfrm>
            <a:off x="7095744" y="4178808"/>
            <a:ext cx="1554480" cy="329184"/>
          </a:xfrm>
          <a:prstGeom prst="rect">
            <a:avLst/>
          </a:prstGeom>
          <a:solidFill>
            <a:srgbClr val="E8707A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7095744" y="417880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Presenter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04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2 — Code the Descent Sequence  (45 min)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74320" y="822960"/>
            <a:ext cx="5669280" cy="96012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74320" y="966978"/>
            <a:ext cx="528066" cy="528066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74320" y="966978"/>
            <a:ext cx="528066" cy="528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502920" y="1783080"/>
            <a:ext cx="109728" cy="45720"/>
          </a:xfrm>
          <a:prstGeom prst="rect">
            <a:avLst/>
          </a:prstGeom>
          <a:solidFill>
            <a:srgbClr val="4BBDB3">
              <a:alpha val="60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50392" y="91897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850392" y="1159002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Button A → Start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2971800" y="1014984"/>
            <a:ext cx="411480" cy="528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4BBDB3"/>
                </a:solidFill>
              </a:rPr>
              <a:t>→</a:t>
            </a:r>
            <a:endParaRPr lang="en-US" sz="2000" dirty="0"/>
          </a:p>
        </p:txBody>
      </p:sp>
      <p:sp>
        <p:nvSpPr>
          <p:cNvPr id="29" name="Text 27"/>
          <p:cNvSpPr/>
          <p:nvPr/>
        </p:nvSpPr>
        <p:spPr>
          <a:xfrm>
            <a:off x="3429000" y="91897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750" dirty="0"/>
          </a:p>
        </p:txBody>
      </p:sp>
      <p:sp>
        <p:nvSpPr>
          <p:cNvPr id="30" name="Text 28"/>
          <p:cNvSpPr/>
          <p:nvPr/>
        </p:nvSpPr>
        <p:spPr>
          <a:xfrm>
            <a:off x="3429000" y="1159002"/>
            <a:ext cx="201168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 ON — High Speed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5394960" y="966978"/>
            <a:ext cx="50292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🚀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274320" y="1828800"/>
            <a:ext cx="5669280" cy="96012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274320" y="1972818"/>
            <a:ext cx="528066" cy="528066"/>
          </a:xfrm>
          <a:prstGeom prst="ellipse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74320" y="1972818"/>
            <a:ext cx="528066" cy="528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502920" y="2788920"/>
            <a:ext cx="109728" cy="45720"/>
          </a:xfrm>
          <a:prstGeom prst="rect">
            <a:avLst/>
          </a:prstGeom>
          <a:solidFill>
            <a:srgbClr val="7B6CB5">
              <a:alpha val="60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850392" y="192481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750" dirty="0"/>
          </a:p>
        </p:txBody>
      </p:sp>
      <p:sp>
        <p:nvSpPr>
          <p:cNvPr id="37" name="Text 35"/>
          <p:cNvSpPr/>
          <p:nvPr/>
        </p:nvSpPr>
        <p:spPr>
          <a:xfrm>
            <a:off x="850392" y="2164842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Pause 3s → Decelerate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2971800" y="2020824"/>
            <a:ext cx="411480" cy="528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7B6CB5"/>
                </a:solidFill>
              </a:rPr>
              <a:t>→</a:t>
            </a:r>
            <a:endParaRPr lang="en-US" sz="2000" dirty="0"/>
          </a:p>
        </p:txBody>
      </p:sp>
      <p:sp>
        <p:nvSpPr>
          <p:cNvPr id="39" name="Text 37"/>
          <p:cNvSpPr/>
          <p:nvPr/>
        </p:nvSpPr>
        <p:spPr>
          <a:xfrm>
            <a:off x="3429000" y="192481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750" dirty="0"/>
          </a:p>
        </p:txBody>
      </p:sp>
      <p:sp>
        <p:nvSpPr>
          <p:cNvPr id="40" name="Text 38"/>
          <p:cNvSpPr/>
          <p:nvPr/>
        </p:nvSpPr>
        <p:spPr>
          <a:xfrm>
            <a:off x="3429000" y="2164842"/>
            <a:ext cx="201168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 MEDIUM Speed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5394960" y="1972818"/>
            <a:ext cx="50292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⬇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274320" y="2834640"/>
            <a:ext cx="5669280" cy="96012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274320" y="2978658"/>
            <a:ext cx="528066" cy="528066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274320" y="2978658"/>
            <a:ext cx="528066" cy="528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45" name="Shape 43"/>
          <p:cNvSpPr/>
          <p:nvPr/>
        </p:nvSpPr>
        <p:spPr>
          <a:xfrm>
            <a:off x="502920" y="3794760"/>
            <a:ext cx="109728" cy="45720"/>
          </a:xfrm>
          <a:prstGeom prst="rect">
            <a:avLst/>
          </a:prstGeom>
          <a:solidFill>
            <a:srgbClr val="F5A623">
              <a:alpha val="60000"/>
            </a:srgbClr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850392" y="293065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750" dirty="0"/>
          </a:p>
        </p:txBody>
      </p:sp>
      <p:sp>
        <p:nvSpPr>
          <p:cNvPr id="47" name="Text 45"/>
          <p:cNvSpPr/>
          <p:nvPr/>
        </p:nvSpPr>
        <p:spPr>
          <a:xfrm>
            <a:off x="850392" y="3170682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Pause 2s → Final Descent</a:t>
            </a:r>
            <a:endParaRPr lang="en-US" sz="1200" dirty="0"/>
          </a:p>
        </p:txBody>
      </p:sp>
      <p:sp>
        <p:nvSpPr>
          <p:cNvPr id="48" name="Text 46"/>
          <p:cNvSpPr/>
          <p:nvPr/>
        </p:nvSpPr>
        <p:spPr>
          <a:xfrm>
            <a:off x="2971800" y="3026664"/>
            <a:ext cx="411480" cy="528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5A623"/>
                </a:solidFill>
              </a:rPr>
              <a:t>→</a:t>
            </a:r>
            <a:endParaRPr lang="en-US" sz="2000" dirty="0"/>
          </a:p>
        </p:txBody>
      </p:sp>
      <p:sp>
        <p:nvSpPr>
          <p:cNvPr id="49" name="Text 47"/>
          <p:cNvSpPr/>
          <p:nvPr/>
        </p:nvSpPr>
        <p:spPr>
          <a:xfrm>
            <a:off x="3429000" y="293065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750" dirty="0"/>
          </a:p>
        </p:txBody>
      </p:sp>
      <p:sp>
        <p:nvSpPr>
          <p:cNvPr id="50" name="Text 48"/>
          <p:cNvSpPr/>
          <p:nvPr/>
        </p:nvSpPr>
        <p:spPr>
          <a:xfrm>
            <a:off x="3429000" y="3170682"/>
            <a:ext cx="201168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 SLOW Speed</a:t>
            </a:r>
            <a:endParaRPr lang="en-US" sz="1200" dirty="0"/>
          </a:p>
        </p:txBody>
      </p:sp>
      <p:sp>
        <p:nvSpPr>
          <p:cNvPr id="51" name="Text 49"/>
          <p:cNvSpPr/>
          <p:nvPr/>
        </p:nvSpPr>
        <p:spPr>
          <a:xfrm>
            <a:off x="5394960" y="2978658"/>
            <a:ext cx="50292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🐢</a:t>
            </a:r>
            <a:endParaRPr lang="en-US" sz="1600" dirty="0"/>
          </a:p>
        </p:txBody>
      </p:sp>
      <p:sp>
        <p:nvSpPr>
          <p:cNvPr id="52" name="Shape 50"/>
          <p:cNvSpPr/>
          <p:nvPr/>
        </p:nvSpPr>
        <p:spPr>
          <a:xfrm>
            <a:off x="274320" y="3840480"/>
            <a:ext cx="5669280" cy="960120"/>
          </a:xfrm>
          <a:prstGeom prst="rect">
            <a:avLst/>
          </a:prstGeom>
          <a:solidFill>
            <a:srgbClr val="152040"/>
          </a:solidFill>
          <a:ln w="19050">
            <a:solidFill>
              <a:srgbClr val="F5C842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53" name="Shape 51"/>
          <p:cNvSpPr/>
          <p:nvPr/>
        </p:nvSpPr>
        <p:spPr>
          <a:xfrm>
            <a:off x="274320" y="3984498"/>
            <a:ext cx="528066" cy="528066"/>
          </a:xfrm>
          <a:prstGeom prst="ellipse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274320" y="3984498"/>
            <a:ext cx="528066" cy="528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55" name="Text 53"/>
          <p:cNvSpPr/>
          <p:nvPr/>
        </p:nvSpPr>
        <p:spPr>
          <a:xfrm>
            <a:off x="850392" y="393649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750" dirty="0"/>
          </a:p>
        </p:txBody>
      </p:sp>
      <p:sp>
        <p:nvSpPr>
          <p:cNvPr id="56" name="Text 54"/>
          <p:cNvSpPr/>
          <p:nvPr/>
        </p:nvSpPr>
        <p:spPr>
          <a:xfrm>
            <a:off x="850392" y="4176522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Sonar &lt; 5 cm</a:t>
            </a:r>
            <a:endParaRPr lang="en-US" sz="1200" dirty="0"/>
          </a:p>
        </p:txBody>
      </p:sp>
      <p:sp>
        <p:nvSpPr>
          <p:cNvPr id="57" name="Text 55"/>
          <p:cNvSpPr/>
          <p:nvPr/>
        </p:nvSpPr>
        <p:spPr>
          <a:xfrm>
            <a:off x="2971800" y="4032504"/>
            <a:ext cx="411480" cy="528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5C842"/>
                </a:solidFill>
              </a:rPr>
              <a:t>→</a:t>
            </a:r>
            <a:endParaRPr lang="en-US" sz="2000" dirty="0"/>
          </a:p>
        </p:txBody>
      </p:sp>
      <p:sp>
        <p:nvSpPr>
          <p:cNvPr id="58" name="Text 56"/>
          <p:cNvSpPr/>
          <p:nvPr/>
        </p:nvSpPr>
        <p:spPr>
          <a:xfrm>
            <a:off x="3429000" y="393649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750" dirty="0"/>
          </a:p>
        </p:txBody>
      </p:sp>
      <p:sp>
        <p:nvSpPr>
          <p:cNvPr id="59" name="Text 57"/>
          <p:cNvSpPr/>
          <p:nvPr/>
        </p:nvSpPr>
        <p:spPr>
          <a:xfrm>
            <a:off x="3429000" y="4176522"/>
            <a:ext cx="201168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 OFF → LANDED</a:t>
            </a:r>
            <a:endParaRPr lang="en-US" sz="1200" dirty="0"/>
          </a:p>
        </p:txBody>
      </p:sp>
      <p:sp>
        <p:nvSpPr>
          <p:cNvPr id="60" name="Text 58"/>
          <p:cNvSpPr/>
          <p:nvPr/>
        </p:nvSpPr>
        <p:spPr>
          <a:xfrm>
            <a:off x="5394960" y="3984498"/>
            <a:ext cx="50292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✅</a:t>
            </a:r>
            <a:endParaRPr lang="en-US" sz="1600" dirty="0"/>
          </a:p>
        </p:txBody>
      </p:sp>
      <p:sp>
        <p:nvSpPr>
          <p:cNvPr id="61" name="Shape 59"/>
          <p:cNvSpPr/>
          <p:nvPr/>
        </p:nvSpPr>
        <p:spPr>
          <a:xfrm>
            <a:off x="6172200" y="749808"/>
            <a:ext cx="274320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6172200" y="749808"/>
            <a:ext cx="274320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6263640" y="86868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 NEEDED</a:t>
            </a:r>
            <a:endParaRPr lang="en-US" sz="1000" dirty="0"/>
          </a:p>
        </p:txBody>
      </p:sp>
      <p:sp>
        <p:nvSpPr>
          <p:cNvPr id="64" name="Shape 62"/>
          <p:cNvSpPr/>
          <p:nvPr/>
        </p:nvSpPr>
        <p:spPr>
          <a:xfrm>
            <a:off x="6263640" y="1298448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6281928" y="136245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🧠</a:t>
            </a:r>
            <a:endParaRPr lang="en-US" sz="1800" dirty="0"/>
          </a:p>
        </p:txBody>
      </p:sp>
      <p:sp>
        <p:nvSpPr>
          <p:cNvPr id="66" name="Text 64"/>
          <p:cNvSpPr/>
          <p:nvPr/>
        </p:nvSpPr>
        <p:spPr>
          <a:xfrm>
            <a:off x="6784848" y="1344168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micro:bit v2</a:t>
            </a:r>
            <a:endParaRPr lang="en-US" sz="1100" dirty="0"/>
          </a:p>
        </p:txBody>
      </p:sp>
      <p:sp>
        <p:nvSpPr>
          <p:cNvPr id="67" name="Text 65"/>
          <p:cNvSpPr/>
          <p:nvPr/>
        </p:nvSpPr>
        <p:spPr>
          <a:xfrm>
            <a:off x="6784848" y="1600200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Main controller</a:t>
            </a:r>
            <a:endParaRPr lang="en-US" sz="950" dirty="0"/>
          </a:p>
        </p:txBody>
      </p:sp>
      <p:sp>
        <p:nvSpPr>
          <p:cNvPr id="68" name="Shape 66"/>
          <p:cNvSpPr/>
          <p:nvPr/>
        </p:nvSpPr>
        <p:spPr>
          <a:xfrm>
            <a:off x="6263640" y="2002536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6281928" y="206654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⚡</a:t>
            </a:r>
            <a:endParaRPr lang="en-US" sz="1800" dirty="0"/>
          </a:p>
        </p:txBody>
      </p:sp>
      <p:sp>
        <p:nvSpPr>
          <p:cNvPr id="70" name="Text 68"/>
          <p:cNvSpPr/>
          <p:nvPr/>
        </p:nvSpPr>
        <p:spPr>
          <a:xfrm>
            <a:off x="6784848" y="2048256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Nezha Board V2</a:t>
            </a:r>
            <a:endParaRPr lang="en-US" sz="1100" dirty="0"/>
          </a:p>
        </p:txBody>
      </p:sp>
      <p:sp>
        <p:nvSpPr>
          <p:cNvPr id="71" name="Text 69"/>
          <p:cNvSpPr/>
          <p:nvPr/>
        </p:nvSpPr>
        <p:spPr>
          <a:xfrm>
            <a:off x="6784848" y="2304288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Motor &amp; sensor connections</a:t>
            </a:r>
            <a:endParaRPr lang="en-US" sz="950" dirty="0"/>
          </a:p>
        </p:txBody>
      </p:sp>
      <p:sp>
        <p:nvSpPr>
          <p:cNvPr id="72" name="Shape 70"/>
          <p:cNvSpPr/>
          <p:nvPr/>
        </p:nvSpPr>
        <p:spPr>
          <a:xfrm>
            <a:off x="6263640" y="2706624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6281928" y="277063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🔩</a:t>
            </a:r>
            <a:endParaRPr lang="en-US" sz="1800" dirty="0"/>
          </a:p>
        </p:txBody>
      </p:sp>
      <p:sp>
        <p:nvSpPr>
          <p:cNvPr id="74" name="Text 72"/>
          <p:cNvSpPr/>
          <p:nvPr/>
        </p:nvSpPr>
        <p:spPr>
          <a:xfrm>
            <a:off x="6784848" y="2752344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PlanetX Smart Motor</a:t>
            </a:r>
            <a:endParaRPr lang="en-US" sz="1100" dirty="0"/>
          </a:p>
        </p:txBody>
      </p:sp>
      <p:sp>
        <p:nvSpPr>
          <p:cNvPr id="75" name="Text 73"/>
          <p:cNvSpPr/>
          <p:nvPr/>
        </p:nvSpPr>
        <p:spPr>
          <a:xfrm>
            <a:off x="6784848" y="3008376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Simulates descent engine</a:t>
            </a:r>
            <a:endParaRPr lang="en-US" sz="950" dirty="0"/>
          </a:p>
        </p:txBody>
      </p:sp>
      <p:sp>
        <p:nvSpPr>
          <p:cNvPr id="76" name="Shape 74"/>
          <p:cNvSpPr/>
          <p:nvPr/>
        </p:nvSpPr>
        <p:spPr>
          <a:xfrm>
            <a:off x="6263640" y="3410712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6281928" y="34747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📡</a:t>
            </a:r>
            <a:endParaRPr lang="en-US" sz="1800" dirty="0"/>
          </a:p>
        </p:txBody>
      </p:sp>
      <p:sp>
        <p:nvSpPr>
          <p:cNvPr id="78" name="Text 76"/>
          <p:cNvSpPr/>
          <p:nvPr/>
        </p:nvSpPr>
        <p:spPr>
          <a:xfrm>
            <a:off x="6784848" y="3456432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Sonar:bit</a:t>
            </a:r>
            <a:endParaRPr lang="en-US" sz="1100" dirty="0"/>
          </a:p>
        </p:txBody>
      </p:sp>
      <p:sp>
        <p:nvSpPr>
          <p:cNvPr id="79" name="Text 77"/>
          <p:cNvSpPr/>
          <p:nvPr/>
        </p:nvSpPr>
        <p:spPr>
          <a:xfrm>
            <a:off x="6784848" y="3712464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Downward surface detection</a:t>
            </a:r>
            <a:endParaRPr lang="en-US" sz="950" dirty="0"/>
          </a:p>
        </p:txBody>
      </p:sp>
      <p:sp>
        <p:nvSpPr>
          <p:cNvPr id="80" name="Shape 78"/>
          <p:cNvSpPr/>
          <p:nvPr/>
        </p:nvSpPr>
        <p:spPr>
          <a:xfrm>
            <a:off x="6263640" y="4114800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6281928" y="417880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🧱</a:t>
            </a:r>
            <a:endParaRPr lang="en-US" sz="1800" dirty="0"/>
          </a:p>
        </p:txBody>
      </p:sp>
      <p:sp>
        <p:nvSpPr>
          <p:cNvPr id="82" name="Text 80"/>
          <p:cNvSpPr/>
          <p:nvPr/>
        </p:nvSpPr>
        <p:spPr>
          <a:xfrm>
            <a:off x="6784848" y="416052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Nezha Pro Blocks</a:t>
            </a:r>
            <a:endParaRPr lang="en-US" sz="1100" dirty="0"/>
          </a:p>
        </p:txBody>
      </p:sp>
      <p:sp>
        <p:nvSpPr>
          <p:cNvPr id="83" name="Text 81"/>
          <p:cNvSpPr/>
          <p:nvPr/>
        </p:nvSpPr>
        <p:spPr>
          <a:xfrm>
            <a:off x="6784848" y="4416552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Lander body &amp; landing legs</a:t>
            </a:r>
            <a:endParaRPr lang="en-US" sz="950" dirty="0"/>
          </a:p>
        </p:txBody>
      </p:sp>
      <p:sp>
        <p:nvSpPr>
          <p:cNvPr id="84" name="Shape 82"/>
          <p:cNvSpPr/>
          <p:nvPr/>
        </p:nvSpPr>
        <p:spPr>
          <a:xfrm>
            <a:off x="274320" y="4709160"/>
            <a:ext cx="5669280" cy="274320"/>
          </a:xfrm>
          <a:prstGeom prst="rect">
            <a:avLst/>
          </a:prstGeom>
          <a:solidFill>
            <a:srgbClr val="4BBDB3">
              <a:alpha val="20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85" name="Text 83"/>
          <p:cNvSpPr/>
          <p:nvPr/>
        </p:nvSpPr>
        <p:spPr>
          <a:xfrm>
            <a:off x="274320" y="4709160"/>
            <a:ext cx="5669280" cy="274320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💡  Point the Sonar:bit downward and use a 'forever' loop — check distance every 100 ms during slow descent phase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04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3 — Test, Iterate &amp; Present  (45 min)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28600" y="749808"/>
            <a:ext cx="2788920" cy="352044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28600" y="749808"/>
            <a:ext cx="278892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8686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🧪  TEST</a:t>
            </a:r>
            <a:endParaRPr lang="en-US" sz="1700" dirty="0"/>
          </a:p>
        </p:txBody>
      </p:sp>
      <p:sp>
        <p:nvSpPr>
          <p:cNvPr id="25" name="Shape 23"/>
          <p:cNvSpPr/>
          <p:nvPr/>
        </p:nvSpPr>
        <p:spPr>
          <a:xfrm>
            <a:off x="393192" y="159105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30352" y="149961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Run the full sequence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393192" y="213969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30352" y="204825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Does every component respond correctly?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93192" y="268833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30352" y="259689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Record results on the Testing Log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393192" y="323697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30352" y="314553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Check LED / display output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393192" y="378561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30352" y="369417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Time each phase — matches the brief?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3246120" y="749808"/>
            <a:ext cx="2788920" cy="352044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3246120" y="749808"/>
            <a:ext cx="278892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383280" y="8686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🔄  ITERATE</a:t>
            </a:r>
            <a:endParaRPr lang="en-US" sz="1700" dirty="0"/>
          </a:p>
        </p:txBody>
      </p:sp>
      <p:sp>
        <p:nvSpPr>
          <p:cNvPr id="38" name="Shape 36"/>
          <p:cNvSpPr/>
          <p:nvPr/>
        </p:nvSpPr>
        <p:spPr>
          <a:xfrm>
            <a:off x="3410712" y="159105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547872" y="149961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Identify what didn't work — be specific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3410712" y="213969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547872" y="204825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Adjust speeds, timings, or thresholds</a:t>
            </a:r>
            <a:endParaRPr lang="en-US" sz="1050" dirty="0"/>
          </a:p>
        </p:txBody>
      </p:sp>
      <p:sp>
        <p:nvSpPr>
          <p:cNvPr id="42" name="Shape 40"/>
          <p:cNvSpPr/>
          <p:nvPr/>
        </p:nvSpPr>
        <p:spPr>
          <a:xfrm>
            <a:off x="3410712" y="268833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547872" y="259689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Reinforce structure if needed</a:t>
            </a:r>
            <a:endParaRPr lang="en-US" sz="1050" dirty="0"/>
          </a:p>
        </p:txBody>
      </p:sp>
      <p:sp>
        <p:nvSpPr>
          <p:cNvPr id="44" name="Shape 42"/>
          <p:cNvSpPr/>
          <p:nvPr/>
        </p:nvSpPr>
        <p:spPr>
          <a:xfrm>
            <a:off x="3410712" y="323697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547872" y="314553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Retest after every change</a:t>
            </a:r>
            <a:endParaRPr lang="en-US" sz="1050" dirty="0"/>
          </a:p>
        </p:txBody>
      </p:sp>
      <p:sp>
        <p:nvSpPr>
          <p:cNvPr id="46" name="Shape 44"/>
          <p:cNvSpPr/>
          <p:nvPr/>
        </p:nvSpPr>
        <p:spPr>
          <a:xfrm>
            <a:off x="3410712" y="378561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547872" y="369417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Document each improvement attempt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6263640" y="749808"/>
            <a:ext cx="2788920" cy="352044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9" name="Shape 47"/>
          <p:cNvSpPr/>
          <p:nvPr/>
        </p:nvSpPr>
        <p:spPr>
          <a:xfrm>
            <a:off x="6263640" y="749808"/>
            <a:ext cx="2788920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400800" y="8686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🎤  PRESENT</a:t>
            </a:r>
            <a:endParaRPr lang="en-US" sz="1700" dirty="0"/>
          </a:p>
        </p:txBody>
      </p:sp>
      <p:sp>
        <p:nvSpPr>
          <p:cNvPr id="51" name="Shape 49"/>
          <p:cNvSpPr/>
          <p:nvPr/>
        </p:nvSpPr>
        <p:spPr>
          <a:xfrm>
            <a:off x="6428232" y="159105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565392" y="149961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Live demonstration of your build</a:t>
            </a:r>
            <a:endParaRPr lang="en-US" sz="1050" dirty="0"/>
          </a:p>
        </p:txBody>
      </p:sp>
      <p:sp>
        <p:nvSpPr>
          <p:cNvPr id="53" name="Shape 51"/>
          <p:cNvSpPr/>
          <p:nvPr/>
        </p:nvSpPr>
        <p:spPr>
          <a:xfrm>
            <a:off x="6428232" y="213969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565392" y="204825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Explain each design decision</a:t>
            </a:r>
            <a:endParaRPr lang="en-US" sz="1050" dirty="0"/>
          </a:p>
        </p:txBody>
      </p:sp>
      <p:sp>
        <p:nvSpPr>
          <p:cNvPr id="55" name="Shape 53"/>
          <p:cNvSpPr/>
          <p:nvPr/>
        </p:nvSpPr>
        <p:spPr>
          <a:xfrm>
            <a:off x="6428232" y="268833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6565392" y="259689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Show the code — walk through phases</a:t>
            </a:r>
            <a:endParaRPr lang="en-US" sz="1050" dirty="0"/>
          </a:p>
        </p:txBody>
      </p:sp>
      <p:sp>
        <p:nvSpPr>
          <p:cNvPr id="57" name="Shape 55"/>
          <p:cNvSpPr/>
          <p:nvPr/>
        </p:nvSpPr>
        <p:spPr>
          <a:xfrm>
            <a:off x="6428232" y="323697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6565392" y="314553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Reflect: what would you change?</a:t>
            </a:r>
            <a:endParaRPr lang="en-US" sz="1050" dirty="0"/>
          </a:p>
        </p:txBody>
      </p:sp>
      <p:sp>
        <p:nvSpPr>
          <p:cNvPr id="59" name="Shape 57"/>
          <p:cNvSpPr/>
          <p:nvPr/>
        </p:nvSpPr>
        <p:spPr>
          <a:xfrm>
            <a:off x="6428232" y="378561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565392" y="369417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Peer feedback using rubric</a:t>
            </a:r>
            <a:endParaRPr lang="en-US" sz="1050" dirty="0"/>
          </a:p>
        </p:txBody>
      </p:sp>
      <p:sp>
        <p:nvSpPr>
          <p:cNvPr id="61" name="Shape 59"/>
          <p:cNvSpPr/>
          <p:nvPr/>
        </p:nvSpPr>
        <p:spPr>
          <a:xfrm>
            <a:off x="228600" y="4361688"/>
            <a:ext cx="8686800" cy="603504"/>
          </a:xfrm>
          <a:prstGeom prst="rect">
            <a:avLst/>
          </a:prstGeom>
          <a:solidFill>
            <a:srgbClr val="152040"/>
          </a:solidFill>
          <a:ln w="15240">
            <a:solidFill>
              <a:srgbClr val="F5C842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320040" y="4416552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SUCCESS CRITERIA:</a:t>
            </a:r>
            <a:endParaRPr lang="en-US" sz="1000" dirty="0"/>
          </a:p>
        </p:txBody>
      </p:sp>
      <p:sp>
        <p:nvSpPr>
          <p:cNvPr id="63" name="Text 61"/>
          <p:cNvSpPr/>
          <p:nvPr/>
        </p:nvSpPr>
        <p:spPr>
          <a:xfrm>
            <a:off x="2148840" y="4416552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Lander is stable</a:t>
            </a:r>
            <a:endParaRPr lang="en-US" sz="950" dirty="0"/>
          </a:p>
        </p:txBody>
      </p:sp>
      <p:sp>
        <p:nvSpPr>
          <p:cNvPr id="64" name="Text 62"/>
          <p:cNvSpPr/>
          <p:nvPr/>
        </p:nvSpPr>
        <p:spPr>
          <a:xfrm>
            <a:off x="3813048" y="4416552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4-phase sequence runs</a:t>
            </a:r>
            <a:endParaRPr lang="en-US" sz="950" dirty="0"/>
          </a:p>
        </p:txBody>
      </p:sp>
      <p:sp>
        <p:nvSpPr>
          <p:cNvPr id="65" name="Text 63"/>
          <p:cNvSpPr/>
          <p:nvPr/>
        </p:nvSpPr>
        <p:spPr>
          <a:xfrm>
            <a:off x="5477256" y="4416552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Motor stops at &lt; 5 cm</a:t>
            </a:r>
            <a:endParaRPr lang="en-US" sz="950" dirty="0"/>
          </a:p>
        </p:txBody>
      </p:sp>
      <p:sp>
        <p:nvSpPr>
          <p:cNvPr id="66" name="Text 64"/>
          <p:cNvSpPr/>
          <p:nvPr/>
        </p:nvSpPr>
        <p:spPr>
          <a:xfrm>
            <a:off x="7141464" y="4416552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LED displays LANDED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04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Assessment &amp; Differentiation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74320" y="749808"/>
            <a:ext cx="41605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74320" y="749808"/>
            <a:ext cx="416052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11480" y="850392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 Assessment Strategies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384048" y="1353312"/>
            <a:ext cx="3931920" cy="987552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38912" y="146304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👁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914400" y="1426464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FORMATIVE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914400" y="1700784"/>
            <a:ext cx="3246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Observation during build and Sonar:bit wiring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Questioning: 'At what distance does it stop and why?'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84048" y="2450592"/>
            <a:ext cx="3931920" cy="987552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38912" y="256032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📁</a:t>
            </a:r>
            <a:endParaRPr lang="en-US" sz="2000" dirty="0"/>
          </a:p>
        </p:txBody>
      </p:sp>
      <p:sp>
        <p:nvSpPr>
          <p:cNvPr id="31" name="Text 29"/>
          <p:cNvSpPr/>
          <p:nvPr/>
        </p:nvSpPr>
        <p:spPr>
          <a:xfrm>
            <a:off x="914400" y="2523744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PORTFOLIO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914400" y="2798064"/>
            <a:ext cx="3246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Design Brief &amp; Testing Log with descent data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Annotated photo of lander with labels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384048" y="3547872"/>
            <a:ext cx="3931920" cy="987552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38912" y="36576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🎯</a:t>
            </a:r>
            <a:endParaRPr lang="en-US" sz="2000" dirty="0"/>
          </a:p>
        </p:txBody>
      </p:sp>
      <p:sp>
        <p:nvSpPr>
          <p:cNvPr id="35" name="Text 33"/>
          <p:cNvSpPr/>
          <p:nvPr/>
        </p:nvSpPr>
        <p:spPr>
          <a:xfrm>
            <a:off x="914400" y="3621024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SUMMATIVE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914400" y="3895344"/>
            <a:ext cx="3246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Live descent demo — lands within 5 cm target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Team explains each phase and its physics connection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4709160" y="749808"/>
            <a:ext cx="41605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4709160" y="749808"/>
            <a:ext cx="416052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846320" y="850392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  Differentiation Strategies</a:t>
            </a:r>
            <a:endParaRPr lang="en-US" sz="1500" dirty="0"/>
          </a:p>
        </p:txBody>
      </p:sp>
      <p:sp>
        <p:nvSpPr>
          <p:cNvPr id="40" name="Shape 38"/>
          <p:cNvSpPr/>
          <p:nvPr/>
        </p:nvSpPr>
        <p:spPr>
          <a:xfrm>
            <a:off x="4818888" y="1353312"/>
            <a:ext cx="3931920" cy="777240"/>
          </a:xfrm>
          <a:prstGeom prst="rect">
            <a:avLst/>
          </a:prstGeom>
          <a:solidFill>
            <a:srgbClr val="172547"/>
          </a:solidFill>
          <a:ln w="12700">
            <a:solidFill>
              <a:srgbClr val="34D399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919472" y="141732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🟢  Scaffolding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4919472" y="1691640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Pre-built leg structure provided. Students focus on mounting the motor and Sonar:bit correctly and writing the descent code.</a:t>
            </a:r>
            <a:endParaRPr lang="en-US" sz="950" dirty="0"/>
          </a:p>
        </p:txBody>
      </p:sp>
      <p:sp>
        <p:nvSpPr>
          <p:cNvPr id="43" name="Shape 41"/>
          <p:cNvSpPr/>
          <p:nvPr/>
        </p:nvSpPr>
        <p:spPr>
          <a:xfrm>
            <a:off x="4818888" y="2240280"/>
            <a:ext cx="3931920" cy="777240"/>
          </a:xfrm>
          <a:prstGeom prst="rect">
            <a:avLst/>
          </a:prstGeom>
          <a:solidFill>
            <a:srgbClr val="172547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919472" y="230428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🔵  Extension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4919472" y="2578608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Add an abort sequence: if descent takes too long (&gt; 10 s), trigger emergency motor-off and flash error code on LED.</a:t>
            </a:r>
            <a:endParaRPr lang="en-US" sz="950" dirty="0"/>
          </a:p>
        </p:txBody>
      </p:sp>
      <p:sp>
        <p:nvSpPr>
          <p:cNvPr id="46" name="Shape 44"/>
          <p:cNvSpPr/>
          <p:nvPr/>
        </p:nvSpPr>
        <p:spPr>
          <a:xfrm>
            <a:off x="4818888" y="3127248"/>
            <a:ext cx="3931920" cy="777240"/>
          </a:xfrm>
          <a:prstGeom prst="rect">
            <a:avLst/>
          </a:prstGeom>
          <a:solidFill>
            <a:srgbClr val="172547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4919472" y="319125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🟡  ELL Support</a:t>
            </a:r>
            <a:endParaRPr lang="en-US" sz="1100" dirty="0"/>
          </a:p>
        </p:txBody>
      </p:sp>
      <p:sp>
        <p:nvSpPr>
          <p:cNvPr id="48" name="Text 46"/>
          <p:cNvSpPr/>
          <p:nvPr/>
        </p:nvSpPr>
        <p:spPr>
          <a:xfrm>
            <a:off x="4919472" y="3465576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Illustrated descent phase cards in Arabic and English showing motor speed and LED display at each stage.</a:t>
            </a:r>
            <a:endParaRPr lang="en-US" sz="950" dirty="0"/>
          </a:p>
        </p:txBody>
      </p:sp>
      <p:sp>
        <p:nvSpPr>
          <p:cNvPr id="49" name="Shape 47"/>
          <p:cNvSpPr/>
          <p:nvPr/>
        </p:nvSpPr>
        <p:spPr>
          <a:xfrm>
            <a:off x="4818888" y="4014216"/>
            <a:ext cx="3931920" cy="777240"/>
          </a:xfrm>
          <a:prstGeom prst="rect">
            <a:avLst/>
          </a:prstGeom>
          <a:solidFill>
            <a:srgbClr val="172547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919472" y="407822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🔴  Advanced</a:t>
            </a:r>
            <a:endParaRPr lang="en-US" sz="1100" dirty="0"/>
          </a:p>
        </p:txBody>
      </p:sp>
      <p:sp>
        <p:nvSpPr>
          <p:cNvPr id="51" name="Text 49"/>
          <p:cNvSpPr/>
          <p:nvPr/>
        </p:nvSpPr>
        <p:spPr>
          <a:xfrm>
            <a:off x="4919472" y="4352544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Use JavaScript and variables to log the distance reading every second during descent — display minimum reading at end.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04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Curriculum &amp; Standards Alignment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28600" y="749808"/>
            <a:ext cx="27889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28600" y="749808"/>
            <a:ext cx="278892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85039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NGSS</a:t>
            </a:r>
            <a:endParaRPr lang="en-US" sz="1900" dirty="0"/>
          </a:p>
        </p:txBody>
      </p:sp>
      <p:sp>
        <p:nvSpPr>
          <p:cNvPr id="25" name="Text 23"/>
          <p:cNvSpPr/>
          <p:nvPr/>
        </p:nvSpPr>
        <p:spPr>
          <a:xfrm>
            <a:off x="365760" y="1252728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Next Generation Science Standards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365760" y="1673352"/>
            <a:ext cx="1170432" cy="301752"/>
          </a:xfrm>
          <a:prstGeom prst="rect">
            <a:avLst/>
          </a:prstGeom>
          <a:solidFill>
            <a:srgbClr val="4BBDB3">
              <a:alpha val="25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MS-ETS1-1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1664208" y="1673352"/>
            <a:ext cx="1170432" cy="301752"/>
          </a:xfrm>
          <a:prstGeom prst="rect">
            <a:avLst/>
          </a:prstGeom>
          <a:solidFill>
            <a:srgbClr val="4BBDB3">
              <a:alpha val="25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664208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MS-ETS1-2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365760" y="2084832"/>
            <a:ext cx="1170432" cy="301752"/>
          </a:xfrm>
          <a:prstGeom prst="rect">
            <a:avLst/>
          </a:prstGeom>
          <a:solidFill>
            <a:srgbClr val="4BBDB3">
              <a:alpha val="25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MS-PS2-1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1664208" y="2084832"/>
            <a:ext cx="1170432" cy="301752"/>
          </a:xfrm>
          <a:prstGeom prst="rect">
            <a:avLst/>
          </a:prstGeom>
          <a:solidFill>
            <a:srgbClr val="4BBDB3">
              <a:alpha val="25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664208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MS-PS2-2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11480" y="2834640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39496" y="27706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Design criteria for precision landing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411480" y="3291840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39496" y="32278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Evaluate solution using descent data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11480" y="3749040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39496" y="36850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Forces during powered descent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411480" y="4206240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39496" y="41422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Newton's 3rd Law — thrust &amp; gravity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3246120" y="749808"/>
            <a:ext cx="27889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3246120" y="749808"/>
            <a:ext cx="278892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383280" y="85039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CSTA</a:t>
            </a:r>
            <a:endParaRPr lang="en-US" sz="1900" dirty="0"/>
          </a:p>
        </p:txBody>
      </p:sp>
      <p:sp>
        <p:nvSpPr>
          <p:cNvPr id="45" name="Text 43"/>
          <p:cNvSpPr/>
          <p:nvPr/>
        </p:nvSpPr>
        <p:spPr>
          <a:xfrm>
            <a:off x="3383280" y="1252728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CS Teachers Association K–12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3383280" y="1673352"/>
            <a:ext cx="1170432" cy="301752"/>
          </a:xfrm>
          <a:prstGeom prst="rect">
            <a:avLst/>
          </a:prstGeom>
          <a:solidFill>
            <a:srgbClr val="7B6CB5">
              <a:alpha val="25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383280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1B-AP-10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4681728" y="1673352"/>
            <a:ext cx="1170432" cy="301752"/>
          </a:xfrm>
          <a:prstGeom prst="rect">
            <a:avLst/>
          </a:prstGeom>
          <a:solidFill>
            <a:srgbClr val="7B6CB5">
              <a:alpha val="25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4681728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1B-AP-11</a:t>
            </a:r>
            <a:endParaRPr lang="en-US" sz="1050" dirty="0"/>
          </a:p>
        </p:txBody>
      </p:sp>
      <p:sp>
        <p:nvSpPr>
          <p:cNvPr id="50" name="Shape 48"/>
          <p:cNvSpPr/>
          <p:nvPr/>
        </p:nvSpPr>
        <p:spPr>
          <a:xfrm>
            <a:off x="3383280" y="2084832"/>
            <a:ext cx="1170432" cy="301752"/>
          </a:xfrm>
          <a:prstGeom prst="rect">
            <a:avLst/>
          </a:prstGeom>
          <a:solidFill>
            <a:srgbClr val="7B6CB5">
              <a:alpha val="25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3383280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1B-AP-15</a:t>
            </a:r>
            <a:endParaRPr lang="en-US" sz="1050" dirty="0"/>
          </a:p>
        </p:txBody>
      </p:sp>
      <p:sp>
        <p:nvSpPr>
          <p:cNvPr id="52" name="Shape 50"/>
          <p:cNvSpPr/>
          <p:nvPr/>
        </p:nvSpPr>
        <p:spPr>
          <a:xfrm>
            <a:off x="3429000" y="2834640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3557016" y="27706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Event-driven descent program</a:t>
            </a:r>
            <a:endParaRPr lang="en-US" sz="1000" dirty="0"/>
          </a:p>
        </p:txBody>
      </p:sp>
      <p:sp>
        <p:nvSpPr>
          <p:cNvPr id="54" name="Shape 52"/>
          <p:cNvSpPr/>
          <p:nvPr/>
        </p:nvSpPr>
        <p:spPr>
          <a:xfrm>
            <a:off x="3429000" y="3291840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3557016" y="32278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Decompose landing into phases</a:t>
            </a:r>
            <a:endParaRPr lang="en-US" sz="1000" dirty="0"/>
          </a:p>
        </p:txBody>
      </p:sp>
      <p:sp>
        <p:nvSpPr>
          <p:cNvPr id="56" name="Shape 54"/>
          <p:cNvSpPr/>
          <p:nvPr/>
        </p:nvSpPr>
        <p:spPr>
          <a:xfrm>
            <a:off x="3429000" y="3749040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3557016" y="36850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Test &amp; refine Sonar threshold</a:t>
            </a:r>
            <a:endParaRPr lang="en-US" sz="1000" dirty="0"/>
          </a:p>
        </p:txBody>
      </p:sp>
      <p:sp>
        <p:nvSpPr>
          <p:cNvPr id="58" name="Shape 56"/>
          <p:cNvSpPr/>
          <p:nvPr/>
        </p:nvSpPr>
        <p:spPr>
          <a:xfrm>
            <a:off x="6263640" y="749808"/>
            <a:ext cx="27889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F5C84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9" name="Shape 57"/>
          <p:cNvSpPr/>
          <p:nvPr/>
        </p:nvSpPr>
        <p:spPr>
          <a:xfrm>
            <a:off x="6263640" y="749808"/>
            <a:ext cx="2788920" cy="64008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400800" y="85039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UAE MOE</a:t>
            </a:r>
            <a:endParaRPr lang="en-US" sz="1900" dirty="0"/>
          </a:p>
        </p:txBody>
      </p:sp>
      <p:sp>
        <p:nvSpPr>
          <p:cNvPr id="61" name="Text 59"/>
          <p:cNvSpPr/>
          <p:nvPr/>
        </p:nvSpPr>
        <p:spPr>
          <a:xfrm>
            <a:off x="6400800" y="1252728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Ministry of Education Alignment</a:t>
            </a:r>
            <a:endParaRPr lang="en-US" sz="900" dirty="0"/>
          </a:p>
        </p:txBody>
      </p:sp>
      <p:sp>
        <p:nvSpPr>
          <p:cNvPr id="62" name="Shape 60"/>
          <p:cNvSpPr/>
          <p:nvPr/>
        </p:nvSpPr>
        <p:spPr>
          <a:xfrm>
            <a:off x="6400800" y="1673352"/>
            <a:ext cx="1170432" cy="301752"/>
          </a:xfrm>
          <a:prstGeom prst="rect">
            <a:avLst/>
          </a:prstGeom>
          <a:solidFill>
            <a:srgbClr val="F5C842">
              <a:alpha val="25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6400800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D&amp;T</a:t>
            </a:r>
            <a:endParaRPr lang="en-US" sz="1050" dirty="0"/>
          </a:p>
        </p:txBody>
      </p:sp>
      <p:sp>
        <p:nvSpPr>
          <p:cNvPr id="64" name="Shape 62"/>
          <p:cNvSpPr/>
          <p:nvPr/>
        </p:nvSpPr>
        <p:spPr>
          <a:xfrm>
            <a:off x="7699248" y="1673352"/>
            <a:ext cx="1170432" cy="301752"/>
          </a:xfrm>
          <a:prstGeom prst="rect">
            <a:avLst/>
          </a:prstGeom>
          <a:solidFill>
            <a:srgbClr val="F5C842">
              <a:alpha val="25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7699248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</a:t>
            </a:r>
            <a:endParaRPr lang="en-US" sz="1050" dirty="0"/>
          </a:p>
        </p:txBody>
      </p:sp>
      <p:sp>
        <p:nvSpPr>
          <p:cNvPr id="66" name="Shape 64"/>
          <p:cNvSpPr/>
          <p:nvPr/>
        </p:nvSpPr>
        <p:spPr>
          <a:xfrm>
            <a:off x="6400800" y="2084832"/>
            <a:ext cx="1170432" cy="301752"/>
          </a:xfrm>
          <a:prstGeom prst="rect">
            <a:avLst/>
          </a:prstGeom>
          <a:solidFill>
            <a:srgbClr val="F5C842">
              <a:alpha val="25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6400800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Physics</a:t>
            </a:r>
            <a:endParaRPr lang="en-US" sz="1050" dirty="0"/>
          </a:p>
        </p:txBody>
      </p:sp>
      <p:sp>
        <p:nvSpPr>
          <p:cNvPr id="68" name="Shape 66"/>
          <p:cNvSpPr/>
          <p:nvPr/>
        </p:nvSpPr>
        <p:spPr>
          <a:xfrm>
            <a:off x="7699248" y="2084832"/>
            <a:ext cx="1170432" cy="301752"/>
          </a:xfrm>
          <a:prstGeom prst="rect">
            <a:avLst/>
          </a:prstGeom>
          <a:solidFill>
            <a:srgbClr val="F5C842">
              <a:alpha val="25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7699248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STEAM</a:t>
            </a:r>
            <a:endParaRPr lang="en-US" sz="1050" dirty="0"/>
          </a:p>
        </p:txBody>
      </p:sp>
      <p:sp>
        <p:nvSpPr>
          <p:cNvPr id="70" name="Shape 68"/>
          <p:cNvSpPr/>
          <p:nvPr/>
        </p:nvSpPr>
        <p:spPr>
          <a:xfrm>
            <a:off x="6446520" y="2834640"/>
            <a:ext cx="54864" cy="54864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6574536" y="27706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D&amp;T — lander structure design</a:t>
            </a:r>
            <a:endParaRPr lang="en-US" sz="1000" dirty="0"/>
          </a:p>
        </p:txBody>
      </p:sp>
      <p:sp>
        <p:nvSpPr>
          <p:cNvPr id="72" name="Shape 70"/>
          <p:cNvSpPr/>
          <p:nvPr/>
        </p:nvSpPr>
        <p:spPr>
          <a:xfrm>
            <a:off x="6446520" y="3291840"/>
            <a:ext cx="54864" cy="54864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6574536" y="32278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CS — sensor-triggered events</a:t>
            </a:r>
            <a:endParaRPr lang="en-US" sz="1000" dirty="0"/>
          </a:p>
        </p:txBody>
      </p:sp>
      <p:sp>
        <p:nvSpPr>
          <p:cNvPr id="74" name="Shape 72"/>
          <p:cNvSpPr/>
          <p:nvPr/>
        </p:nvSpPr>
        <p:spPr>
          <a:xfrm>
            <a:off x="6446520" y="3749040"/>
            <a:ext cx="54864" cy="54864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6574536" y="36850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Physics — gravitational PE, thrust</a:t>
            </a:r>
            <a:endParaRPr lang="en-US" sz="1000" dirty="0"/>
          </a:p>
        </p:txBody>
      </p:sp>
      <p:sp>
        <p:nvSpPr>
          <p:cNvPr id="76" name="Shape 74"/>
          <p:cNvSpPr/>
          <p:nvPr/>
        </p:nvSpPr>
        <p:spPr>
          <a:xfrm>
            <a:off x="6446520" y="4206240"/>
            <a:ext cx="54864" cy="54864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6574536" y="41422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STEAM integration — space tech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04 — Lunar Lander Descent Simulation</dc:title>
  <dc:subject>PptxGenJS Presentation</dc:subject>
  <dc:creator>Techtelligence</dc:creator>
  <cp:lastModifiedBy>Techtelligence</cp:lastModifiedBy>
  <cp:revision>1</cp:revision>
  <dcterms:created xsi:type="dcterms:W3CDTF">2026-04-23T17:35:38Z</dcterms:created>
  <dcterms:modified xsi:type="dcterms:W3CDTF">2026-04-23T17:35:38Z</dcterms:modified>
</cp:coreProperties>
</file>