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notesMasterIdLst>
    <p:notesMasterId r:id="rId14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notesMaster" Target="notesMasters/notesMaster1.xml"/><Relationship Id="rId15" Type="http://schemas.openxmlformats.org/officeDocument/2006/relationships/presProps" Target="presProps.xml"/><Relationship Id="rId16" Type="http://schemas.openxmlformats.org/officeDocument/2006/relationships/viewProps" Target="viewProps.xml"/><Relationship Id="rId17" Type="http://schemas.openxmlformats.org/officeDocument/2006/relationships/theme" Target="theme/theme1.xml"/><Relationship Id="rId18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F386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F4A522"/>
          </a:solidFill>
          <a:ln w="12700">
            <a:solidFill>
              <a:srgbClr val="F4A522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5088636"/>
            <a:ext cx="9144000" cy="54864"/>
          </a:xfrm>
          <a:prstGeom prst="rect">
            <a:avLst/>
          </a:prstGeom>
          <a:solidFill>
            <a:srgbClr val="F4A522"/>
          </a:solidFill>
          <a:ln w="12700">
            <a:solidFill>
              <a:srgbClr val="F4A522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5943600" y="54864"/>
            <a:ext cx="3200400" cy="5033772"/>
          </a:xfrm>
          <a:prstGeom prst="rect">
            <a:avLst/>
          </a:prstGeom>
          <a:solidFill>
            <a:srgbClr val="162A4F"/>
          </a:solidFill>
          <a:ln w="12700">
            <a:solidFill>
              <a:srgbClr val="162A4F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5989320" y="91440"/>
            <a:ext cx="3108960" cy="4956048"/>
          </a:xfrm>
          <a:prstGeom prst="rect">
            <a:avLst/>
          </a:prstGeom>
          <a:solidFill>
            <a:srgbClr val="0D1F3C"/>
          </a:solidFill>
          <a:ln w="12700">
            <a:solidFill>
              <a:srgbClr val="0D1F3C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6172200" y="365760"/>
            <a:ext cx="2743200" cy="347472"/>
          </a:xfrm>
          <a:prstGeom prst="rect">
            <a:avLst/>
          </a:prstGeom>
          <a:solidFill>
            <a:srgbClr val="F4A522"/>
          </a:solidFill>
          <a:ln w="12700">
            <a:solidFill>
              <a:srgbClr val="F4A522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6172200" y="365760"/>
            <a:ext cx="27432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1F3864"/>
                </a:solidFill>
              </a:rPr>
              <a:t>NEZHA INVENTORS KIT V2</a:t>
            </a:r>
            <a:endParaRPr lang="en-US" sz="1000" dirty="0"/>
          </a:p>
        </p:txBody>
      </p:sp>
      <p:sp>
        <p:nvSpPr>
          <p:cNvPr id="8" name="Shape 6"/>
          <p:cNvSpPr/>
          <p:nvPr/>
        </p:nvSpPr>
        <p:spPr>
          <a:xfrm>
            <a:off x="6172200" y="822960"/>
            <a:ext cx="2743200" cy="548640"/>
          </a:xfrm>
          <a:prstGeom prst="rect">
            <a:avLst/>
          </a:prstGeom>
          <a:solidFill>
            <a:srgbClr val="2E75B6"/>
          </a:solidFill>
          <a:ln w="12700">
            <a:solidFill>
              <a:srgbClr val="2E75B6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6172200" y="822960"/>
            <a:ext cx="27432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</a:rPr>
              <a:t>CASE 06</a:t>
            </a:r>
            <a:endParaRPr lang="en-US" sz="1800" dirty="0"/>
          </a:p>
        </p:txBody>
      </p:sp>
      <p:sp>
        <p:nvSpPr>
          <p:cNvPr id="10" name="Text 8"/>
          <p:cNvSpPr/>
          <p:nvPr/>
        </p:nvSpPr>
        <p:spPr>
          <a:xfrm>
            <a:off x="6172200" y="1115568"/>
            <a:ext cx="27432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100" dirty="0">
                <a:solidFill>
                  <a:srgbClr val="D6E4F0"/>
                </a:solidFill>
              </a:rPr>
              <a:t>The Dancing Robot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6172200" y="1554480"/>
            <a:ext cx="2743200" cy="685800"/>
          </a:xfrm>
          <a:prstGeom prst="rect">
            <a:avLst/>
          </a:prstGeom>
          <a:solidFill>
            <a:srgbClr val="162A4F"/>
          </a:solidFill>
          <a:ln w="12700">
            <a:solidFill>
              <a:srgbClr val="2E75B6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6172200" y="1591056"/>
            <a:ext cx="27432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F4A522"/>
                </a:solidFill>
              </a:rPr>
              <a:t>LESSON</a:t>
            </a:r>
            <a:endParaRPr lang="en-US" sz="800" dirty="0"/>
          </a:p>
        </p:txBody>
      </p:sp>
      <p:sp>
        <p:nvSpPr>
          <p:cNvPr id="13" name="Text 11"/>
          <p:cNvSpPr/>
          <p:nvPr/>
        </p:nvSpPr>
        <p:spPr>
          <a:xfrm>
            <a:off x="6172200" y="1828800"/>
            <a:ext cx="27432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</a:rPr>
              <a:t>06</a:t>
            </a:r>
            <a:endParaRPr lang="en-US" sz="1300" dirty="0"/>
          </a:p>
        </p:txBody>
      </p:sp>
      <p:sp>
        <p:nvSpPr>
          <p:cNvPr id="14" name="Shape 12"/>
          <p:cNvSpPr/>
          <p:nvPr/>
        </p:nvSpPr>
        <p:spPr>
          <a:xfrm>
            <a:off x="6172200" y="2331720"/>
            <a:ext cx="2743200" cy="685800"/>
          </a:xfrm>
          <a:prstGeom prst="rect">
            <a:avLst/>
          </a:prstGeom>
          <a:solidFill>
            <a:srgbClr val="162A4F"/>
          </a:solidFill>
          <a:ln w="12700">
            <a:solidFill>
              <a:srgbClr val="2E75B6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6172200" y="2368296"/>
            <a:ext cx="27432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F4A522"/>
                </a:solidFill>
              </a:rPr>
              <a:t>GRADES</a:t>
            </a:r>
            <a:endParaRPr lang="en-US" sz="800" dirty="0"/>
          </a:p>
        </p:txBody>
      </p:sp>
      <p:sp>
        <p:nvSpPr>
          <p:cNvPr id="16" name="Text 14"/>
          <p:cNvSpPr/>
          <p:nvPr/>
        </p:nvSpPr>
        <p:spPr>
          <a:xfrm>
            <a:off x="6172200" y="2606040"/>
            <a:ext cx="27432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</a:rPr>
              <a:t>6–8</a:t>
            </a:r>
            <a:endParaRPr lang="en-US" sz="1300" dirty="0"/>
          </a:p>
        </p:txBody>
      </p:sp>
      <p:sp>
        <p:nvSpPr>
          <p:cNvPr id="17" name="Shape 15"/>
          <p:cNvSpPr/>
          <p:nvPr/>
        </p:nvSpPr>
        <p:spPr>
          <a:xfrm>
            <a:off x="6172200" y="3108960"/>
            <a:ext cx="2743200" cy="685800"/>
          </a:xfrm>
          <a:prstGeom prst="rect">
            <a:avLst/>
          </a:prstGeom>
          <a:solidFill>
            <a:srgbClr val="162A4F"/>
          </a:solidFill>
          <a:ln w="12700">
            <a:solidFill>
              <a:srgbClr val="2E75B6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6172200" y="3145536"/>
            <a:ext cx="27432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F4A522"/>
                </a:solidFill>
              </a:rPr>
              <a:t>PERIODS</a:t>
            </a:r>
            <a:endParaRPr lang="en-US" sz="800" dirty="0"/>
          </a:p>
        </p:txBody>
      </p:sp>
      <p:sp>
        <p:nvSpPr>
          <p:cNvPr id="19" name="Text 17"/>
          <p:cNvSpPr/>
          <p:nvPr/>
        </p:nvSpPr>
        <p:spPr>
          <a:xfrm>
            <a:off x="6172200" y="3383280"/>
            <a:ext cx="27432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</a:rPr>
              <a:t>3 × 45 min</a:t>
            </a:r>
            <a:endParaRPr lang="en-US" sz="1300" dirty="0"/>
          </a:p>
        </p:txBody>
      </p:sp>
      <p:sp>
        <p:nvSpPr>
          <p:cNvPr id="20" name="Shape 18"/>
          <p:cNvSpPr/>
          <p:nvPr/>
        </p:nvSpPr>
        <p:spPr>
          <a:xfrm>
            <a:off x="6172200" y="3886200"/>
            <a:ext cx="2743200" cy="685800"/>
          </a:xfrm>
          <a:prstGeom prst="rect">
            <a:avLst/>
          </a:prstGeom>
          <a:solidFill>
            <a:srgbClr val="162A4F"/>
          </a:solidFill>
          <a:ln w="12700">
            <a:solidFill>
              <a:srgbClr val="2E75B6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6172200" y="3922776"/>
            <a:ext cx="27432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F4A522"/>
                </a:solidFill>
              </a:rPr>
              <a:t>FRAMEWORK</a:t>
            </a:r>
            <a:endParaRPr lang="en-US" sz="800" dirty="0"/>
          </a:p>
        </p:txBody>
      </p:sp>
      <p:sp>
        <p:nvSpPr>
          <p:cNvPr id="22" name="Text 20"/>
          <p:cNvSpPr/>
          <p:nvPr/>
        </p:nvSpPr>
        <p:spPr>
          <a:xfrm>
            <a:off x="6172200" y="4160520"/>
            <a:ext cx="27432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</a:rPr>
              <a:t>5E Model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365760" y="457200"/>
            <a:ext cx="53949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F4A52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LESSON 06</a:t>
            </a:r>
            <a:endParaRPr lang="en-US" sz="1300" dirty="0"/>
          </a:p>
        </p:txBody>
      </p:sp>
      <p:sp>
        <p:nvSpPr>
          <p:cNvPr id="24" name="Text 22"/>
          <p:cNvSpPr/>
          <p:nvPr/>
        </p:nvSpPr>
        <p:spPr>
          <a:xfrm>
            <a:off x="365760" y="868680"/>
            <a:ext cx="5394960" cy="1737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Design &amp; Build</a:t>
            </a:r>
            <a:endParaRPr lang="en-US" sz="3200" dirty="0"/>
          </a:p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The Dancing Robot</a:t>
            </a:r>
            <a:endParaRPr lang="en-US" sz="3200" dirty="0"/>
          </a:p>
        </p:txBody>
      </p:sp>
      <p:sp>
        <p:nvSpPr>
          <p:cNvPr id="25" name="Shape 23"/>
          <p:cNvSpPr/>
          <p:nvPr/>
        </p:nvSpPr>
        <p:spPr>
          <a:xfrm>
            <a:off x="365760" y="2670048"/>
            <a:ext cx="914400" cy="45720"/>
          </a:xfrm>
          <a:prstGeom prst="rect">
            <a:avLst/>
          </a:prstGeom>
          <a:solidFill>
            <a:srgbClr val="F4A522"/>
          </a:solidFill>
          <a:ln w="12700">
            <a:solidFill>
              <a:srgbClr val="F4A522"/>
            </a:solidFill>
            <a:prstDash val="solid"/>
          </a:ln>
        </p:spPr>
      </p:sp>
      <p:sp>
        <p:nvSpPr>
          <p:cNvPr id="26" name="Shape 24"/>
          <p:cNvSpPr/>
          <p:nvPr/>
        </p:nvSpPr>
        <p:spPr>
          <a:xfrm>
            <a:off x="365760" y="2834640"/>
            <a:ext cx="1298448" cy="292608"/>
          </a:xfrm>
          <a:prstGeom prst="rect">
            <a:avLst/>
          </a:prstGeom>
          <a:solidFill>
            <a:srgbClr val="2E75B6"/>
          </a:solidFill>
          <a:ln w="12700">
            <a:solidFill>
              <a:srgbClr val="2E75B6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365760" y="2834640"/>
            <a:ext cx="129844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</a:rPr>
              <a:t>Robotics</a:t>
            </a:r>
            <a:endParaRPr lang="en-US" sz="900" dirty="0"/>
          </a:p>
        </p:txBody>
      </p:sp>
      <p:sp>
        <p:nvSpPr>
          <p:cNvPr id="28" name="Shape 26"/>
          <p:cNvSpPr/>
          <p:nvPr/>
        </p:nvSpPr>
        <p:spPr>
          <a:xfrm>
            <a:off x="1755648" y="2834640"/>
            <a:ext cx="1298448" cy="292608"/>
          </a:xfrm>
          <a:prstGeom prst="rect">
            <a:avLst/>
          </a:prstGeom>
          <a:solidFill>
            <a:srgbClr val="2E75B6"/>
          </a:solidFill>
          <a:ln w="12700">
            <a:solidFill>
              <a:srgbClr val="2E75B6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1755648" y="2834640"/>
            <a:ext cx="129844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</a:rPr>
              <a:t>Mechanics</a:t>
            </a:r>
            <a:endParaRPr lang="en-US" sz="900" dirty="0"/>
          </a:p>
        </p:txBody>
      </p:sp>
      <p:sp>
        <p:nvSpPr>
          <p:cNvPr id="30" name="Shape 28"/>
          <p:cNvSpPr/>
          <p:nvPr/>
        </p:nvSpPr>
        <p:spPr>
          <a:xfrm>
            <a:off x="3145536" y="2834640"/>
            <a:ext cx="1298448" cy="292608"/>
          </a:xfrm>
          <a:prstGeom prst="rect">
            <a:avLst/>
          </a:prstGeom>
          <a:solidFill>
            <a:srgbClr val="2E75B6"/>
          </a:solidFill>
          <a:ln w="12700">
            <a:solidFill>
              <a:srgbClr val="2E75B6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3145536" y="2834640"/>
            <a:ext cx="129844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</a:rPr>
              <a:t>Engineering</a:t>
            </a:r>
            <a:endParaRPr lang="en-US" sz="900" dirty="0"/>
          </a:p>
        </p:txBody>
      </p:sp>
      <p:sp>
        <p:nvSpPr>
          <p:cNvPr id="32" name="Shape 30"/>
          <p:cNvSpPr/>
          <p:nvPr/>
        </p:nvSpPr>
        <p:spPr>
          <a:xfrm>
            <a:off x="4535424" y="2834640"/>
            <a:ext cx="1298448" cy="292608"/>
          </a:xfrm>
          <a:prstGeom prst="rect">
            <a:avLst/>
          </a:prstGeom>
          <a:solidFill>
            <a:srgbClr val="2E75B6"/>
          </a:solidFill>
          <a:ln w="12700">
            <a:solidFill>
              <a:srgbClr val="2E75B6"/>
            </a:solidFill>
            <a:prstDash val="solid"/>
          </a:ln>
        </p:spPr>
      </p:sp>
      <p:sp>
        <p:nvSpPr>
          <p:cNvPr id="33" name="Text 31"/>
          <p:cNvSpPr/>
          <p:nvPr/>
        </p:nvSpPr>
        <p:spPr>
          <a:xfrm>
            <a:off x="4535424" y="2834640"/>
            <a:ext cx="129844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</a:rPr>
              <a:t>STEAM</a:t>
            </a:r>
            <a:endParaRPr lang="en-US" sz="900" dirty="0"/>
          </a:p>
        </p:txBody>
      </p:sp>
      <p:sp>
        <p:nvSpPr>
          <p:cNvPr id="34" name="Text 32"/>
          <p:cNvSpPr/>
          <p:nvPr/>
        </p:nvSpPr>
        <p:spPr>
          <a:xfrm>
            <a:off x="365760" y="3246120"/>
            <a:ext cx="53949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D6E4F0"/>
                </a:solidFill>
              </a:rPr>
              <a:t>Gear Ratio  •  Torque  •  Center of Gravity  •  Choreography  •  MakeCode Sequencing</a:t>
            </a:r>
            <a:endParaRPr lang="en-US" sz="900" dirty="0"/>
          </a:p>
        </p:txBody>
      </p:sp>
      <p:sp>
        <p:nvSpPr>
          <p:cNvPr id="35" name="Text 33"/>
          <p:cNvSpPr/>
          <p:nvPr/>
        </p:nvSpPr>
        <p:spPr>
          <a:xfrm>
            <a:off x="365760" y="4434840"/>
            <a:ext cx="53949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8899AA"/>
                </a:solidFill>
              </a:rPr>
              <a:t>Techtelligence Technologies LLC  |  In partnership with Elecfreaks</a:t>
            </a:r>
            <a:endParaRPr lang="en-US" sz="9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8FA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F4A522"/>
          </a:solidFill>
          <a:ln w="12700">
            <a:solidFill>
              <a:srgbClr val="F4A522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73152"/>
            <a:ext cx="73152" cy="5070348"/>
          </a:xfrm>
          <a:prstGeom prst="rect">
            <a:avLst/>
          </a:prstGeom>
          <a:solidFill>
            <a:srgbClr val="1F3864"/>
          </a:solidFill>
          <a:ln w="12700">
            <a:solidFill>
              <a:srgbClr val="1F3864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73152" y="73152"/>
            <a:ext cx="9070848" cy="777240"/>
          </a:xfrm>
          <a:prstGeom prst="rect">
            <a:avLst/>
          </a:prstGeom>
          <a:solidFill>
            <a:srgbClr val="1F3864"/>
          </a:solidFill>
          <a:ln w="12700">
            <a:solidFill>
              <a:srgbClr val="1F3864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228600" y="73152"/>
            <a:ext cx="86868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📊  ASSESSMENT BREAKDOWN</a:t>
            </a:r>
            <a:endParaRPr lang="en-US" sz="2200" dirty="0"/>
          </a:p>
        </p:txBody>
      </p:sp>
      <p:sp>
        <p:nvSpPr>
          <p:cNvPr id="6" name="Shape 4"/>
          <p:cNvSpPr/>
          <p:nvPr/>
        </p:nvSpPr>
        <p:spPr>
          <a:xfrm>
            <a:off x="164592" y="987552"/>
            <a:ext cx="3657600" cy="420624"/>
          </a:xfrm>
          <a:prstGeom prst="rect">
            <a:avLst/>
          </a:prstGeom>
          <a:solidFill>
            <a:srgbClr val="2E75B6"/>
          </a:solidFill>
          <a:ln w="12700">
            <a:solidFill>
              <a:srgbClr val="2E75B6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164592" y="987552"/>
            <a:ext cx="365760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</a:rPr>
              <a:t>COMPONENT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3822192" y="987552"/>
            <a:ext cx="1097280" cy="420624"/>
          </a:xfrm>
          <a:prstGeom prst="rect">
            <a:avLst/>
          </a:prstGeom>
          <a:solidFill>
            <a:srgbClr val="F4A522"/>
          </a:solidFill>
          <a:ln w="12700">
            <a:solidFill>
              <a:srgbClr val="F4A522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3822192" y="987552"/>
            <a:ext cx="109728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1F3864"/>
                </a:solidFill>
              </a:rPr>
              <a:t>WEIGHT</a:t>
            </a:r>
            <a:endParaRPr lang="en-US" sz="1100" dirty="0"/>
          </a:p>
        </p:txBody>
      </p:sp>
      <p:sp>
        <p:nvSpPr>
          <p:cNvPr id="10" name="Shape 8"/>
          <p:cNvSpPr/>
          <p:nvPr/>
        </p:nvSpPr>
        <p:spPr>
          <a:xfrm>
            <a:off x="4919472" y="987552"/>
            <a:ext cx="4059936" cy="420624"/>
          </a:xfrm>
          <a:prstGeom prst="rect">
            <a:avLst/>
          </a:prstGeom>
          <a:solidFill>
            <a:srgbClr val="2E75B6"/>
          </a:solidFill>
          <a:ln w="12700">
            <a:solidFill>
              <a:srgbClr val="2E75B6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4919472" y="987552"/>
            <a:ext cx="4059936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</a:rPr>
              <a:t>DESCRIPTION</a:t>
            </a:r>
            <a:endParaRPr lang="en-US" sz="1100" dirty="0"/>
          </a:p>
        </p:txBody>
      </p:sp>
      <p:sp>
        <p:nvSpPr>
          <p:cNvPr id="12" name="Shape 10"/>
          <p:cNvSpPr/>
          <p:nvPr/>
        </p:nvSpPr>
        <p:spPr>
          <a:xfrm>
            <a:off x="164592" y="1444752"/>
            <a:ext cx="3657600" cy="566928"/>
          </a:xfrm>
          <a:prstGeom prst="rect">
            <a:avLst/>
          </a:prstGeom>
          <a:solidFill>
            <a:srgbClr val="D9E8F5"/>
          </a:solidFill>
          <a:ln w="12700">
            <a:solidFill>
              <a:srgbClr val="CCDDEE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201168" y="1444752"/>
            <a:ext cx="356616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1F3864"/>
                </a:solidFill>
              </a:rPr>
              <a:t>Exit Ticket</a:t>
            </a:r>
            <a:endParaRPr lang="en-US" sz="1050" dirty="0"/>
          </a:p>
        </p:txBody>
      </p:sp>
      <p:sp>
        <p:nvSpPr>
          <p:cNvPr id="14" name="Shape 12"/>
          <p:cNvSpPr/>
          <p:nvPr/>
        </p:nvSpPr>
        <p:spPr>
          <a:xfrm>
            <a:off x="3822192" y="1444752"/>
            <a:ext cx="1097280" cy="566928"/>
          </a:xfrm>
          <a:prstGeom prst="rect">
            <a:avLst/>
          </a:prstGeom>
          <a:solidFill>
            <a:srgbClr val="FFF3CC"/>
          </a:solidFill>
          <a:ln w="12700">
            <a:solidFill>
              <a:srgbClr val="EEB800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3822192" y="1444752"/>
            <a:ext cx="109728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B45309"/>
                </a:solidFill>
              </a:rPr>
              <a:t>20%</a:t>
            </a:r>
            <a:endParaRPr lang="en-US" sz="1200" dirty="0"/>
          </a:p>
        </p:txBody>
      </p:sp>
      <p:sp>
        <p:nvSpPr>
          <p:cNvPr id="16" name="Shape 14"/>
          <p:cNvSpPr/>
          <p:nvPr/>
        </p:nvSpPr>
        <p:spPr>
          <a:xfrm>
            <a:off x="4919472" y="1444752"/>
            <a:ext cx="4059936" cy="566928"/>
          </a:xfrm>
          <a:prstGeom prst="rect">
            <a:avLst/>
          </a:prstGeom>
          <a:solidFill>
            <a:srgbClr val="D9E8F5"/>
          </a:solidFill>
          <a:ln w="12700">
            <a:solidFill>
              <a:srgbClr val="CCDDEE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4956048" y="1444752"/>
            <a:ext cx="393192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1E293B"/>
                </a:solidFill>
              </a:rPr>
              <a:t>Gear ratio calculation + CG stability explanation (individual)</a:t>
            </a:r>
            <a:endParaRPr lang="en-US" sz="950" dirty="0"/>
          </a:p>
        </p:txBody>
      </p:sp>
      <p:sp>
        <p:nvSpPr>
          <p:cNvPr id="18" name="Shape 16"/>
          <p:cNvSpPr/>
          <p:nvPr/>
        </p:nvSpPr>
        <p:spPr>
          <a:xfrm>
            <a:off x="164592" y="2103120"/>
            <a:ext cx="3657600" cy="566928"/>
          </a:xfrm>
          <a:prstGeom prst="rect">
            <a:avLst/>
          </a:prstGeom>
          <a:solidFill>
            <a:srgbClr val="F1F5FB"/>
          </a:solidFill>
          <a:ln w="12700">
            <a:solidFill>
              <a:srgbClr val="CCDDEE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201168" y="2103120"/>
            <a:ext cx="356616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1F3864"/>
                </a:solidFill>
              </a:rPr>
              <a:t>Dance Performance</a:t>
            </a:r>
            <a:endParaRPr lang="en-US" sz="1050" dirty="0"/>
          </a:p>
        </p:txBody>
      </p:sp>
      <p:sp>
        <p:nvSpPr>
          <p:cNvPr id="20" name="Shape 18"/>
          <p:cNvSpPr/>
          <p:nvPr/>
        </p:nvSpPr>
        <p:spPr>
          <a:xfrm>
            <a:off x="3822192" y="2103120"/>
            <a:ext cx="1097280" cy="566928"/>
          </a:xfrm>
          <a:prstGeom prst="rect">
            <a:avLst/>
          </a:prstGeom>
          <a:solidFill>
            <a:srgbClr val="FFF3CC"/>
          </a:solidFill>
          <a:ln w="12700">
            <a:solidFill>
              <a:srgbClr val="EEB800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3822192" y="2103120"/>
            <a:ext cx="109728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B45309"/>
                </a:solidFill>
              </a:rPr>
              <a:t>25%</a:t>
            </a:r>
            <a:endParaRPr lang="en-US" sz="1200" dirty="0"/>
          </a:p>
        </p:txBody>
      </p:sp>
      <p:sp>
        <p:nvSpPr>
          <p:cNvPr id="22" name="Shape 20"/>
          <p:cNvSpPr/>
          <p:nvPr/>
        </p:nvSpPr>
        <p:spPr>
          <a:xfrm>
            <a:off x="4919472" y="2103120"/>
            <a:ext cx="4059936" cy="566928"/>
          </a:xfrm>
          <a:prstGeom prst="rect">
            <a:avLst/>
          </a:prstGeom>
          <a:solidFill>
            <a:srgbClr val="F1F5FB"/>
          </a:solidFill>
          <a:ln w="12700">
            <a:solidFill>
              <a:srgbClr val="CCDDEE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4956048" y="2103120"/>
            <a:ext cx="393192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1E293B"/>
                </a:solidFill>
              </a:rPr>
              <a:t>3-move routine executed successfully with consistent timing</a:t>
            </a:r>
            <a:endParaRPr lang="en-US" sz="950" dirty="0"/>
          </a:p>
        </p:txBody>
      </p:sp>
      <p:sp>
        <p:nvSpPr>
          <p:cNvPr id="24" name="Shape 22"/>
          <p:cNvSpPr/>
          <p:nvPr/>
        </p:nvSpPr>
        <p:spPr>
          <a:xfrm>
            <a:off x="164592" y="2761488"/>
            <a:ext cx="3657600" cy="566928"/>
          </a:xfrm>
          <a:prstGeom prst="rect">
            <a:avLst/>
          </a:prstGeom>
          <a:solidFill>
            <a:srgbClr val="D9E8F5"/>
          </a:solidFill>
          <a:ln w="12700">
            <a:solidFill>
              <a:srgbClr val="CCDDEE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201168" y="2761488"/>
            <a:ext cx="356616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1F3864"/>
                </a:solidFill>
              </a:rPr>
              <a:t>Stability Analysis</a:t>
            </a:r>
            <a:endParaRPr lang="en-US" sz="1050" dirty="0"/>
          </a:p>
        </p:txBody>
      </p:sp>
      <p:sp>
        <p:nvSpPr>
          <p:cNvPr id="26" name="Shape 24"/>
          <p:cNvSpPr/>
          <p:nvPr/>
        </p:nvSpPr>
        <p:spPr>
          <a:xfrm>
            <a:off x="3822192" y="2761488"/>
            <a:ext cx="1097280" cy="566928"/>
          </a:xfrm>
          <a:prstGeom prst="rect">
            <a:avLst/>
          </a:prstGeom>
          <a:solidFill>
            <a:srgbClr val="FFF3CC"/>
          </a:solidFill>
          <a:ln w="12700">
            <a:solidFill>
              <a:srgbClr val="EEB800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3822192" y="2761488"/>
            <a:ext cx="109728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B45309"/>
                </a:solidFill>
              </a:rPr>
              <a:t>20%</a:t>
            </a:r>
            <a:endParaRPr lang="en-US" sz="1200" dirty="0"/>
          </a:p>
        </p:txBody>
      </p:sp>
      <p:sp>
        <p:nvSpPr>
          <p:cNvPr id="28" name="Shape 26"/>
          <p:cNvSpPr/>
          <p:nvPr/>
        </p:nvSpPr>
        <p:spPr>
          <a:xfrm>
            <a:off x="4919472" y="2761488"/>
            <a:ext cx="4059936" cy="566928"/>
          </a:xfrm>
          <a:prstGeom prst="rect">
            <a:avLst/>
          </a:prstGeom>
          <a:solidFill>
            <a:srgbClr val="D9E8F5"/>
          </a:solidFill>
          <a:ln w="12700">
            <a:solidFill>
              <a:srgbClr val="CCDDEE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4956048" y="2761488"/>
            <a:ext cx="393192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1E293B"/>
                </a:solidFill>
              </a:rPr>
              <a:t>Before/after stability scores with justified CG adjustment</a:t>
            </a:r>
            <a:endParaRPr lang="en-US" sz="950" dirty="0"/>
          </a:p>
        </p:txBody>
      </p:sp>
      <p:sp>
        <p:nvSpPr>
          <p:cNvPr id="30" name="Shape 28"/>
          <p:cNvSpPr/>
          <p:nvPr/>
        </p:nvSpPr>
        <p:spPr>
          <a:xfrm>
            <a:off x="164592" y="3419856"/>
            <a:ext cx="3657600" cy="566928"/>
          </a:xfrm>
          <a:prstGeom prst="rect">
            <a:avLst/>
          </a:prstGeom>
          <a:solidFill>
            <a:srgbClr val="F1F5FB"/>
          </a:solidFill>
          <a:ln w="12700">
            <a:solidFill>
              <a:srgbClr val="CCDDEE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201168" y="3419856"/>
            <a:ext cx="356616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1F3864"/>
                </a:solidFill>
              </a:rPr>
              <a:t>Team Presentation</a:t>
            </a:r>
            <a:endParaRPr lang="en-US" sz="1050" dirty="0"/>
          </a:p>
        </p:txBody>
      </p:sp>
      <p:sp>
        <p:nvSpPr>
          <p:cNvPr id="32" name="Shape 30"/>
          <p:cNvSpPr/>
          <p:nvPr/>
        </p:nvSpPr>
        <p:spPr>
          <a:xfrm>
            <a:off x="3822192" y="3419856"/>
            <a:ext cx="1097280" cy="566928"/>
          </a:xfrm>
          <a:prstGeom prst="rect">
            <a:avLst/>
          </a:prstGeom>
          <a:solidFill>
            <a:srgbClr val="FFF3CC"/>
          </a:solidFill>
          <a:ln w="12700">
            <a:solidFill>
              <a:srgbClr val="EEB800"/>
            </a:solidFill>
            <a:prstDash val="solid"/>
          </a:ln>
        </p:spPr>
      </p:sp>
      <p:sp>
        <p:nvSpPr>
          <p:cNvPr id="33" name="Text 31"/>
          <p:cNvSpPr/>
          <p:nvPr/>
        </p:nvSpPr>
        <p:spPr>
          <a:xfrm>
            <a:off x="3822192" y="3419856"/>
            <a:ext cx="109728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B45309"/>
                </a:solidFill>
              </a:rPr>
              <a:t>20%</a:t>
            </a:r>
            <a:endParaRPr lang="en-US" sz="1200" dirty="0"/>
          </a:p>
        </p:txBody>
      </p:sp>
      <p:sp>
        <p:nvSpPr>
          <p:cNvPr id="34" name="Shape 32"/>
          <p:cNvSpPr/>
          <p:nvPr/>
        </p:nvSpPr>
        <p:spPr>
          <a:xfrm>
            <a:off x="4919472" y="3419856"/>
            <a:ext cx="4059936" cy="566928"/>
          </a:xfrm>
          <a:prstGeom prst="rect">
            <a:avLst/>
          </a:prstGeom>
          <a:solidFill>
            <a:srgbClr val="F1F5FB"/>
          </a:solidFill>
          <a:ln w="12700">
            <a:solidFill>
              <a:srgbClr val="CCDDEE"/>
            </a:solidFill>
            <a:prstDash val="solid"/>
          </a:ln>
        </p:spPr>
      </p:sp>
      <p:sp>
        <p:nvSpPr>
          <p:cNvPr id="35" name="Text 33"/>
          <p:cNvSpPr/>
          <p:nvPr/>
        </p:nvSpPr>
        <p:spPr>
          <a:xfrm>
            <a:off x="4956048" y="3419856"/>
            <a:ext cx="393192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1E293B"/>
                </a:solidFill>
              </a:rPr>
              <a:t>Clear explanation of gear choice, CG placement, and programming</a:t>
            </a:r>
            <a:endParaRPr lang="en-US" sz="950" dirty="0"/>
          </a:p>
        </p:txBody>
      </p:sp>
      <p:sp>
        <p:nvSpPr>
          <p:cNvPr id="36" name="Shape 34"/>
          <p:cNvSpPr/>
          <p:nvPr/>
        </p:nvSpPr>
        <p:spPr>
          <a:xfrm>
            <a:off x="164592" y="4078224"/>
            <a:ext cx="3657600" cy="566928"/>
          </a:xfrm>
          <a:prstGeom prst="rect">
            <a:avLst/>
          </a:prstGeom>
          <a:solidFill>
            <a:srgbClr val="D9E8F5"/>
          </a:solidFill>
          <a:ln w="12700">
            <a:solidFill>
              <a:srgbClr val="CCDDEE"/>
            </a:solidFill>
            <a:prstDash val="solid"/>
          </a:ln>
        </p:spPr>
      </p:sp>
      <p:sp>
        <p:nvSpPr>
          <p:cNvPr id="37" name="Text 35"/>
          <p:cNvSpPr/>
          <p:nvPr/>
        </p:nvSpPr>
        <p:spPr>
          <a:xfrm>
            <a:off x="201168" y="4078224"/>
            <a:ext cx="356616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1F3864"/>
                </a:solidFill>
              </a:rPr>
              <a:t>Engineering Notebook</a:t>
            </a:r>
            <a:endParaRPr lang="en-US" sz="1050" dirty="0"/>
          </a:p>
        </p:txBody>
      </p:sp>
      <p:sp>
        <p:nvSpPr>
          <p:cNvPr id="38" name="Shape 36"/>
          <p:cNvSpPr/>
          <p:nvPr/>
        </p:nvSpPr>
        <p:spPr>
          <a:xfrm>
            <a:off x="3822192" y="4078224"/>
            <a:ext cx="1097280" cy="566928"/>
          </a:xfrm>
          <a:prstGeom prst="rect">
            <a:avLst/>
          </a:prstGeom>
          <a:solidFill>
            <a:srgbClr val="FFF3CC"/>
          </a:solidFill>
          <a:ln w="12700">
            <a:solidFill>
              <a:srgbClr val="EEB800"/>
            </a:solidFill>
            <a:prstDash val="solid"/>
          </a:ln>
        </p:spPr>
      </p:sp>
      <p:sp>
        <p:nvSpPr>
          <p:cNvPr id="39" name="Text 37"/>
          <p:cNvSpPr/>
          <p:nvPr/>
        </p:nvSpPr>
        <p:spPr>
          <a:xfrm>
            <a:off x="3822192" y="4078224"/>
            <a:ext cx="109728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B45309"/>
                </a:solidFill>
              </a:rPr>
              <a:t>15%</a:t>
            </a:r>
            <a:endParaRPr lang="en-US" sz="1200" dirty="0"/>
          </a:p>
        </p:txBody>
      </p:sp>
      <p:sp>
        <p:nvSpPr>
          <p:cNvPr id="40" name="Shape 38"/>
          <p:cNvSpPr/>
          <p:nvPr/>
        </p:nvSpPr>
        <p:spPr>
          <a:xfrm>
            <a:off x="4919472" y="4078224"/>
            <a:ext cx="4059936" cy="566928"/>
          </a:xfrm>
          <a:prstGeom prst="rect">
            <a:avLst/>
          </a:prstGeom>
          <a:solidFill>
            <a:srgbClr val="D9E8F5"/>
          </a:solidFill>
          <a:ln w="12700">
            <a:solidFill>
              <a:srgbClr val="CCDDEE"/>
            </a:solidFill>
            <a:prstDash val="solid"/>
          </a:ln>
        </p:spPr>
      </p:sp>
      <p:sp>
        <p:nvSpPr>
          <p:cNvPr id="41" name="Text 39"/>
          <p:cNvSpPr/>
          <p:nvPr/>
        </p:nvSpPr>
        <p:spPr>
          <a:xfrm>
            <a:off x="4956048" y="4078224"/>
            <a:ext cx="393192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1E293B"/>
                </a:solidFill>
              </a:rPr>
              <a:t>Sketches, gear labels, stability data, and reflection</a:t>
            </a:r>
            <a:endParaRPr lang="en-US" sz="950" dirty="0"/>
          </a:p>
        </p:txBody>
      </p:sp>
      <p:sp>
        <p:nvSpPr>
          <p:cNvPr id="42" name="Shape 40"/>
          <p:cNvSpPr/>
          <p:nvPr/>
        </p:nvSpPr>
        <p:spPr>
          <a:xfrm>
            <a:off x="164592" y="4572000"/>
            <a:ext cx="8814816" cy="420624"/>
          </a:xfrm>
          <a:prstGeom prst="rect">
            <a:avLst/>
          </a:prstGeom>
          <a:solidFill>
            <a:srgbClr val="1F3864"/>
          </a:solidFill>
          <a:ln w="12700">
            <a:solidFill>
              <a:srgbClr val="1F3864"/>
            </a:solidFill>
            <a:prstDash val="solid"/>
          </a:ln>
        </p:spPr>
      </p:sp>
      <p:sp>
        <p:nvSpPr>
          <p:cNvPr id="43" name="Text 41"/>
          <p:cNvSpPr/>
          <p:nvPr/>
        </p:nvSpPr>
        <p:spPr>
          <a:xfrm>
            <a:off x="201168" y="4572000"/>
            <a:ext cx="868680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</a:rPr>
              <a:t>TOTAL: 100%  |  All rubrics distributed at start of lesson  |  Portfolios due at end of Period 3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8FA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F4A522"/>
          </a:solidFill>
          <a:ln w="12700">
            <a:solidFill>
              <a:srgbClr val="F4A522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73152"/>
            <a:ext cx="73152" cy="5070348"/>
          </a:xfrm>
          <a:prstGeom prst="rect">
            <a:avLst/>
          </a:prstGeom>
          <a:solidFill>
            <a:srgbClr val="1F3864"/>
          </a:solidFill>
          <a:ln w="12700">
            <a:solidFill>
              <a:srgbClr val="1F3864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73152" y="73152"/>
            <a:ext cx="9070848" cy="777240"/>
          </a:xfrm>
          <a:prstGeom prst="rect">
            <a:avLst/>
          </a:prstGeom>
          <a:solidFill>
            <a:srgbClr val="1F3864"/>
          </a:solidFill>
          <a:ln w="12700">
            <a:solidFill>
              <a:srgbClr val="1F3864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228600" y="73152"/>
            <a:ext cx="86868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🌟  DIFFERENTIATION &amp; SCAFFOLDING</a:t>
            </a:r>
            <a:endParaRPr lang="en-US" sz="2200" dirty="0"/>
          </a:p>
        </p:txBody>
      </p:sp>
      <p:sp>
        <p:nvSpPr>
          <p:cNvPr id="6" name="Shape 4"/>
          <p:cNvSpPr/>
          <p:nvPr/>
        </p:nvSpPr>
        <p:spPr>
          <a:xfrm>
            <a:off x="164592" y="987552"/>
            <a:ext cx="2816352" cy="402336"/>
          </a:xfrm>
          <a:prstGeom prst="rect">
            <a:avLst/>
          </a:prstGeom>
          <a:solidFill>
            <a:srgbClr val="16A34A"/>
          </a:solidFill>
          <a:ln w="12700">
            <a:solidFill>
              <a:srgbClr val="16A34A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164592" y="987552"/>
            <a:ext cx="2816352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</a:rPr>
              <a:t>SUPPORT</a:t>
            </a:r>
            <a:endParaRPr lang="en-US" sz="1300" dirty="0"/>
          </a:p>
        </p:txBody>
      </p:sp>
      <p:sp>
        <p:nvSpPr>
          <p:cNvPr id="8" name="Shape 6"/>
          <p:cNvSpPr/>
          <p:nvPr/>
        </p:nvSpPr>
        <p:spPr>
          <a:xfrm>
            <a:off x="164592" y="1389888"/>
            <a:ext cx="2816352" cy="3602736"/>
          </a:xfrm>
          <a:prstGeom prst="rect">
            <a:avLst/>
          </a:prstGeom>
          <a:solidFill>
            <a:srgbClr val="EEF8EE"/>
          </a:solidFill>
          <a:ln w="12700">
            <a:solidFill>
              <a:srgbClr val="DDDDDD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256032" y="1463040"/>
            <a:ext cx="2633472" cy="731520"/>
          </a:xfrm>
          <a:prstGeom prst="rect">
            <a:avLst/>
          </a:prstGeom>
          <a:solidFill>
            <a:srgbClr val="FFFFFF"/>
          </a:solidFill>
          <a:ln w="12700">
            <a:solidFill>
              <a:srgbClr val="CCCCCC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256032" y="1463040"/>
            <a:ext cx="45720" cy="731520"/>
          </a:xfrm>
          <a:prstGeom prst="rect">
            <a:avLst/>
          </a:prstGeom>
          <a:solidFill>
            <a:srgbClr val="16A34A"/>
          </a:solidFill>
          <a:ln w="12700">
            <a:solidFill>
              <a:srgbClr val="16A34A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347472" y="1499616"/>
            <a:ext cx="246888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1E293B"/>
                </a:solidFill>
              </a:rPr>
              <a:t>Provide pre-built frame components so focus stays on programming</a:t>
            </a:r>
            <a:endParaRPr lang="en-US" sz="900" dirty="0"/>
          </a:p>
        </p:txBody>
      </p:sp>
      <p:sp>
        <p:nvSpPr>
          <p:cNvPr id="12" name="Shape 10"/>
          <p:cNvSpPr/>
          <p:nvPr/>
        </p:nvSpPr>
        <p:spPr>
          <a:xfrm>
            <a:off x="256032" y="2304288"/>
            <a:ext cx="2633472" cy="731520"/>
          </a:xfrm>
          <a:prstGeom prst="rect">
            <a:avLst/>
          </a:prstGeom>
          <a:solidFill>
            <a:srgbClr val="FFFFFF"/>
          </a:solidFill>
          <a:ln w="12700">
            <a:solidFill>
              <a:srgbClr val="CCCCCC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256032" y="2304288"/>
            <a:ext cx="45720" cy="731520"/>
          </a:xfrm>
          <a:prstGeom prst="rect">
            <a:avLst/>
          </a:prstGeom>
          <a:solidFill>
            <a:srgbClr val="16A34A"/>
          </a:solidFill>
          <a:ln w="12700">
            <a:solidFill>
              <a:srgbClr val="16A34A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347472" y="2340864"/>
            <a:ext cx="246888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1E293B"/>
                </a:solidFill>
              </a:rPr>
              <a:t>Offer simplified MakeCode template with key blocks pre-placed</a:t>
            </a:r>
            <a:endParaRPr lang="en-US" sz="900" dirty="0"/>
          </a:p>
        </p:txBody>
      </p:sp>
      <p:sp>
        <p:nvSpPr>
          <p:cNvPr id="15" name="Shape 13"/>
          <p:cNvSpPr/>
          <p:nvPr/>
        </p:nvSpPr>
        <p:spPr>
          <a:xfrm>
            <a:off x="256032" y="3145536"/>
            <a:ext cx="2633472" cy="731520"/>
          </a:xfrm>
          <a:prstGeom prst="rect">
            <a:avLst/>
          </a:prstGeom>
          <a:solidFill>
            <a:srgbClr val="FFFFFF"/>
          </a:solidFill>
          <a:ln w="12700">
            <a:solidFill>
              <a:srgbClr val="CCCCCC"/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256032" y="3145536"/>
            <a:ext cx="45720" cy="731520"/>
          </a:xfrm>
          <a:prstGeom prst="rect">
            <a:avLst/>
          </a:prstGeom>
          <a:solidFill>
            <a:srgbClr val="16A34A"/>
          </a:solidFill>
          <a:ln w="12700">
            <a:solidFill>
              <a:srgbClr val="16A34A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347472" y="3182112"/>
            <a:ext cx="246888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1E293B"/>
                </a:solidFill>
              </a:rPr>
              <a:t>Allow partner support during the build and testing phases</a:t>
            </a:r>
            <a:endParaRPr lang="en-US" sz="900" dirty="0"/>
          </a:p>
        </p:txBody>
      </p:sp>
      <p:sp>
        <p:nvSpPr>
          <p:cNvPr id="18" name="Shape 16"/>
          <p:cNvSpPr/>
          <p:nvPr/>
        </p:nvSpPr>
        <p:spPr>
          <a:xfrm>
            <a:off x="256032" y="3986784"/>
            <a:ext cx="2633472" cy="731520"/>
          </a:xfrm>
          <a:prstGeom prst="rect">
            <a:avLst/>
          </a:prstGeom>
          <a:solidFill>
            <a:srgbClr val="FFFFFF"/>
          </a:solidFill>
          <a:ln w="12700">
            <a:solidFill>
              <a:srgbClr val="CCCCCC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256032" y="3986784"/>
            <a:ext cx="45720" cy="731520"/>
          </a:xfrm>
          <a:prstGeom prst="rect">
            <a:avLst/>
          </a:prstGeom>
          <a:solidFill>
            <a:srgbClr val="16A34A"/>
          </a:solidFill>
          <a:ln w="12700">
            <a:solidFill>
              <a:srgbClr val="16A34A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347472" y="4023360"/>
            <a:ext cx="246888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1E293B"/>
                </a:solidFill>
              </a:rPr>
              <a:t>Use visual reference cards for technical vocabulary</a:t>
            </a:r>
            <a:endParaRPr lang="en-US" sz="900" dirty="0"/>
          </a:p>
        </p:txBody>
      </p:sp>
      <p:sp>
        <p:nvSpPr>
          <p:cNvPr id="21" name="Shape 19"/>
          <p:cNvSpPr/>
          <p:nvPr/>
        </p:nvSpPr>
        <p:spPr>
          <a:xfrm>
            <a:off x="3145536" y="987552"/>
            <a:ext cx="2816352" cy="402336"/>
          </a:xfrm>
          <a:prstGeom prst="rect">
            <a:avLst/>
          </a:prstGeom>
          <a:solidFill>
            <a:srgbClr val="2E75B6"/>
          </a:solidFill>
          <a:ln w="12700">
            <a:solidFill>
              <a:srgbClr val="2E75B6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3145536" y="987552"/>
            <a:ext cx="2816352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</a:rPr>
              <a:t>CORE</a:t>
            </a:r>
            <a:endParaRPr lang="en-US" sz="1300" dirty="0"/>
          </a:p>
        </p:txBody>
      </p:sp>
      <p:sp>
        <p:nvSpPr>
          <p:cNvPr id="23" name="Shape 21"/>
          <p:cNvSpPr/>
          <p:nvPr/>
        </p:nvSpPr>
        <p:spPr>
          <a:xfrm>
            <a:off x="3145536" y="1389888"/>
            <a:ext cx="2816352" cy="3602736"/>
          </a:xfrm>
          <a:prstGeom prst="rect">
            <a:avLst/>
          </a:prstGeom>
          <a:solidFill>
            <a:srgbClr val="EEF2FB"/>
          </a:solidFill>
          <a:ln w="12700">
            <a:solidFill>
              <a:srgbClr val="DDDDDD"/>
            </a:solidFill>
            <a:prstDash val="solid"/>
          </a:ln>
        </p:spPr>
      </p:sp>
      <p:sp>
        <p:nvSpPr>
          <p:cNvPr id="24" name="Shape 22"/>
          <p:cNvSpPr/>
          <p:nvPr/>
        </p:nvSpPr>
        <p:spPr>
          <a:xfrm>
            <a:off x="3236976" y="1463040"/>
            <a:ext cx="2633472" cy="731520"/>
          </a:xfrm>
          <a:prstGeom prst="rect">
            <a:avLst/>
          </a:prstGeom>
          <a:solidFill>
            <a:srgbClr val="FFFFFF"/>
          </a:solidFill>
          <a:ln w="12700">
            <a:solidFill>
              <a:srgbClr val="CCCCCC"/>
            </a:solidFill>
            <a:prstDash val="solid"/>
          </a:ln>
        </p:spPr>
      </p:sp>
      <p:sp>
        <p:nvSpPr>
          <p:cNvPr id="25" name="Shape 23"/>
          <p:cNvSpPr/>
          <p:nvPr/>
        </p:nvSpPr>
        <p:spPr>
          <a:xfrm>
            <a:off x="3236976" y="1463040"/>
            <a:ext cx="45720" cy="731520"/>
          </a:xfrm>
          <a:prstGeom prst="rect">
            <a:avLst/>
          </a:prstGeom>
          <a:solidFill>
            <a:srgbClr val="2E75B6"/>
          </a:solidFill>
          <a:ln w="12700">
            <a:solidFill>
              <a:srgbClr val="2E75B6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3328416" y="1499616"/>
            <a:ext cx="246888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1E293B"/>
                </a:solidFill>
              </a:rPr>
              <a:t>Standard build + code sequence as described in lesson</a:t>
            </a:r>
            <a:endParaRPr lang="en-US" sz="900" dirty="0"/>
          </a:p>
        </p:txBody>
      </p:sp>
      <p:sp>
        <p:nvSpPr>
          <p:cNvPr id="27" name="Shape 25"/>
          <p:cNvSpPr/>
          <p:nvPr/>
        </p:nvSpPr>
        <p:spPr>
          <a:xfrm>
            <a:off x="3236976" y="2304288"/>
            <a:ext cx="2633472" cy="731520"/>
          </a:xfrm>
          <a:prstGeom prst="rect">
            <a:avLst/>
          </a:prstGeom>
          <a:solidFill>
            <a:srgbClr val="FFFFFF"/>
          </a:solidFill>
          <a:ln w="12700">
            <a:solidFill>
              <a:srgbClr val="CCCCCC"/>
            </a:solidFill>
            <a:prstDash val="solid"/>
          </a:ln>
        </p:spPr>
      </p:sp>
      <p:sp>
        <p:nvSpPr>
          <p:cNvPr id="28" name="Shape 26"/>
          <p:cNvSpPr/>
          <p:nvPr/>
        </p:nvSpPr>
        <p:spPr>
          <a:xfrm>
            <a:off x="3236976" y="2304288"/>
            <a:ext cx="45720" cy="731520"/>
          </a:xfrm>
          <a:prstGeom prst="rect">
            <a:avLst/>
          </a:prstGeom>
          <a:solidFill>
            <a:srgbClr val="2E75B6"/>
          </a:solidFill>
          <a:ln w="12700">
            <a:solidFill>
              <a:srgbClr val="2E75B6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3328416" y="2340864"/>
            <a:ext cx="246888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1E293B"/>
                </a:solidFill>
              </a:rPr>
              <a:t>Complete all data collection and analysis tasks</a:t>
            </a:r>
            <a:endParaRPr lang="en-US" sz="900" dirty="0"/>
          </a:p>
        </p:txBody>
      </p:sp>
      <p:sp>
        <p:nvSpPr>
          <p:cNvPr id="30" name="Shape 28"/>
          <p:cNvSpPr/>
          <p:nvPr/>
        </p:nvSpPr>
        <p:spPr>
          <a:xfrm>
            <a:off x="3236976" y="3145536"/>
            <a:ext cx="2633472" cy="731520"/>
          </a:xfrm>
          <a:prstGeom prst="rect">
            <a:avLst/>
          </a:prstGeom>
          <a:solidFill>
            <a:srgbClr val="FFFFFF"/>
          </a:solidFill>
          <a:ln w="12700">
            <a:solidFill>
              <a:srgbClr val="CCCCCC"/>
            </a:solidFill>
            <a:prstDash val="solid"/>
          </a:ln>
        </p:spPr>
      </p:sp>
      <p:sp>
        <p:nvSpPr>
          <p:cNvPr id="31" name="Shape 29"/>
          <p:cNvSpPr/>
          <p:nvPr/>
        </p:nvSpPr>
        <p:spPr>
          <a:xfrm>
            <a:off x="3236976" y="3145536"/>
            <a:ext cx="45720" cy="731520"/>
          </a:xfrm>
          <a:prstGeom prst="rect">
            <a:avLst/>
          </a:prstGeom>
          <a:solidFill>
            <a:srgbClr val="2E75B6"/>
          </a:solidFill>
          <a:ln w="12700">
            <a:solidFill>
              <a:srgbClr val="2E75B6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3328416" y="3182112"/>
            <a:ext cx="246888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1E293B"/>
                </a:solidFill>
              </a:rPr>
              <a:t>Present results in 90-second team presentation</a:t>
            </a:r>
            <a:endParaRPr lang="en-US" sz="900" dirty="0"/>
          </a:p>
        </p:txBody>
      </p:sp>
      <p:sp>
        <p:nvSpPr>
          <p:cNvPr id="33" name="Shape 31"/>
          <p:cNvSpPr/>
          <p:nvPr/>
        </p:nvSpPr>
        <p:spPr>
          <a:xfrm>
            <a:off x="3236976" y="3986784"/>
            <a:ext cx="2633472" cy="731520"/>
          </a:xfrm>
          <a:prstGeom prst="rect">
            <a:avLst/>
          </a:prstGeom>
          <a:solidFill>
            <a:srgbClr val="FFFFFF"/>
          </a:solidFill>
          <a:ln w="12700">
            <a:solidFill>
              <a:srgbClr val="CCCCCC"/>
            </a:solidFill>
            <a:prstDash val="solid"/>
          </a:ln>
        </p:spPr>
      </p:sp>
      <p:sp>
        <p:nvSpPr>
          <p:cNvPr id="34" name="Shape 32"/>
          <p:cNvSpPr/>
          <p:nvPr/>
        </p:nvSpPr>
        <p:spPr>
          <a:xfrm>
            <a:off x="3236976" y="3986784"/>
            <a:ext cx="45720" cy="731520"/>
          </a:xfrm>
          <a:prstGeom prst="rect">
            <a:avLst/>
          </a:prstGeom>
          <a:solidFill>
            <a:srgbClr val="2E75B6"/>
          </a:solidFill>
          <a:ln w="12700">
            <a:solidFill>
              <a:srgbClr val="2E75B6"/>
            </a:solidFill>
            <a:prstDash val="solid"/>
          </a:ln>
        </p:spPr>
      </p:sp>
      <p:sp>
        <p:nvSpPr>
          <p:cNvPr id="35" name="Text 33"/>
          <p:cNvSpPr/>
          <p:nvPr/>
        </p:nvSpPr>
        <p:spPr>
          <a:xfrm>
            <a:off x="3328416" y="4023360"/>
            <a:ext cx="246888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1E293B"/>
                </a:solidFill>
              </a:rPr>
              <a:t>Write 3-sentence reflection connecting science to design</a:t>
            </a:r>
            <a:endParaRPr lang="en-US" sz="900" dirty="0"/>
          </a:p>
        </p:txBody>
      </p:sp>
      <p:sp>
        <p:nvSpPr>
          <p:cNvPr id="36" name="Shape 34"/>
          <p:cNvSpPr/>
          <p:nvPr/>
        </p:nvSpPr>
        <p:spPr>
          <a:xfrm>
            <a:off x="6126480" y="987552"/>
            <a:ext cx="2816352" cy="402336"/>
          </a:xfrm>
          <a:prstGeom prst="rect">
            <a:avLst/>
          </a:prstGeom>
          <a:solidFill>
            <a:srgbClr val="9333EA"/>
          </a:solidFill>
          <a:ln w="12700">
            <a:solidFill>
              <a:srgbClr val="9333EA"/>
            </a:solidFill>
            <a:prstDash val="solid"/>
          </a:ln>
        </p:spPr>
      </p:sp>
      <p:sp>
        <p:nvSpPr>
          <p:cNvPr id="37" name="Text 35"/>
          <p:cNvSpPr/>
          <p:nvPr/>
        </p:nvSpPr>
        <p:spPr>
          <a:xfrm>
            <a:off x="6126480" y="987552"/>
            <a:ext cx="2816352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</a:rPr>
              <a:t>EXTENSION</a:t>
            </a:r>
            <a:endParaRPr lang="en-US" sz="1300" dirty="0"/>
          </a:p>
        </p:txBody>
      </p:sp>
      <p:sp>
        <p:nvSpPr>
          <p:cNvPr id="38" name="Shape 36"/>
          <p:cNvSpPr/>
          <p:nvPr/>
        </p:nvSpPr>
        <p:spPr>
          <a:xfrm>
            <a:off x="6126480" y="1389888"/>
            <a:ext cx="2816352" cy="3602736"/>
          </a:xfrm>
          <a:prstGeom prst="rect">
            <a:avLst/>
          </a:prstGeom>
          <a:solidFill>
            <a:srgbClr val="F5EEF8"/>
          </a:solidFill>
          <a:ln w="12700">
            <a:solidFill>
              <a:srgbClr val="DDDDDD"/>
            </a:solidFill>
            <a:prstDash val="solid"/>
          </a:ln>
        </p:spPr>
      </p:sp>
      <p:sp>
        <p:nvSpPr>
          <p:cNvPr id="39" name="Shape 37"/>
          <p:cNvSpPr/>
          <p:nvPr/>
        </p:nvSpPr>
        <p:spPr>
          <a:xfrm>
            <a:off x="6217920" y="1463040"/>
            <a:ext cx="2633472" cy="731520"/>
          </a:xfrm>
          <a:prstGeom prst="rect">
            <a:avLst/>
          </a:prstGeom>
          <a:solidFill>
            <a:srgbClr val="FFFFFF"/>
          </a:solidFill>
          <a:ln w="12700">
            <a:solidFill>
              <a:srgbClr val="CCCCCC"/>
            </a:solidFill>
            <a:prstDash val="solid"/>
          </a:ln>
        </p:spPr>
      </p:sp>
      <p:sp>
        <p:nvSpPr>
          <p:cNvPr id="40" name="Shape 38"/>
          <p:cNvSpPr/>
          <p:nvPr/>
        </p:nvSpPr>
        <p:spPr>
          <a:xfrm>
            <a:off x="6217920" y="1463040"/>
            <a:ext cx="45720" cy="731520"/>
          </a:xfrm>
          <a:prstGeom prst="rect">
            <a:avLst/>
          </a:prstGeom>
          <a:solidFill>
            <a:srgbClr val="9333EA"/>
          </a:solidFill>
          <a:ln w="12700">
            <a:solidFill>
              <a:srgbClr val="9333EA"/>
            </a:solidFill>
            <a:prstDash val="solid"/>
          </a:ln>
        </p:spPr>
      </p:sp>
      <p:sp>
        <p:nvSpPr>
          <p:cNvPr id="41" name="Text 39"/>
          <p:cNvSpPr/>
          <p:nvPr/>
        </p:nvSpPr>
        <p:spPr>
          <a:xfrm>
            <a:off x="6309360" y="1499616"/>
            <a:ext cx="246888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1E293B"/>
                </a:solidFill>
              </a:rPr>
              <a:t>Optimize design parameter by ≥25% beyond core target</a:t>
            </a:r>
            <a:endParaRPr lang="en-US" sz="900" dirty="0"/>
          </a:p>
        </p:txBody>
      </p:sp>
      <p:sp>
        <p:nvSpPr>
          <p:cNvPr id="42" name="Shape 40"/>
          <p:cNvSpPr/>
          <p:nvPr/>
        </p:nvSpPr>
        <p:spPr>
          <a:xfrm>
            <a:off x="6217920" y="2304288"/>
            <a:ext cx="2633472" cy="731520"/>
          </a:xfrm>
          <a:prstGeom prst="rect">
            <a:avLst/>
          </a:prstGeom>
          <a:solidFill>
            <a:srgbClr val="FFFFFF"/>
          </a:solidFill>
          <a:ln w="12700">
            <a:solidFill>
              <a:srgbClr val="CCCCCC"/>
            </a:solidFill>
            <a:prstDash val="solid"/>
          </a:ln>
        </p:spPr>
      </p:sp>
      <p:sp>
        <p:nvSpPr>
          <p:cNvPr id="43" name="Shape 41"/>
          <p:cNvSpPr/>
          <p:nvPr/>
        </p:nvSpPr>
        <p:spPr>
          <a:xfrm>
            <a:off x="6217920" y="2304288"/>
            <a:ext cx="45720" cy="731520"/>
          </a:xfrm>
          <a:prstGeom prst="rect">
            <a:avLst/>
          </a:prstGeom>
          <a:solidFill>
            <a:srgbClr val="9333EA"/>
          </a:solidFill>
          <a:ln w="12700">
            <a:solidFill>
              <a:srgbClr val="9333EA"/>
            </a:solidFill>
            <a:prstDash val="solid"/>
          </a:ln>
        </p:spPr>
      </p:sp>
      <p:sp>
        <p:nvSpPr>
          <p:cNvPr id="44" name="Text 42"/>
          <p:cNvSpPr/>
          <p:nvPr/>
        </p:nvSpPr>
        <p:spPr>
          <a:xfrm>
            <a:off x="6309360" y="2340864"/>
            <a:ext cx="246888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1E293B"/>
                </a:solidFill>
              </a:rPr>
              <a:t>Write a formal lab report with hypothesis, data, and conclusion</a:t>
            </a:r>
            <a:endParaRPr lang="en-US" sz="900" dirty="0"/>
          </a:p>
        </p:txBody>
      </p:sp>
      <p:sp>
        <p:nvSpPr>
          <p:cNvPr id="45" name="Shape 43"/>
          <p:cNvSpPr/>
          <p:nvPr/>
        </p:nvSpPr>
        <p:spPr>
          <a:xfrm>
            <a:off x="6217920" y="3145536"/>
            <a:ext cx="2633472" cy="731520"/>
          </a:xfrm>
          <a:prstGeom prst="rect">
            <a:avLst/>
          </a:prstGeom>
          <a:solidFill>
            <a:srgbClr val="FFFFFF"/>
          </a:solidFill>
          <a:ln w="12700">
            <a:solidFill>
              <a:srgbClr val="CCCCCC"/>
            </a:solidFill>
            <a:prstDash val="solid"/>
          </a:ln>
        </p:spPr>
      </p:sp>
      <p:sp>
        <p:nvSpPr>
          <p:cNvPr id="46" name="Shape 44"/>
          <p:cNvSpPr/>
          <p:nvPr/>
        </p:nvSpPr>
        <p:spPr>
          <a:xfrm>
            <a:off x="6217920" y="3145536"/>
            <a:ext cx="45720" cy="731520"/>
          </a:xfrm>
          <a:prstGeom prst="rect">
            <a:avLst/>
          </a:prstGeom>
          <a:solidFill>
            <a:srgbClr val="9333EA"/>
          </a:solidFill>
          <a:ln w="12700">
            <a:solidFill>
              <a:srgbClr val="9333EA"/>
            </a:solidFill>
            <a:prstDash val="solid"/>
          </a:ln>
        </p:spPr>
      </p:sp>
      <p:sp>
        <p:nvSpPr>
          <p:cNvPr id="47" name="Text 45"/>
          <p:cNvSpPr/>
          <p:nvPr/>
        </p:nvSpPr>
        <p:spPr>
          <a:xfrm>
            <a:off x="6309360" y="3182112"/>
            <a:ext cx="246888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1E293B"/>
                </a:solidFill>
              </a:rPr>
              <a:t>Research a real-world application of the mechanism studied</a:t>
            </a:r>
            <a:endParaRPr lang="en-US" sz="900" dirty="0"/>
          </a:p>
        </p:txBody>
      </p:sp>
      <p:sp>
        <p:nvSpPr>
          <p:cNvPr id="48" name="Shape 46"/>
          <p:cNvSpPr/>
          <p:nvPr/>
        </p:nvSpPr>
        <p:spPr>
          <a:xfrm>
            <a:off x="6217920" y="3986784"/>
            <a:ext cx="2633472" cy="731520"/>
          </a:xfrm>
          <a:prstGeom prst="rect">
            <a:avLst/>
          </a:prstGeom>
          <a:solidFill>
            <a:srgbClr val="FFFFFF"/>
          </a:solidFill>
          <a:ln w="12700">
            <a:solidFill>
              <a:srgbClr val="CCCCCC"/>
            </a:solidFill>
            <a:prstDash val="solid"/>
          </a:ln>
        </p:spPr>
      </p:sp>
      <p:sp>
        <p:nvSpPr>
          <p:cNvPr id="49" name="Shape 47"/>
          <p:cNvSpPr/>
          <p:nvPr/>
        </p:nvSpPr>
        <p:spPr>
          <a:xfrm>
            <a:off x="6217920" y="3986784"/>
            <a:ext cx="45720" cy="731520"/>
          </a:xfrm>
          <a:prstGeom prst="rect">
            <a:avLst/>
          </a:prstGeom>
          <a:solidFill>
            <a:srgbClr val="9333EA"/>
          </a:solidFill>
          <a:ln w="12700">
            <a:solidFill>
              <a:srgbClr val="9333EA"/>
            </a:solidFill>
            <a:prstDash val="solid"/>
          </a:ln>
        </p:spPr>
      </p:sp>
      <p:sp>
        <p:nvSpPr>
          <p:cNvPr id="50" name="Text 48"/>
          <p:cNvSpPr/>
          <p:nvPr/>
        </p:nvSpPr>
        <p:spPr>
          <a:xfrm>
            <a:off x="6309360" y="4023360"/>
            <a:ext cx="246888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1E293B"/>
                </a:solidFill>
              </a:rPr>
              <a:t>Create a tutorial video or guide for younger students</a:t>
            </a:r>
            <a:endParaRPr lang="en-US" sz="9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1F386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F4A522"/>
          </a:solidFill>
          <a:ln w="12700">
            <a:solidFill>
              <a:srgbClr val="F4A522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5088636"/>
            <a:ext cx="9144000" cy="54864"/>
          </a:xfrm>
          <a:prstGeom prst="rect">
            <a:avLst/>
          </a:prstGeom>
          <a:solidFill>
            <a:srgbClr val="F4A522"/>
          </a:solidFill>
          <a:ln w="12700">
            <a:solidFill>
              <a:srgbClr val="F4A522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2743200" y="54864"/>
            <a:ext cx="6400800" cy="5033772"/>
          </a:xfrm>
          <a:prstGeom prst="rect">
            <a:avLst/>
          </a:prstGeom>
          <a:solidFill>
            <a:srgbClr val="162A4F"/>
          </a:solidFill>
          <a:ln w="12700">
            <a:solidFill>
              <a:srgbClr val="162A4F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274320" y="548640"/>
            <a:ext cx="2286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F4A52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LESSON 06 COMPLETE</a:t>
            </a:r>
            <a:endParaRPr lang="en-US" sz="1100" dirty="0"/>
          </a:p>
        </p:txBody>
      </p:sp>
      <p:sp>
        <p:nvSpPr>
          <p:cNvPr id="6" name="Text 4"/>
          <p:cNvSpPr/>
          <p:nvPr/>
        </p:nvSpPr>
        <p:spPr>
          <a:xfrm>
            <a:off x="274320" y="960120"/>
            <a:ext cx="228600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Great Work,</a:t>
            </a:r>
            <a:endParaRPr lang="en-US" sz="3000" dirty="0"/>
          </a:p>
          <a:p>
            <a:pPr indent="0" marL="0">
              <a:buNone/>
            </a:pPr>
            <a:r>
              <a:rPr lang="en-US" sz="30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Inventors!</a:t>
            </a:r>
            <a:endParaRPr lang="en-US" sz="3000" dirty="0"/>
          </a:p>
        </p:txBody>
      </p:sp>
      <p:sp>
        <p:nvSpPr>
          <p:cNvPr id="7" name="Shape 5"/>
          <p:cNvSpPr/>
          <p:nvPr/>
        </p:nvSpPr>
        <p:spPr>
          <a:xfrm>
            <a:off x="274320" y="2304288"/>
            <a:ext cx="731520" cy="45720"/>
          </a:xfrm>
          <a:prstGeom prst="rect">
            <a:avLst/>
          </a:prstGeom>
          <a:solidFill>
            <a:srgbClr val="F4A522"/>
          </a:solidFill>
          <a:ln w="12700">
            <a:solidFill>
              <a:srgbClr val="F4A522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274320" y="2468880"/>
            <a:ext cx="2286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D6E4F0"/>
                </a:solidFill>
              </a:rPr>
              <a:t>NEZHA INVENTORS KIT V2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274320" y="4389120"/>
            <a:ext cx="22860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i="1" dirty="0">
                <a:solidFill>
                  <a:srgbClr val="8899AA"/>
                </a:solidFill>
              </a:rPr>
              <a:t>Techtelligence Technologies LLC</a:t>
            </a:r>
            <a:endParaRPr lang="en-US" sz="800" dirty="0"/>
          </a:p>
          <a:p>
            <a:pPr indent="0" marL="0">
              <a:buNone/>
            </a:pPr>
            <a:r>
              <a:rPr lang="en-US" sz="800" i="1" dirty="0">
                <a:solidFill>
                  <a:srgbClr val="8899AA"/>
                </a:solidFill>
              </a:rPr>
              <a:t>In partnership with Elecfreaks</a:t>
            </a:r>
            <a:endParaRPr lang="en-US" sz="800" dirty="0"/>
          </a:p>
        </p:txBody>
      </p:sp>
      <p:sp>
        <p:nvSpPr>
          <p:cNvPr id="10" name="Shape 8"/>
          <p:cNvSpPr/>
          <p:nvPr/>
        </p:nvSpPr>
        <p:spPr>
          <a:xfrm>
            <a:off x="2926080" y="987552"/>
            <a:ext cx="5989320" cy="822960"/>
          </a:xfrm>
          <a:prstGeom prst="rect">
            <a:avLst/>
          </a:prstGeom>
          <a:solidFill>
            <a:srgbClr val="1A2D50"/>
          </a:solidFill>
          <a:ln w="12700">
            <a:solidFill>
              <a:srgbClr val="2E75B6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3063240" y="987552"/>
            <a:ext cx="57150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FFFFFF"/>
                </a:solidFill>
              </a:rPr>
              <a:t>✅  Lesson 06 DOCX &amp; PDF available in curriculum folder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2926080" y="1975104"/>
            <a:ext cx="5989320" cy="822960"/>
          </a:xfrm>
          <a:prstGeom prst="rect">
            <a:avLst/>
          </a:prstGeom>
          <a:solidFill>
            <a:srgbClr val="1A2D50"/>
          </a:solidFill>
          <a:ln w="12700">
            <a:solidFill>
              <a:srgbClr val="2E75B6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3063240" y="1975104"/>
            <a:ext cx="57150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FFFFFF"/>
                </a:solidFill>
              </a:rPr>
              <a:t>📦  Check your engineering notebook for completeness</a:t>
            </a:r>
            <a:endParaRPr lang="en-US" sz="1200" dirty="0"/>
          </a:p>
        </p:txBody>
      </p:sp>
      <p:sp>
        <p:nvSpPr>
          <p:cNvPr id="14" name="Shape 12"/>
          <p:cNvSpPr/>
          <p:nvPr/>
        </p:nvSpPr>
        <p:spPr>
          <a:xfrm>
            <a:off x="2926080" y="2962656"/>
            <a:ext cx="5989320" cy="822960"/>
          </a:xfrm>
          <a:prstGeom prst="rect">
            <a:avLst/>
          </a:prstGeom>
          <a:solidFill>
            <a:srgbClr val="1A2D50"/>
          </a:solidFill>
          <a:ln w="12700">
            <a:solidFill>
              <a:srgbClr val="2E75B6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3063240" y="2962656"/>
            <a:ext cx="57150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FFFFFF"/>
                </a:solidFill>
              </a:rPr>
              <a:t>🔬  Explore the real-world connections section in the DOCX</a:t>
            </a:r>
            <a:endParaRPr lang="en-US" sz="1200" dirty="0"/>
          </a:p>
        </p:txBody>
      </p:sp>
      <p:sp>
        <p:nvSpPr>
          <p:cNvPr id="16" name="Shape 14"/>
          <p:cNvSpPr/>
          <p:nvPr/>
        </p:nvSpPr>
        <p:spPr>
          <a:xfrm>
            <a:off x="2926080" y="3950208"/>
            <a:ext cx="5989320" cy="822960"/>
          </a:xfrm>
          <a:prstGeom prst="rect">
            <a:avLst/>
          </a:prstGeom>
          <a:solidFill>
            <a:srgbClr val="1A2D50"/>
          </a:solidFill>
          <a:ln w="12700">
            <a:solidFill>
              <a:srgbClr val="2E75B6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3063240" y="3950208"/>
            <a:ext cx="57150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FFFFFF"/>
                </a:solidFill>
              </a:rPr>
              <a:t>➡️   Next up: Lesson 07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8FA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F4A522"/>
          </a:solidFill>
          <a:ln w="12700">
            <a:solidFill>
              <a:srgbClr val="F4A522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73152"/>
            <a:ext cx="73152" cy="5070348"/>
          </a:xfrm>
          <a:prstGeom prst="rect">
            <a:avLst/>
          </a:prstGeom>
          <a:solidFill>
            <a:srgbClr val="1F3864"/>
          </a:solidFill>
          <a:ln w="12700">
            <a:solidFill>
              <a:srgbClr val="1F3864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73152" y="73152"/>
            <a:ext cx="9070848" cy="777240"/>
          </a:xfrm>
          <a:prstGeom prst="rect">
            <a:avLst/>
          </a:prstGeom>
          <a:solidFill>
            <a:srgbClr val="1F3864"/>
          </a:solidFill>
          <a:ln w="12700">
            <a:solidFill>
              <a:srgbClr val="1F3864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228600" y="73152"/>
            <a:ext cx="86868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📋  LESSON OVERVIEW</a:t>
            </a:r>
            <a:endParaRPr lang="en-US" sz="2200" dirty="0"/>
          </a:p>
        </p:txBody>
      </p:sp>
      <p:sp>
        <p:nvSpPr>
          <p:cNvPr id="6" name="Shape 4"/>
          <p:cNvSpPr/>
          <p:nvPr/>
        </p:nvSpPr>
        <p:spPr>
          <a:xfrm>
            <a:off x="164592" y="987552"/>
            <a:ext cx="1920240" cy="530352"/>
          </a:xfrm>
          <a:prstGeom prst="rect">
            <a:avLst/>
          </a:prstGeom>
          <a:solidFill>
            <a:srgbClr val="1F3864"/>
          </a:solidFill>
          <a:ln w="12700">
            <a:solidFill>
              <a:srgbClr val="1F3864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164592" y="987552"/>
            <a:ext cx="192024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</a:rPr>
              <a:t>Subject Area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2084832" y="987552"/>
            <a:ext cx="6876288" cy="530352"/>
          </a:xfrm>
          <a:prstGeom prst="rect">
            <a:avLst/>
          </a:prstGeom>
          <a:solidFill>
            <a:srgbClr val="D9E8F5"/>
          </a:solidFill>
          <a:ln w="12700">
            <a:solidFill>
              <a:srgbClr val="CCDDEE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2176272" y="987552"/>
            <a:ext cx="667512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E293B"/>
                </a:solidFill>
              </a:rPr>
              <a:t>STEM, Robotics, Computer Science</a:t>
            </a:r>
            <a:endParaRPr lang="en-US" sz="1100" dirty="0"/>
          </a:p>
        </p:txBody>
      </p:sp>
      <p:sp>
        <p:nvSpPr>
          <p:cNvPr id="10" name="Shape 8"/>
          <p:cNvSpPr/>
          <p:nvPr/>
        </p:nvSpPr>
        <p:spPr>
          <a:xfrm>
            <a:off x="164592" y="1609344"/>
            <a:ext cx="1920240" cy="530352"/>
          </a:xfrm>
          <a:prstGeom prst="rect">
            <a:avLst/>
          </a:prstGeom>
          <a:solidFill>
            <a:srgbClr val="1F3864"/>
          </a:solidFill>
          <a:ln w="12700">
            <a:solidFill>
              <a:srgbClr val="1F3864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164592" y="1609344"/>
            <a:ext cx="192024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</a:rPr>
              <a:t>Grade Level</a:t>
            </a:r>
            <a:endParaRPr lang="en-US" sz="1100" dirty="0"/>
          </a:p>
        </p:txBody>
      </p:sp>
      <p:sp>
        <p:nvSpPr>
          <p:cNvPr id="12" name="Shape 10"/>
          <p:cNvSpPr/>
          <p:nvPr/>
        </p:nvSpPr>
        <p:spPr>
          <a:xfrm>
            <a:off x="2084832" y="1609344"/>
            <a:ext cx="6876288" cy="530352"/>
          </a:xfrm>
          <a:prstGeom prst="rect">
            <a:avLst/>
          </a:prstGeom>
          <a:solidFill>
            <a:srgbClr val="F1F5FB"/>
          </a:solidFill>
          <a:ln w="12700">
            <a:solidFill>
              <a:srgbClr val="CCDDEE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2176272" y="1609344"/>
            <a:ext cx="667512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E293B"/>
                </a:solidFill>
              </a:rPr>
              <a:t>Grades 6–8  (adaptable for Grades 5 &amp; 9)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164592" y="2231136"/>
            <a:ext cx="1920240" cy="530352"/>
          </a:xfrm>
          <a:prstGeom prst="rect">
            <a:avLst/>
          </a:prstGeom>
          <a:solidFill>
            <a:srgbClr val="1F3864"/>
          </a:solidFill>
          <a:ln w="12700">
            <a:solidFill>
              <a:srgbClr val="1F3864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164592" y="2231136"/>
            <a:ext cx="192024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</a:rPr>
              <a:t>Duration</a:t>
            </a: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2084832" y="2231136"/>
            <a:ext cx="6876288" cy="530352"/>
          </a:xfrm>
          <a:prstGeom prst="rect">
            <a:avLst/>
          </a:prstGeom>
          <a:solidFill>
            <a:srgbClr val="D9E8F5"/>
          </a:solidFill>
          <a:ln w="12700">
            <a:solidFill>
              <a:srgbClr val="CCDDEE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2176272" y="2231136"/>
            <a:ext cx="667512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E293B"/>
                </a:solidFill>
              </a:rPr>
              <a:t>3 Class Periods × 45 Minutes  =  135 Minutes Total</a:t>
            </a:r>
            <a:endParaRPr lang="en-US" sz="1100" dirty="0"/>
          </a:p>
        </p:txBody>
      </p:sp>
      <p:sp>
        <p:nvSpPr>
          <p:cNvPr id="18" name="Shape 16"/>
          <p:cNvSpPr/>
          <p:nvPr/>
        </p:nvSpPr>
        <p:spPr>
          <a:xfrm>
            <a:off x="164592" y="2852928"/>
            <a:ext cx="1920240" cy="530352"/>
          </a:xfrm>
          <a:prstGeom prst="rect">
            <a:avLst/>
          </a:prstGeom>
          <a:solidFill>
            <a:srgbClr val="1F3864"/>
          </a:solidFill>
          <a:ln w="12700">
            <a:solidFill>
              <a:srgbClr val="1F3864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164592" y="2852928"/>
            <a:ext cx="192024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</a:rPr>
              <a:t>Framework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2084832" y="2852928"/>
            <a:ext cx="6876288" cy="530352"/>
          </a:xfrm>
          <a:prstGeom prst="rect">
            <a:avLst/>
          </a:prstGeom>
          <a:solidFill>
            <a:srgbClr val="F1F5FB"/>
          </a:solidFill>
          <a:ln w="12700">
            <a:solidFill>
              <a:srgbClr val="CCDDEE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2176272" y="2852928"/>
            <a:ext cx="667512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E293B"/>
                </a:solidFill>
              </a:rPr>
              <a:t>5E Instructional Model  (Engage → Explore → Explain → Elaborate → Evaluate)</a:t>
            </a:r>
            <a:endParaRPr lang="en-US" sz="1100" dirty="0"/>
          </a:p>
        </p:txBody>
      </p:sp>
      <p:sp>
        <p:nvSpPr>
          <p:cNvPr id="22" name="Shape 20"/>
          <p:cNvSpPr/>
          <p:nvPr/>
        </p:nvSpPr>
        <p:spPr>
          <a:xfrm>
            <a:off x="164592" y="3474720"/>
            <a:ext cx="1920240" cy="530352"/>
          </a:xfrm>
          <a:prstGeom prst="rect">
            <a:avLst/>
          </a:prstGeom>
          <a:solidFill>
            <a:srgbClr val="1F3864"/>
          </a:solidFill>
          <a:ln w="12700">
            <a:solidFill>
              <a:srgbClr val="1F3864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164592" y="3474720"/>
            <a:ext cx="192024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</a:rPr>
              <a:t>Key Themes</a:t>
            </a:r>
            <a:endParaRPr lang="en-US" sz="1100" dirty="0"/>
          </a:p>
        </p:txBody>
      </p:sp>
      <p:sp>
        <p:nvSpPr>
          <p:cNvPr id="24" name="Shape 22"/>
          <p:cNvSpPr/>
          <p:nvPr/>
        </p:nvSpPr>
        <p:spPr>
          <a:xfrm>
            <a:off x="2084832" y="3474720"/>
            <a:ext cx="6876288" cy="530352"/>
          </a:xfrm>
          <a:prstGeom prst="rect">
            <a:avLst/>
          </a:prstGeom>
          <a:solidFill>
            <a:srgbClr val="D9E8F5"/>
          </a:solidFill>
          <a:ln w="12700">
            <a:solidFill>
              <a:srgbClr val="CCDDEE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2176272" y="3474720"/>
            <a:ext cx="667512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E293B"/>
                </a:solidFill>
              </a:rPr>
              <a:t>Gear Ratio  •  Torque  •  Center of Gravity  •  Stability  •  Choreography</a:t>
            </a:r>
            <a:endParaRPr lang="en-US" sz="1100" dirty="0"/>
          </a:p>
        </p:txBody>
      </p:sp>
      <p:sp>
        <p:nvSpPr>
          <p:cNvPr id="26" name="Shape 24"/>
          <p:cNvSpPr/>
          <p:nvPr/>
        </p:nvSpPr>
        <p:spPr>
          <a:xfrm>
            <a:off x="164592" y="4096512"/>
            <a:ext cx="1920240" cy="530352"/>
          </a:xfrm>
          <a:prstGeom prst="rect">
            <a:avLst/>
          </a:prstGeom>
          <a:solidFill>
            <a:srgbClr val="1F3864"/>
          </a:solidFill>
          <a:ln w="12700">
            <a:solidFill>
              <a:srgbClr val="1F3864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164592" y="4096512"/>
            <a:ext cx="192024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</a:rPr>
              <a:t>Materials</a:t>
            </a:r>
            <a:endParaRPr lang="en-US" sz="1100" dirty="0"/>
          </a:p>
        </p:txBody>
      </p:sp>
      <p:sp>
        <p:nvSpPr>
          <p:cNvPr id="28" name="Shape 26"/>
          <p:cNvSpPr/>
          <p:nvPr/>
        </p:nvSpPr>
        <p:spPr>
          <a:xfrm>
            <a:off x="2084832" y="4096512"/>
            <a:ext cx="6876288" cy="530352"/>
          </a:xfrm>
          <a:prstGeom prst="rect">
            <a:avLst/>
          </a:prstGeom>
          <a:solidFill>
            <a:srgbClr val="F1F5FB"/>
          </a:solidFill>
          <a:ln w="12700">
            <a:solidFill>
              <a:srgbClr val="CCDDEE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2176272" y="4096512"/>
            <a:ext cx="667512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E293B"/>
                </a:solidFill>
              </a:rPr>
              <a:t>NEZHA Kit V2  •  micro:bit  •  MakeCode  •  Motors  •  Gears  •  Connectors  •  Computers</a:t>
            </a:r>
            <a:endParaRPr lang="en-US" sz="11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8FA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F4A522"/>
          </a:solidFill>
          <a:ln w="12700">
            <a:solidFill>
              <a:srgbClr val="F4A522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73152"/>
            <a:ext cx="73152" cy="5070348"/>
          </a:xfrm>
          <a:prstGeom prst="rect">
            <a:avLst/>
          </a:prstGeom>
          <a:solidFill>
            <a:srgbClr val="1F3864"/>
          </a:solidFill>
          <a:ln w="12700">
            <a:solidFill>
              <a:srgbClr val="1F3864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73152" y="73152"/>
            <a:ext cx="9070848" cy="777240"/>
          </a:xfrm>
          <a:prstGeom prst="rect">
            <a:avLst/>
          </a:prstGeom>
          <a:solidFill>
            <a:srgbClr val="1F3864"/>
          </a:solidFill>
          <a:ln w="12700">
            <a:solidFill>
              <a:srgbClr val="1F3864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228600" y="73152"/>
            <a:ext cx="86868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🎯  SMART LEARNING OBJECTIVES</a:t>
            </a:r>
            <a:endParaRPr lang="en-US" sz="2200" dirty="0"/>
          </a:p>
        </p:txBody>
      </p:sp>
      <p:sp>
        <p:nvSpPr>
          <p:cNvPr id="6" name="Shape 4"/>
          <p:cNvSpPr/>
          <p:nvPr/>
        </p:nvSpPr>
        <p:spPr>
          <a:xfrm>
            <a:off x="164592" y="987552"/>
            <a:ext cx="4297680" cy="1737360"/>
          </a:xfrm>
          <a:prstGeom prst="rect">
            <a:avLst/>
          </a:prstGeom>
          <a:solidFill>
            <a:srgbClr val="FFFFFF"/>
          </a:solidFill>
          <a:ln w="12700">
            <a:solidFill>
              <a:srgbClr val="DDDDDD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164592" y="987552"/>
            <a:ext cx="502920" cy="1737360"/>
          </a:xfrm>
          <a:prstGeom prst="rect">
            <a:avLst/>
          </a:prstGeom>
          <a:solidFill>
            <a:srgbClr val="F4A522"/>
          </a:solidFill>
          <a:ln w="12700">
            <a:solidFill>
              <a:srgbClr val="F4A522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164592" y="987552"/>
            <a:ext cx="502920" cy="1737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</a:rPr>
              <a:t>01</a:t>
            </a:r>
            <a:endParaRPr lang="en-US" sz="2200" dirty="0"/>
          </a:p>
        </p:txBody>
      </p:sp>
      <p:sp>
        <p:nvSpPr>
          <p:cNvPr id="9" name="Shape 7"/>
          <p:cNvSpPr/>
          <p:nvPr/>
        </p:nvSpPr>
        <p:spPr>
          <a:xfrm>
            <a:off x="667512" y="987552"/>
            <a:ext cx="3794760" cy="320040"/>
          </a:xfrm>
          <a:prstGeom prst="rect">
            <a:avLst/>
          </a:prstGeom>
          <a:solidFill>
            <a:srgbClr val="F1F5FB"/>
          </a:solidFill>
          <a:ln w="12700">
            <a:solidFill>
              <a:srgbClr val="F1F5FB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694944" y="1024128"/>
            <a:ext cx="3703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200" kern="0" dirty="0">
                <a:solidFill>
                  <a:srgbClr val="F4A522"/>
                </a:solidFill>
              </a:rPr>
              <a:t>DESIGN</a:t>
            </a:r>
            <a:endParaRPr lang="en-US" sz="900" dirty="0"/>
          </a:p>
        </p:txBody>
      </p:sp>
      <p:sp>
        <p:nvSpPr>
          <p:cNvPr id="11" name="Text 9"/>
          <p:cNvSpPr/>
          <p:nvPr/>
        </p:nvSpPr>
        <p:spPr>
          <a:xfrm>
            <a:off x="731520" y="1353312"/>
            <a:ext cx="3639312" cy="12984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50" dirty="0">
                <a:solidFill>
                  <a:srgbClr val="1E293B"/>
                </a:solidFill>
              </a:rPr>
              <a:t>Build a dancing robot demonstrating at least 3 distinct coordinated movement sequences.</a:t>
            </a:r>
            <a:endParaRPr lang="en-US" sz="1150" dirty="0"/>
          </a:p>
        </p:txBody>
      </p:sp>
      <p:sp>
        <p:nvSpPr>
          <p:cNvPr id="12" name="Shape 10"/>
          <p:cNvSpPr/>
          <p:nvPr/>
        </p:nvSpPr>
        <p:spPr>
          <a:xfrm>
            <a:off x="4681728" y="987552"/>
            <a:ext cx="4297680" cy="1737360"/>
          </a:xfrm>
          <a:prstGeom prst="rect">
            <a:avLst/>
          </a:prstGeom>
          <a:solidFill>
            <a:srgbClr val="FFFFFF"/>
          </a:solidFill>
          <a:ln w="12700">
            <a:solidFill>
              <a:srgbClr val="DDDDDD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4681728" y="987552"/>
            <a:ext cx="502920" cy="1737360"/>
          </a:xfrm>
          <a:prstGeom prst="rect">
            <a:avLst/>
          </a:prstGeom>
          <a:solidFill>
            <a:srgbClr val="2E75B6"/>
          </a:solidFill>
          <a:ln w="12700">
            <a:solidFill>
              <a:srgbClr val="2E75B6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4681728" y="987552"/>
            <a:ext cx="502920" cy="1737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</a:rPr>
              <a:t>02</a:t>
            </a:r>
            <a:endParaRPr lang="en-US" sz="2200" dirty="0"/>
          </a:p>
        </p:txBody>
      </p:sp>
      <p:sp>
        <p:nvSpPr>
          <p:cNvPr id="15" name="Shape 13"/>
          <p:cNvSpPr/>
          <p:nvPr/>
        </p:nvSpPr>
        <p:spPr>
          <a:xfrm>
            <a:off x="5184648" y="987552"/>
            <a:ext cx="3794760" cy="320040"/>
          </a:xfrm>
          <a:prstGeom prst="rect">
            <a:avLst/>
          </a:prstGeom>
          <a:solidFill>
            <a:srgbClr val="F1F5FB"/>
          </a:solidFill>
          <a:ln w="12700">
            <a:solidFill>
              <a:srgbClr val="F1F5FB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5212080" y="1024128"/>
            <a:ext cx="3703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200" kern="0" dirty="0">
                <a:solidFill>
                  <a:srgbClr val="2E75B6"/>
                </a:solidFill>
              </a:rPr>
              <a:t>MECHANICS</a:t>
            </a:r>
            <a:endParaRPr lang="en-US" sz="900" dirty="0"/>
          </a:p>
        </p:txBody>
      </p:sp>
      <p:sp>
        <p:nvSpPr>
          <p:cNvPr id="17" name="Text 15"/>
          <p:cNvSpPr/>
          <p:nvPr/>
        </p:nvSpPr>
        <p:spPr>
          <a:xfrm>
            <a:off x="5248656" y="1353312"/>
            <a:ext cx="3639312" cy="12984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50" dirty="0">
                <a:solidFill>
                  <a:srgbClr val="1E293B"/>
                </a:solidFill>
              </a:rPr>
              <a:t>Explain how motors convert electrical energy to motion and how gears transfer and modify that motion.</a:t>
            </a:r>
            <a:endParaRPr lang="en-US" sz="1150" dirty="0"/>
          </a:p>
        </p:txBody>
      </p:sp>
      <p:sp>
        <p:nvSpPr>
          <p:cNvPr id="18" name="Shape 16"/>
          <p:cNvSpPr/>
          <p:nvPr/>
        </p:nvSpPr>
        <p:spPr>
          <a:xfrm>
            <a:off x="164592" y="2926080"/>
            <a:ext cx="4297680" cy="1737360"/>
          </a:xfrm>
          <a:prstGeom prst="rect">
            <a:avLst/>
          </a:prstGeom>
          <a:solidFill>
            <a:srgbClr val="FFFFFF"/>
          </a:solidFill>
          <a:ln w="12700">
            <a:solidFill>
              <a:srgbClr val="DDDDDD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9" name="Shape 17"/>
          <p:cNvSpPr/>
          <p:nvPr/>
        </p:nvSpPr>
        <p:spPr>
          <a:xfrm>
            <a:off x="164592" y="2926080"/>
            <a:ext cx="502920" cy="1737360"/>
          </a:xfrm>
          <a:prstGeom prst="rect">
            <a:avLst/>
          </a:prstGeom>
          <a:solidFill>
            <a:srgbClr val="16A34A"/>
          </a:solidFill>
          <a:ln w="12700">
            <a:solidFill>
              <a:srgbClr val="16A34A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164592" y="2926080"/>
            <a:ext cx="502920" cy="1737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</a:rPr>
              <a:t>03</a:t>
            </a:r>
            <a:endParaRPr lang="en-US" sz="2200" dirty="0"/>
          </a:p>
        </p:txBody>
      </p:sp>
      <p:sp>
        <p:nvSpPr>
          <p:cNvPr id="21" name="Shape 19"/>
          <p:cNvSpPr/>
          <p:nvPr/>
        </p:nvSpPr>
        <p:spPr>
          <a:xfrm>
            <a:off x="667512" y="2926080"/>
            <a:ext cx="3794760" cy="320040"/>
          </a:xfrm>
          <a:prstGeom prst="rect">
            <a:avLst/>
          </a:prstGeom>
          <a:solidFill>
            <a:srgbClr val="F1F5FB"/>
          </a:solidFill>
          <a:ln w="12700">
            <a:solidFill>
              <a:srgbClr val="F1F5FB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694944" y="2962656"/>
            <a:ext cx="3703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200" kern="0" dirty="0">
                <a:solidFill>
                  <a:srgbClr val="16A34A"/>
                </a:solidFill>
              </a:rPr>
              <a:t>SCIENCE</a:t>
            </a:r>
            <a:endParaRPr lang="en-US" sz="900" dirty="0"/>
          </a:p>
        </p:txBody>
      </p:sp>
      <p:sp>
        <p:nvSpPr>
          <p:cNvPr id="23" name="Text 21"/>
          <p:cNvSpPr/>
          <p:nvPr/>
        </p:nvSpPr>
        <p:spPr>
          <a:xfrm>
            <a:off x="731520" y="3291840"/>
            <a:ext cx="3639312" cy="12984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50" dirty="0">
                <a:solidFill>
                  <a:srgbClr val="1E293B"/>
                </a:solidFill>
              </a:rPr>
              <a:t>Describe how center of gravity position affects a robot's balance and stability during movement.</a:t>
            </a:r>
            <a:endParaRPr lang="en-US" sz="1150" dirty="0"/>
          </a:p>
        </p:txBody>
      </p:sp>
      <p:sp>
        <p:nvSpPr>
          <p:cNvPr id="24" name="Shape 22"/>
          <p:cNvSpPr/>
          <p:nvPr/>
        </p:nvSpPr>
        <p:spPr>
          <a:xfrm>
            <a:off x="4681728" y="2926080"/>
            <a:ext cx="4297680" cy="1737360"/>
          </a:xfrm>
          <a:prstGeom prst="rect">
            <a:avLst/>
          </a:prstGeom>
          <a:solidFill>
            <a:srgbClr val="FFFFFF"/>
          </a:solidFill>
          <a:ln w="12700">
            <a:solidFill>
              <a:srgbClr val="DDDDDD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25" name="Shape 23"/>
          <p:cNvSpPr/>
          <p:nvPr/>
        </p:nvSpPr>
        <p:spPr>
          <a:xfrm>
            <a:off x="4681728" y="2926080"/>
            <a:ext cx="502920" cy="1737360"/>
          </a:xfrm>
          <a:prstGeom prst="rect">
            <a:avLst/>
          </a:prstGeom>
          <a:solidFill>
            <a:srgbClr val="9333EA"/>
          </a:solidFill>
          <a:ln w="12700">
            <a:solidFill>
              <a:srgbClr val="9333EA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4681728" y="2926080"/>
            <a:ext cx="502920" cy="1737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</a:rPr>
              <a:t>04</a:t>
            </a:r>
            <a:endParaRPr lang="en-US" sz="2200" dirty="0"/>
          </a:p>
        </p:txBody>
      </p:sp>
      <p:sp>
        <p:nvSpPr>
          <p:cNvPr id="27" name="Shape 25"/>
          <p:cNvSpPr/>
          <p:nvPr/>
        </p:nvSpPr>
        <p:spPr>
          <a:xfrm>
            <a:off x="5184648" y="2926080"/>
            <a:ext cx="3794760" cy="320040"/>
          </a:xfrm>
          <a:prstGeom prst="rect">
            <a:avLst/>
          </a:prstGeom>
          <a:solidFill>
            <a:srgbClr val="F1F5FB"/>
          </a:solidFill>
          <a:ln w="12700">
            <a:solidFill>
              <a:srgbClr val="F1F5FB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5212080" y="2962656"/>
            <a:ext cx="3703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200" kern="0" dirty="0">
                <a:solidFill>
                  <a:srgbClr val="9333EA"/>
                </a:solidFill>
              </a:rPr>
              <a:t>ENGINEERING</a:t>
            </a:r>
            <a:endParaRPr lang="en-US" sz="900" dirty="0"/>
          </a:p>
        </p:txBody>
      </p:sp>
      <p:sp>
        <p:nvSpPr>
          <p:cNvPr id="29" name="Text 27"/>
          <p:cNvSpPr/>
          <p:nvPr/>
        </p:nvSpPr>
        <p:spPr>
          <a:xfrm>
            <a:off x="5248656" y="3291840"/>
            <a:ext cx="3639312" cy="12984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50" dirty="0">
                <a:solidFill>
                  <a:srgbClr val="1E293B"/>
                </a:solidFill>
              </a:rPr>
              <a:t>Apply iterative problem-solving to refine gear configuration, CG placement, and programming choreography.</a:t>
            </a:r>
            <a:endParaRPr lang="en-US" sz="115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8FA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F4A522"/>
          </a:solidFill>
          <a:ln w="12700">
            <a:solidFill>
              <a:srgbClr val="F4A522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73152"/>
            <a:ext cx="73152" cy="5070348"/>
          </a:xfrm>
          <a:prstGeom prst="rect">
            <a:avLst/>
          </a:prstGeom>
          <a:solidFill>
            <a:srgbClr val="1F3864"/>
          </a:solidFill>
          <a:ln w="12700">
            <a:solidFill>
              <a:srgbClr val="1F3864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73152" y="73152"/>
            <a:ext cx="9070848" cy="777240"/>
          </a:xfrm>
          <a:prstGeom prst="rect">
            <a:avLst/>
          </a:prstGeom>
          <a:solidFill>
            <a:srgbClr val="1F3864"/>
          </a:solidFill>
          <a:ln w="12700">
            <a:solidFill>
              <a:srgbClr val="1F3864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228600" y="73152"/>
            <a:ext cx="86868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📚  KEY VOCABULARY</a:t>
            </a:r>
            <a:endParaRPr lang="en-US" sz="2200" dirty="0"/>
          </a:p>
        </p:txBody>
      </p:sp>
      <p:sp>
        <p:nvSpPr>
          <p:cNvPr id="6" name="Shape 4"/>
          <p:cNvSpPr/>
          <p:nvPr/>
        </p:nvSpPr>
        <p:spPr>
          <a:xfrm>
            <a:off x="164592" y="987552"/>
            <a:ext cx="4297680" cy="859536"/>
          </a:xfrm>
          <a:prstGeom prst="rect">
            <a:avLst/>
          </a:prstGeom>
          <a:solidFill>
            <a:srgbClr val="FFFFFF"/>
          </a:solidFill>
          <a:ln w="12700">
            <a:solidFill>
              <a:srgbClr val="DDDDDD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164592" y="987552"/>
            <a:ext cx="54864" cy="859536"/>
          </a:xfrm>
          <a:prstGeom prst="rect">
            <a:avLst/>
          </a:prstGeom>
          <a:solidFill>
            <a:srgbClr val="F4A522"/>
          </a:solidFill>
          <a:ln w="12700">
            <a:solidFill>
              <a:srgbClr val="F4A522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292608" y="1024128"/>
            <a:ext cx="409651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F3864"/>
                </a:solidFill>
              </a:rPr>
              <a:t>Gear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292608" y="1316736"/>
            <a:ext cx="4096512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950" dirty="0">
                <a:solidFill>
                  <a:srgbClr val="64748B"/>
                </a:solidFill>
              </a:rPr>
              <a:t>Toothed wheel meshing with another to transmit and modify rotational force.</a:t>
            </a:r>
            <a:endParaRPr lang="en-US" sz="950" dirty="0"/>
          </a:p>
        </p:txBody>
      </p:sp>
      <p:sp>
        <p:nvSpPr>
          <p:cNvPr id="10" name="Shape 8"/>
          <p:cNvSpPr/>
          <p:nvPr/>
        </p:nvSpPr>
        <p:spPr>
          <a:xfrm>
            <a:off x="164592" y="1956816"/>
            <a:ext cx="4297680" cy="859536"/>
          </a:xfrm>
          <a:prstGeom prst="rect">
            <a:avLst/>
          </a:prstGeom>
          <a:solidFill>
            <a:srgbClr val="FFFFFF"/>
          </a:solidFill>
          <a:ln w="12700">
            <a:solidFill>
              <a:srgbClr val="DDDDDD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1" name="Shape 9"/>
          <p:cNvSpPr/>
          <p:nvPr/>
        </p:nvSpPr>
        <p:spPr>
          <a:xfrm>
            <a:off x="164592" y="1956816"/>
            <a:ext cx="54864" cy="859536"/>
          </a:xfrm>
          <a:prstGeom prst="rect">
            <a:avLst/>
          </a:prstGeom>
          <a:solidFill>
            <a:srgbClr val="F4A522"/>
          </a:solidFill>
          <a:ln w="12700">
            <a:solidFill>
              <a:srgbClr val="F4A522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292608" y="1993392"/>
            <a:ext cx="409651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F3864"/>
                </a:solidFill>
              </a:rPr>
              <a:t>Gear Ratio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292608" y="2286000"/>
            <a:ext cx="4096512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950" dirty="0">
                <a:solidFill>
                  <a:srgbClr val="64748B"/>
                </a:solidFill>
              </a:rPr>
              <a:t>Ratio of teeth on driven gear to driver gear; determines speed vs. torque trade-off.</a:t>
            </a:r>
            <a:endParaRPr lang="en-US" sz="950" dirty="0"/>
          </a:p>
        </p:txBody>
      </p:sp>
      <p:sp>
        <p:nvSpPr>
          <p:cNvPr id="14" name="Shape 12"/>
          <p:cNvSpPr/>
          <p:nvPr/>
        </p:nvSpPr>
        <p:spPr>
          <a:xfrm>
            <a:off x="164592" y="2926080"/>
            <a:ext cx="4297680" cy="859536"/>
          </a:xfrm>
          <a:prstGeom prst="rect">
            <a:avLst/>
          </a:prstGeom>
          <a:solidFill>
            <a:srgbClr val="FFFFFF"/>
          </a:solidFill>
          <a:ln w="12700">
            <a:solidFill>
              <a:srgbClr val="DDDDDD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5" name="Shape 13"/>
          <p:cNvSpPr/>
          <p:nvPr/>
        </p:nvSpPr>
        <p:spPr>
          <a:xfrm>
            <a:off x="164592" y="2926080"/>
            <a:ext cx="54864" cy="859536"/>
          </a:xfrm>
          <a:prstGeom prst="rect">
            <a:avLst/>
          </a:prstGeom>
          <a:solidFill>
            <a:srgbClr val="F4A522"/>
          </a:solidFill>
          <a:ln w="12700">
            <a:solidFill>
              <a:srgbClr val="F4A522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292608" y="2962656"/>
            <a:ext cx="409651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F3864"/>
                </a:solidFill>
              </a:rPr>
              <a:t>Torque</a:t>
            </a:r>
            <a:endParaRPr lang="en-US" sz="1100" dirty="0"/>
          </a:p>
        </p:txBody>
      </p:sp>
      <p:sp>
        <p:nvSpPr>
          <p:cNvPr id="17" name="Text 15"/>
          <p:cNvSpPr/>
          <p:nvPr/>
        </p:nvSpPr>
        <p:spPr>
          <a:xfrm>
            <a:off x="292608" y="3255264"/>
            <a:ext cx="4096512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950" dirty="0">
                <a:solidFill>
                  <a:srgbClr val="64748B"/>
                </a:solidFill>
              </a:rPr>
              <a:t>Rotational force produced by a motor or gear system; determines pushing power.</a:t>
            </a:r>
            <a:endParaRPr lang="en-US" sz="950" dirty="0"/>
          </a:p>
        </p:txBody>
      </p:sp>
      <p:sp>
        <p:nvSpPr>
          <p:cNvPr id="18" name="Shape 16"/>
          <p:cNvSpPr/>
          <p:nvPr/>
        </p:nvSpPr>
        <p:spPr>
          <a:xfrm>
            <a:off x="164592" y="3895344"/>
            <a:ext cx="4297680" cy="859536"/>
          </a:xfrm>
          <a:prstGeom prst="rect">
            <a:avLst/>
          </a:prstGeom>
          <a:solidFill>
            <a:srgbClr val="FFFFFF"/>
          </a:solidFill>
          <a:ln w="12700">
            <a:solidFill>
              <a:srgbClr val="DDDDDD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9" name="Shape 17"/>
          <p:cNvSpPr/>
          <p:nvPr/>
        </p:nvSpPr>
        <p:spPr>
          <a:xfrm>
            <a:off x="164592" y="3895344"/>
            <a:ext cx="54864" cy="859536"/>
          </a:xfrm>
          <a:prstGeom prst="rect">
            <a:avLst/>
          </a:prstGeom>
          <a:solidFill>
            <a:srgbClr val="F4A522"/>
          </a:solidFill>
          <a:ln w="12700">
            <a:solidFill>
              <a:srgbClr val="F4A522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292608" y="3931920"/>
            <a:ext cx="409651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F3864"/>
                </a:solidFill>
              </a:rPr>
              <a:t>Stability</a:t>
            </a:r>
            <a:endParaRPr lang="en-US" sz="1100" dirty="0"/>
          </a:p>
        </p:txBody>
      </p:sp>
      <p:sp>
        <p:nvSpPr>
          <p:cNvPr id="21" name="Text 19"/>
          <p:cNvSpPr/>
          <p:nvPr/>
        </p:nvSpPr>
        <p:spPr>
          <a:xfrm>
            <a:off x="292608" y="4224528"/>
            <a:ext cx="4096512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950" dirty="0">
                <a:solidFill>
                  <a:srgbClr val="64748B"/>
                </a:solidFill>
              </a:rPr>
              <a:t>Ability of a structure to maintain its position without tipping or falling.</a:t>
            </a:r>
            <a:endParaRPr lang="en-US" sz="950" dirty="0"/>
          </a:p>
        </p:txBody>
      </p:sp>
      <p:sp>
        <p:nvSpPr>
          <p:cNvPr id="22" name="Shape 20"/>
          <p:cNvSpPr/>
          <p:nvPr/>
        </p:nvSpPr>
        <p:spPr>
          <a:xfrm>
            <a:off x="4681728" y="987552"/>
            <a:ext cx="4297680" cy="859536"/>
          </a:xfrm>
          <a:prstGeom prst="rect">
            <a:avLst/>
          </a:prstGeom>
          <a:solidFill>
            <a:srgbClr val="FFFFFF"/>
          </a:solidFill>
          <a:ln w="12700">
            <a:solidFill>
              <a:srgbClr val="DDDDDD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23" name="Shape 21"/>
          <p:cNvSpPr/>
          <p:nvPr/>
        </p:nvSpPr>
        <p:spPr>
          <a:xfrm>
            <a:off x="4681728" y="987552"/>
            <a:ext cx="54864" cy="859536"/>
          </a:xfrm>
          <a:prstGeom prst="rect">
            <a:avLst/>
          </a:prstGeom>
          <a:solidFill>
            <a:srgbClr val="F4A522"/>
          </a:solidFill>
          <a:ln w="12700">
            <a:solidFill>
              <a:srgbClr val="F4A522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4809744" y="1024128"/>
            <a:ext cx="409651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F3864"/>
                </a:solidFill>
              </a:rPr>
              <a:t>Center of Gravity</a:t>
            </a:r>
            <a:endParaRPr lang="en-US" sz="1100" dirty="0"/>
          </a:p>
        </p:txBody>
      </p:sp>
      <p:sp>
        <p:nvSpPr>
          <p:cNvPr id="25" name="Text 23"/>
          <p:cNvSpPr/>
          <p:nvPr/>
        </p:nvSpPr>
        <p:spPr>
          <a:xfrm>
            <a:off x="4809744" y="1316736"/>
            <a:ext cx="4096512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950" dirty="0">
                <a:solidFill>
                  <a:srgbClr val="64748B"/>
                </a:solidFill>
              </a:rPr>
              <a:t>Single point where all of an object's weight effectively acts downward.</a:t>
            </a:r>
            <a:endParaRPr lang="en-US" sz="950" dirty="0"/>
          </a:p>
        </p:txBody>
      </p:sp>
      <p:sp>
        <p:nvSpPr>
          <p:cNvPr id="26" name="Shape 24"/>
          <p:cNvSpPr/>
          <p:nvPr/>
        </p:nvSpPr>
        <p:spPr>
          <a:xfrm>
            <a:off x="4681728" y="1956816"/>
            <a:ext cx="4297680" cy="859536"/>
          </a:xfrm>
          <a:prstGeom prst="rect">
            <a:avLst/>
          </a:prstGeom>
          <a:solidFill>
            <a:srgbClr val="FFFFFF"/>
          </a:solidFill>
          <a:ln w="12700">
            <a:solidFill>
              <a:srgbClr val="DDDDDD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27" name="Shape 25"/>
          <p:cNvSpPr/>
          <p:nvPr/>
        </p:nvSpPr>
        <p:spPr>
          <a:xfrm>
            <a:off x="4681728" y="1956816"/>
            <a:ext cx="54864" cy="859536"/>
          </a:xfrm>
          <a:prstGeom prst="rect">
            <a:avLst/>
          </a:prstGeom>
          <a:solidFill>
            <a:srgbClr val="F4A522"/>
          </a:solidFill>
          <a:ln w="12700">
            <a:solidFill>
              <a:srgbClr val="F4A522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4809744" y="1993392"/>
            <a:ext cx="409651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F3864"/>
                </a:solidFill>
              </a:rPr>
              <a:t>Motor</a:t>
            </a:r>
            <a:endParaRPr lang="en-US" sz="1100" dirty="0"/>
          </a:p>
        </p:txBody>
      </p:sp>
      <p:sp>
        <p:nvSpPr>
          <p:cNvPr id="29" name="Text 27"/>
          <p:cNvSpPr/>
          <p:nvPr/>
        </p:nvSpPr>
        <p:spPr>
          <a:xfrm>
            <a:off x="4809744" y="2286000"/>
            <a:ext cx="4096512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950" dirty="0">
                <a:solidFill>
                  <a:srgbClr val="64748B"/>
                </a:solidFill>
              </a:rPr>
              <a:t>Converts electrical energy into rotational motion to drive the robot.</a:t>
            </a:r>
            <a:endParaRPr lang="en-US" sz="950" dirty="0"/>
          </a:p>
        </p:txBody>
      </p:sp>
      <p:sp>
        <p:nvSpPr>
          <p:cNvPr id="30" name="Shape 28"/>
          <p:cNvSpPr/>
          <p:nvPr/>
        </p:nvSpPr>
        <p:spPr>
          <a:xfrm>
            <a:off x="4681728" y="2926080"/>
            <a:ext cx="4297680" cy="859536"/>
          </a:xfrm>
          <a:prstGeom prst="rect">
            <a:avLst/>
          </a:prstGeom>
          <a:solidFill>
            <a:srgbClr val="FFFFFF"/>
          </a:solidFill>
          <a:ln w="12700">
            <a:solidFill>
              <a:srgbClr val="DDDDDD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31" name="Shape 29"/>
          <p:cNvSpPr/>
          <p:nvPr/>
        </p:nvSpPr>
        <p:spPr>
          <a:xfrm>
            <a:off x="4681728" y="2926080"/>
            <a:ext cx="54864" cy="859536"/>
          </a:xfrm>
          <a:prstGeom prst="rect">
            <a:avLst/>
          </a:prstGeom>
          <a:solidFill>
            <a:srgbClr val="F4A522"/>
          </a:solidFill>
          <a:ln w="12700">
            <a:solidFill>
              <a:srgbClr val="F4A522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4809744" y="2962656"/>
            <a:ext cx="409651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F3864"/>
                </a:solidFill>
              </a:rPr>
              <a:t>Rhythm</a:t>
            </a:r>
            <a:endParaRPr lang="en-US" sz="1100" dirty="0"/>
          </a:p>
        </p:txBody>
      </p:sp>
      <p:sp>
        <p:nvSpPr>
          <p:cNvPr id="33" name="Text 31"/>
          <p:cNvSpPr/>
          <p:nvPr/>
        </p:nvSpPr>
        <p:spPr>
          <a:xfrm>
            <a:off x="4809744" y="3255264"/>
            <a:ext cx="4096512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950" dirty="0">
                <a:solidFill>
                  <a:srgbClr val="64748B"/>
                </a:solidFill>
              </a:rPr>
              <a:t>Regular, repeating pattern of movement or timing in a choreographed sequence.</a:t>
            </a:r>
            <a:endParaRPr lang="en-US" sz="950" dirty="0"/>
          </a:p>
        </p:txBody>
      </p:sp>
      <p:sp>
        <p:nvSpPr>
          <p:cNvPr id="34" name="Shape 32"/>
          <p:cNvSpPr/>
          <p:nvPr/>
        </p:nvSpPr>
        <p:spPr>
          <a:xfrm>
            <a:off x="4681728" y="3895344"/>
            <a:ext cx="4297680" cy="859536"/>
          </a:xfrm>
          <a:prstGeom prst="rect">
            <a:avLst/>
          </a:prstGeom>
          <a:solidFill>
            <a:srgbClr val="FFFFFF"/>
          </a:solidFill>
          <a:ln w="12700">
            <a:solidFill>
              <a:srgbClr val="DDDDDD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35" name="Shape 33"/>
          <p:cNvSpPr/>
          <p:nvPr/>
        </p:nvSpPr>
        <p:spPr>
          <a:xfrm>
            <a:off x="4681728" y="3895344"/>
            <a:ext cx="54864" cy="859536"/>
          </a:xfrm>
          <a:prstGeom prst="rect">
            <a:avLst/>
          </a:prstGeom>
          <a:solidFill>
            <a:srgbClr val="F4A522"/>
          </a:solidFill>
          <a:ln w="12700">
            <a:solidFill>
              <a:srgbClr val="F4A522"/>
            </a:solidFill>
            <a:prstDash val="solid"/>
          </a:ln>
        </p:spPr>
      </p:sp>
      <p:sp>
        <p:nvSpPr>
          <p:cNvPr id="36" name="Text 34"/>
          <p:cNvSpPr/>
          <p:nvPr/>
        </p:nvSpPr>
        <p:spPr>
          <a:xfrm>
            <a:off x="4809744" y="3931920"/>
            <a:ext cx="409651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F3864"/>
                </a:solidFill>
              </a:rPr>
              <a:t>Choreography</a:t>
            </a:r>
            <a:endParaRPr lang="en-US" sz="1100" dirty="0"/>
          </a:p>
        </p:txBody>
      </p:sp>
      <p:sp>
        <p:nvSpPr>
          <p:cNvPr id="37" name="Text 35"/>
          <p:cNvSpPr/>
          <p:nvPr/>
        </p:nvSpPr>
        <p:spPr>
          <a:xfrm>
            <a:off x="4809744" y="4224528"/>
            <a:ext cx="4096512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950" dirty="0">
                <a:solidFill>
                  <a:srgbClr val="64748B"/>
                </a:solidFill>
              </a:rPr>
              <a:t>Planned sequence of movements, timing, and directions for a performance.</a:t>
            </a:r>
            <a:endParaRPr lang="en-US" sz="95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8FA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F4A522"/>
          </a:solidFill>
          <a:ln w="12700">
            <a:solidFill>
              <a:srgbClr val="F4A522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73152"/>
            <a:ext cx="73152" cy="5070348"/>
          </a:xfrm>
          <a:prstGeom prst="rect">
            <a:avLst/>
          </a:prstGeom>
          <a:solidFill>
            <a:srgbClr val="1F3864"/>
          </a:solidFill>
          <a:ln w="12700">
            <a:solidFill>
              <a:srgbClr val="1F3864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73152" y="73152"/>
            <a:ext cx="9070848" cy="777240"/>
          </a:xfrm>
          <a:prstGeom prst="rect">
            <a:avLst/>
          </a:prstGeom>
          <a:solidFill>
            <a:srgbClr val="1F3864"/>
          </a:solidFill>
          <a:ln w="12700">
            <a:solidFill>
              <a:srgbClr val="1F3864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228600" y="73152"/>
            <a:ext cx="86868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⚡  LESSON FLOW — 5E MODEL  (3 Periods × 45 min)</a:t>
            </a:r>
            <a:endParaRPr lang="en-US" sz="2200" dirty="0"/>
          </a:p>
        </p:txBody>
      </p:sp>
      <p:sp>
        <p:nvSpPr>
          <p:cNvPr id="6" name="Shape 4"/>
          <p:cNvSpPr/>
          <p:nvPr/>
        </p:nvSpPr>
        <p:spPr>
          <a:xfrm>
            <a:off x="164592" y="987552"/>
            <a:ext cx="1664208" cy="475488"/>
          </a:xfrm>
          <a:prstGeom prst="rect">
            <a:avLst/>
          </a:prstGeom>
          <a:solidFill>
            <a:srgbClr val="1F3864"/>
          </a:solidFill>
          <a:ln w="12700">
            <a:solidFill>
              <a:srgbClr val="1F3864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164592" y="987552"/>
            <a:ext cx="1664208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</a:rPr>
              <a:t>ENGAGE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164592" y="1463040"/>
            <a:ext cx="1664208" cy="347472"/>
          </a:xfrm>
          <a:prstGeom prst="rect">
            <a:avLst/>
          </a:prstGeom>
          <a:solidFill>
            <a:srgbClr val="EEF4FB"/>
          </a:solidFill>
          <a:ln w="12700">
            <a:solidFill>
              <a:srgbClr val="CCDDEE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164592" y="1463040"/>
            <a:ext cx="1664208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64748B"/>
                </a:solidFill>
              </a:rPr>
              <a:t>Period 1  |  40 min</a:t>
            </a:r>
            <a:endParaRPr lang="en-US" sz="900" dirty="0"/>
          </a:p>
        </p:txBody>
      </p:sp>
      <p:sp>
        <p:nvSpPr>
          <p:cNvPr id="10" name="Shape 8"/>
          <p:cNvSpPr/>
          <p:nvPr/>
        </p:nvSpPr>
        <p:spPr>
          <a:xfrm>
            <a:off x="164592" y="1920240"/>
            <a:ext cx="1664208" cy="658368"/>
          </a:xfrm>
          <a:prstGeom prst="rect">
            <a:avLst/>
          </a:prstGeom>
          <a:solidFill>
            <a:srgbClr val="FFFFFF"/>
          </a:solidFill>
          <a:ln w="12700">
            <a:solidFill>
              <a:srgbClr val="DDDDDD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164592" y="1920240"/>
            <a:ext cx="45720" cy="658368"/>
          </a:xfrm>
          <a:prstGeom prst="rect">
            <a:avLst/>
          </a:prstGeom>
          <a:solidFill>
            <a:srgbClr val="1F3864"/>
          </a:solidFill>
          <a:ln w="12700">
            <a:solidFill>
              <a:srgbClr val="1F3864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256032" y="1920240"/>
            <a:ext cx="1536192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1E293B"/>
                </a:solidFill>
              </a:rPr>
              <a:t>Dance videos: ballet, hip-hop — rhythm &amp; expression</a:t>
            </a:r>
            <a:endParaRPr lang="en-US" sz="850" dirty="0"/>
          </a:p>
        </p:txBody>
      </p:sp>
      <p:sp>
        <p:nvSpPr>
          <p:cNvPr id="13" name="Shape 11"/>
          <p:cNvSpPr/>
          <p:nvPr/>
        </p:nvSpPr>
        <p:spPr>
          <a:xfrm>
            <a:off x="164592" y="2651760"/>
            <a:ext cx="1664208" cy="658368"/>
          </a:xfrm>
          <a:prstGeom prst="rect">
            <a:avLst/>
          </a:prstGeom>
          <a:solidFill>
            <a:srgbClr val="FFFFFF"/>
          </a:solidFill>
          <a:ln w="12700">
            <a:solidFill>
              <a:srgbClr val="DDDDDD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164592" y="2651760"/>
            <a:ext cx="45720" cy="658368"/>
          </a:xfrm>
          <a:prstGeom prst="rect">
            <a:avLst/>
          </a:prstGeom>
          <a:solidFill>
            <a:srgbClr val="1F3864"/>
          </a:solidFill>
          <a:ln w="12700">
            <a:solidFill>
              <a:srgbClr val="1F3864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256032" y="2651760"/>
            <a:ext cx="1536192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1E293B"/>
                </a:solidFill>
              </a:rPr>
              <a:t>Dancing robot videos: Boston Dynamics, ASIMO</a:t>
            </a:r>
            <a:endParaRPr lang="en-US" sz="850" dirty="0"/>
          </a:p>
        </p:txBody>
      </p:sp>
      <p:sp>
        <p:nvSpPr>
          <p:cNvPr id="16" name="Shape 14"/>
          <p:cNvSpPr/>
          <p:nvPr/>
        </p:nvSpPr>
        <p:spPr>
          <a:xfrm>
            <a:off x="164592" y="3383280"/>
            <a:ext cx="1664208" cy="658368"/>
          </a:xfrm>
          <a:prstGeom prst="rect">
            <a:avLst/>
          </a:prstGeom>
          <a:solidFill>
            <a:srgbClr val="FFFFFF"/>
          </a:solidFill>
          <a:ln w="12700">
            <a:solidFill>
              <a:srgbClr val="DDDDDD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164592" y="3383280"/>
            <a:ext cx="45720" cy="658368"/>
          </a:xfrm>
          <a:prstGeom prst="rect">
            <a:avLst/>
          </a:prstGeom>
          <a:solidFill>
            <a:srgbClr val="1F3864"/>
          </a:solidFill>
          <a:ln w="12700">
            <a:solidFill>
              <a:srgbClr val="1F3864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256032" y="3383280"/>
            <a:ext cx="1536192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1E293B"/>
                </a:solidFill>
              </a:rPr>
              <a:t>Challenge: 'Build a robot that performs 3 dance moves!'</a:t>
            </a:r>
            <a:endParaRPr lang="en-US" sz="850" dirty="0"/>
          </a:p>
        </p:txBody>
      </p:sp>
      <p:sp>
        <p:nvSpPr>
          <p:cNvPr id="19" name="Shape 17"/>
          <p:cNvSpPr/>
          <p:nvPr/>
        </p:nvSpPr>
        <p:spPr>
          <a:xfrm>
            <a:off x="1956816" y="987552"/>
            <a:ext cx="1664208" cy="475488"/>
          </a:xfrm>
          <a:prstGeom prst="rect">
            <a:avLst/>
          </a:prstGeom>
          <a:solidFill>
            <a:srgbClr val="2E75B6"/>
          </a:solidFill>
          <a:ln w="12700">
            <a:solidFill>
              <a:srgbClr val="2E75B6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1956816" y="987552"/>
            <a:ext cx="1664208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</a:rPr>
              <a:t>EXPLORE</a:t>
            </a:r>
            <a:endParaRPr lang="en-US" sz="1200" dirty="0"/>
          </a:p>
        </p:txBody>
      </p:sp>
      <p:sp>
        <p:nvSpPr>
          <p:cNvPr id="21" name="Shape 19"/>
          <p:cNvSpPr/>
          <p:nvPr/>
        </p:nvSpPr>
        <p:spPr>
          <a:xfrm>
            <a:off x="1956816" y="1463040"/>
            <a:ext cx="1664208" cy="347472"/>
          </a:xfrm>
          <a:prstGeom prst="rect">
            <a:avLst/>
          </a:prstGeom>
          <a:solidFill>
            <a:srgbClr val="EEF4FB"/>
          </a:solidFill>
          <a:ln w="12700">
            <a:solidFill>
              <a:srgbClr val="CCDDEE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1956816" y="1463040"/>
            <a:ext cx="1664208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64748B"/>
                </a:solidFill>
              </a:rPr>
              <a:t>Period 2  |  90 min</a:t>
            </a:r>
            <a:endParaRPr lang="en-US" sz="900" dirty="0"/>
          </a:p>
        </p:txBody>
      </p:sp>
      <p:sp>
        <p:nvSpPr>
          <p:cNvPr id="23" name="Shape 21"/>
          <p:cNvSpPr/>
          <p:nvPr/>
        </p:nvSpPr>
        <p:spPr>
          <a:xfrm>
            <a:off x="1956816" y="1920240"/>
            <a:ext cx="1664208" cy="658368"/>
          </a:xfrm>
          <a:prstGeom prst="rect">
            <a:avLst/>
          </a:prstGeom>
          <a:solidFill>
            <a:srgbClr val="FFFFFF"/>
          </a:solidFill>
          <a:ln w="12700">
            <a:solidFill>
              <a:srgbClr val="DDDDDD"/>
            </a:solidFill>
            <a:prstDash val="solid"/>
          </a:ln>
        </p:spPr>
      </p:sp>
      <p:sp>
        <p:nvSpPr>
          <p:cNvPr id="24" name="Shape 22"/>
          <p:cNvSpPr/>
          <p:nvPr/>
        </p:nvSpPr>
        <p:spPr>
          <a:xfrm>
            <a:off x="1956816" y="1920240"/>
            <a:ext cx="45720" cy="658368"/>
          </a:xfrm>
          <a:prstGeom prst="rect">
            <a:avLst/>
          </a:prstGeom>
          <a:solidFill>
            <a:srgbClr val="2E75B6"/>
          </a:solidFill>
          <a:ln w="12700">
            <a:solidFill>
              <a:srgbClr val="2E75B6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2048256" y="1920240"/>
            <a:ext cx="1536192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1E293B"/>
                </a:solidFill>
              </a:rPr>
              <a:t>Hands-on gear meshing exploration</a:t>
            </a:r>
            <a:endParaRPr lang="en-US" sz="850" dirty="0"/>
          </a:p>
        </p:txBody>
      </p:sp>
      <p:sp>
        <p:nvSpPr>
          <p:cNvPr id="26" name="Shape 24"/>
          <p:cNvSpPr/>
          <p:nvPr/>
        </p:nvSpPr>
        <p:spPr>
          <a:xfrm>
            <a:off x="1956816" y="2651760"/>
            <a:ext cx="1664208" cy="658368"/>
          </a:xfrm>
          <a:prstGeom prst="rect">
            <a:avLst/>
          </a:prstGeom>
          <a:solidFill>
            <a:srgbClr val="FFFFFF"/>
          </a:solidFill>
          <a:ln w="12700">
            <a:solidFill>
              <a:srgbClr val="DDDDDD"/>
            </a:solidFill>
            <a:prstDash val="solid"/>
          </a:ln>
        </p:spPr>
      </p:sp>
      <p:sp>
        <p:nvSpPr>
          <p:cNvPr id="27" name="Shape 25"/>
          <p:cNvSpPr/>
          <p:nvPr/>
        </p:nvSpPr>
        <p:spPr>
          <a:xfrm>
            <a:off x="1956816" y="2651760"/>
            <a:ext cx="45720" cy="658368"/>
          </a:xfrm>
          <a:prstGeom prst="rect">
            <a:avLst/>
          </a:prstGeom>
          <a:solidFill>
            <a:srgbClr val="2E75B6"/>
          </a:solidFill>
          <a:ln w="12700">
            <a:solidFill>
              <a:srgbClr val="2E75B6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2048256" y="2651760"/>
            <a:ext cx="1536192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1E293B"/>
                </a:solidFill>
              </a:rPr>
              <a:t>Sketch 3-move dance routine with CG placement</a:t>
            </a:r>
            <a:endParaRPr lang="en-US" sz="850" dirty="0"/>
          </a:p>
        </p:txBody>
      </p:sp>
      <p:sp>
        <p:nvSpPr>
          <p:cNvPr id="29" name="Shape 27"/>
          <p:cNvSpPr/>
          <p:nvPr/>
        </p:nvSpPr>
        <p:spPr>
          <a:xfrm>
            <a:off x="1956816" y="3383280"/>
            <a:ext cx="1664208" cy="658368"/>
          </a:xfrm>
          <a:prstGeom prst="rect">
            <a:avLst/>
          </a:prstGeom>
          <a:solidFill>
            <a:srgbClr val="FFFFFF"/>
          </a:solidFill>
          <a:ln w="12700">
            <a:solidFill>
              <a:srgbClr val="DDDDDD"/>
            </a:solidFill>
            <a:prstDash val="solid"/>
          </a:ln>
        </p:spPr>
      </p:sp>
      <p:sp>
        <p:nvSpPr>
          <p:cNvPr id="30" name="Shape 28"/>
          <p:cNvSpPr/>
          <p:nvPr/>
        </p:nvSpPr>
        <p:spPr>
          <a:xfrm>
            <a:off x="1956816" y="3383280"/>
            <a:ext cx="45720" cy="658368"/>
          </a:xfrm>
          <a:prstGeom prst="rect">
            <a:avLst/>
          </a:prstGeom>
          <a:solidFill>
            <a:srgbClr val="2E75B6"/>
          </a:solidFill>
          <a:ln w="12700">
            <a:solidFill>
              <a:srgbClr val="2E75B6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2048256" y="3383280"/>
            <a:ext cx="1536192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1E293B"/>
                </a:solidFill>
              </a:rPr>
              <a:t>Build frame; coach gear alignment and stability</a:t>
            </a:r>
            <a:endParaRPr lang="en-US" sz="850" dirty="0"/>
          </a:p>
        </p:txBody>
      </p:sp>
      <p:sp>
        <p:nvSpPr>
          <p:cNvPr id="32" name="Shape 30"/>
          <p:cNvSpPr/>
          <p:nvPr/>
        </p:nvSpPr>
        <p:spPr>
          <a:xfrm>
            <a:off x="3749040" y="987552"/>
            <a:ext cx="1664208" cy="475488"/>
          </a:xfrm>
          <a:prstGeom prst="rect">
            <a:avLst/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33" name="Text 31"/>
          <p:cNvSpPr/>
          <p:nvPr/>
        </p:nvSpPr>
        <p:spPr>
          <a:xfrm>
            <a:off x="3749040" y="987552"/>
            <a:ext cx="1664208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</a:rPr>
              <a:t>EXPLAIN</a:t>
            </a:r>
            <a:endParaRPr lang="en-US" sz="1200" dirty="0"/>
          </a:p>
        </p:txBody>
      </p:sp>
      <p:sp>
        <p:nvSpPr>
          <p:cNvPr id="34" name="Shape 32"/>
          <p:cNvSpPr/>
          <p:nvPr/>
        </p:nvSpPr>
        <p:spPr>
          <a:xfrm>
            <a:off x="3749040" y="1463040"/>
            <a:ext cx="1664208" cy="347472"/>
          </a:xfrm>
          <a:prstGeom prst="rect">
            <a:avLst/>
          </a:prstGeom>
          <a:solidFill>
            <a:srgbClr val="EEF4FB"/>
          </a:solidFill>
          <a:ln w="12700">
            <a:solidFill>
              <a:srgbClr val="CCDDEE"/>
            </a:solidFill>
            <a:prstDash val="solid"/>
          </a:ln>
        </p:spPr>
      </p:sp>
      <p:sp>
        <p:nvSpPr>
          <p:cNvPr id="35" name="Text 33"/>
          <p:cNvSpPr/>
          <p:nvPr/>
        </p:nvSpPr>
        <p:spPr>
          <a:xfrm>
            <a:off x="3749040" y="1463040"/>
            <a:ext cx="1664208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64748B"/>
                </a:solidFill>
              </a:rPr>
              <a:t>Period 3a  |  40 min</a:t>
            </a:r>
            <a:endParaRPr lang="en-US" sz="900" dirty="0"/>
          </a:p>
        </p:txBody>
      </p:sp>
      <p:sp>
        <p:nvSpPr>
          <p:cNvPr id="36" name="Shape 34"/>
          <p:cNvSpPr/>
          <p:nvPr/>
        </p:nvSpPr>
        <p:spPr>
          <a:xfrm>
            <a:off x="3749040" y="1920240"/>
            <a:ext cx="1664208" cy="658368"/>
          </a:xfrm>
          <a:prstGeom prst="rect">
            <a:avLst/>
          </a:prstGeom>
          <a:solidFill>
            <a:srgbClr val="FFFFFF"/>
          </a:solidFill>
          <a:ln w="12700">
            <a:solidFill>
              <a:srgbClr val="DDDDDD"/>
            </a:solidFill>
            <a:prstDash val="solid"/>
          </a:ln>
        </p:spPr>
      </p:sp>
      <p:sp>
        <p:nvSpPr>
          <p:cNvPr id="37" name="Shape 35"/>
          <p:cNvSpPr/>
          <p:nvPr/>
        </p:nvSpPr>
        <p:spPr>
          <a:xfrm>
            <a:off x="3749040" y="1920240"/>
            <a:ext cx="45720" cy="658368"/>
          </a:xfrm>
          <a:prstGeom prst="rect">
            <a:avLst/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38" name="Text 36"/>
          <p:cNvSpPr/>
          <p:nvPr/>
        </p:nvSpPr>
        <p:spPr>
          <a:xfrm>
            <a:off x="3840480" y="1920240"/>
            <a:ext cx="1536192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1E293B"/>
                </a:solidFill>
              </a:rPr>
              <a:t>Motor → gear → motion chain explained</a:t>
            </a:r>
            <a:endParaRPr lang="en-US" sz="850" dirty="0"/>
          </a:p>
        </p:txBody>
      </p:sp>
      <p:sp>
        <p:nvSpPr>
          <p:cNvPr id="39" name="Shape 37"/>
          <p:cNvSpPr/>
          <p:nvPr/>
        </p:nvSpPr>
        <p:spPr>
          <a:xfrm>
            <a:off x="3749040" y="2651760"/>
            <a:ext cx="1664208" cy="658368"/>
          </a:xfrm>
          <a:prstGeom prst="rect">
            <a:avLst/>
          </a:prstGeom>
          <a:solidFill>
            <a:srgbClr val="FFFFFF"/>
          </a:solidFill>
          <a:ln w="12700">
            <a:solidFill>
              <a:srgbClr val="DDDDDD"/>
            </a:solidFill>
            <a:prstDash val="solid"/>
          </a:ln>
        </p:spPr>
      </p:sp>
      <p:sp>
        <p:nvSpPr>
          <p:cNvPr id="40" name="Shape 38"/>
          <p:cNvSpPr/>
          <p:nvPr/>
        </p:nvSpPr>
        <p:spPr>
          <a:xfrm>
            <a:off x="3749040" y="2651760"/>
            <a:ext cx="45720" cy="658368"/>
          </a:xfrm>
          <a:prstGeom prst="rect">
            <a:avLst/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41" name="Text 39"/>
          <p:cNvSpPr/>
          <p:nvPr/>
        </p:nvSpPr>
        <p:spPr>
          <a:xfrm>
            <a:off x="3840480" y="2651760"/>
            <a:ext cx="1536192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1E293B"/>
                </a:solidFill>
              </a:rPr>
              <a:t>Gear ratio formula: torque vs. speed trade-off</a:t>
            </a:r>
            <a:endParaRPr lang="en-US" sz="850" dirty="0"/>
          </a:p>
        </p:txBody>
      </p:sp>
      <p:sp>
        <p:nvSpPr>
          <p:cNvPr id="42" name="Shape 40"/>
          <p:cNvSpPr/>
          <p:nvPr/>
        </p:nvSpPr>
        <p:spPr>
          <a:xfrm>
            <a:off x="3749040" y="3383280"/>
            <a:ext cx="1664208" cy="658368"/>
          </a:xfrm>
          <a:prstGeom prst="rect">
            <a:avLst/>
          </a:prstGeom>
          <a:solidFill>
            <a:srgbClr val="FFFFFF"/>
          </a:solidFill>
          <a:ln w="12700">
            <a:solidFill>
              <a:srgbClr val="DDDDDD"/>
            </a:solidFill>
            <a:prstDash val="solid"/>
          </a:ln>
        </p:spPr>
      </p:sp>
      <p:sp>
        <p:nvSpPr>
          <p:cNvPr id="43" name="Shape 41"/>
          <p:cNvSpPr/>
          <p:nvPr/>
        </p:nvSpPr>
        <p:spPr>
          <a:xfrm>
            <a:off x="3749040" y="3383280"/>
            <a:ext cx="45720" cy="658368"/>
          </a:xfrm>
          <a:prstGeom prst="rect">
            <a:avLst/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44" name="Text 42"/>
          <p:cNvSpPr/>
          <p:nvPr/>
        </p:nvSpPr>
        <p:spPr>
          <a:xfrm>
            <a:off x="3840480" y="3383280"/>
            <a:ext cx="1536192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1E293B"/>
                </a:solidFill>
              </a:rPr>
              <a:t>CG position and stability tipping point</a:t>
            </a:r>
            <a:endParaRPr lang="en-US" sz="850" dirty="0"/>
          </a:p>
        </p:txBody>
      </p:sp>
      <p:sp>
        <p:nvSpPr>
          <p:cNvPr id="45" name="Shape 43"/>
          <p:cNvSpPr/>
          <p:nvPr/>
        </p:nvSpPr>
        <p:spPr>
          <a:xfrm>
            <a:off x="5541264" y="987552"/>
            <a:ext cx="1664208" cy="475488"/>
          </a:xfrm>
          <a:prstGeom prst="rect">
            <a:avLst/>
          </a:prstGeom>
          <a:solidFill>
            <a:srgbClr val="7C3AED"/>
          </a:solidFill>
          <a:ln w="12700">
            <a:solidFill>
              <a:srgbClr val="7C3AED"/>
            </a:solidFill>
            <a:prstDash val="solid"/>
          </a:ln>
        </p:spPr>
      </p:sp>
      <p:sp>
        <p:nvSpPr>
          <p:cNvPr id="46" name="Text 44"/>
          <p:cNvSpPr/>
          <p:nvPr/>
        </p:nvSpPr>
        <p:spPr>
          <a:xfrm>
            <a:off x="5541264" y="987552"/>
            <a:ext cx="1664208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</a:rPr>
              <a:t>ELABORATE</a:t>
            </a:r>
            <a:endParaRPr lang="en-US" sz="1200" dirty="0"/>
          </a:p>
        </p:txBody>
      </p:sp>
      <p:sp>
        <p:nvSpPr>
          <p:cNvPr id="47" name="Shape 45"/>
          <p:cNvSpPr/>
          <p:nvPr/>
        </p:nvSpPr>
        <p:spPr>
          <a:xfrm>
            <a:off x="5541264" y="1463040"/>
            <a:ext cx="1664208" cy="347472"/>
          </a:xfrm>
          <a:prstGeom prst="rect">
            <a:avLst/>
          </a:prstGeom>
          <a:solidFill>
            <a:srgbClr val="EEF4FB"/>
          </a:solidFill>
          <a:ln w="12700">
            <a:solidFill>
              <a:srgbClr val="CCDDEE"/>
            </a:solidFill>
            <a:prstDash val="solid"/>
          </a:ln>
        </p:spPr>
      </p:sp>
      <p:sp>
        <p:nvSpPr>
          <p:cNvPr id="48" name="Text 46"/>
          <p:cNvSpPr/>
          <p:nvPr/>
        </p:nvSpPr>
        <p:spPr>
          <a:xfrm>
            <a:off x="5541264" y="1463040"/>
            <a:ext cx="1664208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64748B"/>
                </a:solidFill>
              </a:rPr>
              <a:t>Period 3b  |  25 min</a:t>
            </a:r>
            <a:endParaRPr lang="en-US" sz="900" dirty="0"/>
          </a:p>
        </p:txBody>
      </p:sp>
      <p:sp>
        <p:nvSpPr>
          <p:cNvPr id="49" name="Shape 47"/>
          <p:cNvSpPr/>
          <p:nvPr/>
        </p:nvSpPr>
        <p:spPr>
          <a:xfrm>
            <a:off x="5541264" y="1920240"/>
            <a:ext cx="1664208" cy="658368"/>
          </a:xfrm>
          <a:prstGeom prst="rect">
            <a:avLst/>
          </a:prstGeom>
          <a:solidFill>
            <a:srgbClr val="FFFFFF"/>
          </a:solidFill>
          <a:ln w="12700">
            <a:solidFill>
              <a:srgbClr val="DDDDDD"/>
            </a:solidFill>
            <a:prstDash val="solid"/>
          </a:ln>
        </p:spPr>
      </p:sp>
      <p:sp>
        <p:nvSpPr>
          <p:cNvPr id="50" name="Shape 48"/>
          <p:cNvSpPr/>
          <p:nvPr/>
        </p:nvSpPr>
        <p:spPr>
          <a:xfrm>
            <a:off x="5541264" y="1920240"/>
            <a:ext cx="45720" cy="658368"/>
          </a:xfrm>
          <a:prstGeom prst="rect">
            <a:avLst/>
          </a:prstGeom>
          <a:solidFill>
            <a:srgbClr val="7C3AED"/>
          </a:solidFill>
          <a:ln w="12700">
            <a:solidFill>
              <a:srgbClr val="7C3AED"/>
            </a:solidFill>
            <a:prstDash val="solid"/>
          </a:ln>
        </p:spPr>
      </p:sp>
      <p:sp>
        <p:nvSpPr>
          <p:cNvPr id="51" name="Text 49"/>
          <p:cNvSpPr/>
          <p:nvPr/>
        </p:nvSpPr>
        <p:spPr>
          <a:xfrm>
            <a:off x="5632704" y="1920240"/>
            <a:ext cx="1536192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1E293B"/>
                </a:solidFill>
              </a:rPr>
              <a:t>Program 3-move dance sequence in MakeCode</a:t>
            </a:r>
            <a:endParaRPr lang="en-US" sz="850" dirty="0"/>
          </a:p>
        </p:txBody>
      </p:sp>
      <p:sp>
        <p:nvSpPr>
          <p:cNvPr id="52" name="Shape 50"/>
          <p:cNvSpPr/>
          <p:nvPr/>
        </p:nvSpPr>
        <p:spPr>
          <a:xfrm>
            <a:off x="5541264" y="2651760"/>
            <a:ext cx="1664208" cy="658368"/>
          </a:xfrm>
          <a:prstGeom prst="rect">
            <a:avLst/>
          </a:prstGeom>
          <a:solidFill>
            <a:srgbClr val="FFFFFF"/>
          </a:solidFill>
          <a:ln w="12700">
            <a:solidFill>
              <a:srgbClr val="DDDDDD"/>
            </a:solidFill>
            <a:prstDash val="solid"/>
          </a:ln>
        </p:spPr>
      </p:sp>
      <p:sp>
        <p:nvSpPr>
          <p:cNvPr id="53" name="Shape 51"/>
          <p:cNvSpPr/>
          <p:nvPr/>
        </p:nvSpPr>
        <p:spPr>
          <a:xfrm>
            <a:off x="5541264" y="2651760"/>
            <a:ext cx="45720" cy="658368"/>
          </a:xfrm>
          <a:prstGeom prst="rect">
            <a:avLst/>
          </a:prstGeom>
          <a:solidFill>
            <a:srgbClr val="7C3AED"/>
          </a:solidFill>
          <a:ln w="12700">
            <a:solidFill>
              <a:srgbClr val="7C3AED"/>
            </a:solidFill>
            <a:prstDash val="solid"/>
          </a:ln>
        </p:spPr>
      </p:sp>
      <p:sp>
        <p:nvSpPr>
          <p:cNvPr id="54" name="Text 52"/>
          <p:cNvSpPr/>
          <p:nvPr/>
        </p:nvSpPr>
        <p:spPr>
          <a:xfrm>
            <a:off x="5632704" y="2651760"/>
            <a:ext cx="1536192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1E293B"/>
                </a:solidFill>
              </a:rPr>
              <a:t>Stability test: push robot from 4 sides, score 1–5</a:t>
            </a:r>
            <a:endParaRPr lang="en-US" sz="850" dirty="0"/>
          </a:p>
        </p:txBody>
      </p:sp>
      <p:sp>
        <p:nvSpPr>
          <p:cNvPr id="55" name="Shape 53"/>
          <p:cNvSpPr/>
          <p:nvPr/>
        </p:nvSpPr>
        <p:spPr>
          <a:xfrm>
            <a:off x="5541264" y="3383280"/>
            <a:ext cx="1664208" cy="658368"/>
          </a:xfrm>
          <a:prstGeom prst="rect">
            <a:avLst/>
          </a:prstGeom>
          <a:solidFill>
            <a:srgbClr val="FFFFFF"/>
          </a:solidFill>
          <a:ln w="12700">
            <a:solidFill>
              <a:srgbClr val="DDDDDD"/>
            </a:solidFill>
            <a:prstDash val="solid"/>
          </a:ln>
        </p:spPr>
      </p:sp>
      <p:sp>
        <p:nvSpPr>
          <p:cNvPr id="56" name="Shape 54"/>
          <p:cNvSpPr/>
          <p:nvPr/>
        </p:nvSpPr>
        <p:spPr>
          <a:xfrm>
            <a:off x="5541264" y="3383280"/>
            <a:ext cx="45720" cy="658368"/>
          </a:xfrm>
          <a:prstGeom prst="rect">
            <a:avLst/>
          </a:prstGeom>
          <a:solidFill>
            <a:srgbClr val="7C3AED"/>
          </a:solidFill>
          <a:ln w="12700">
            <a:solidFill>
              <a:srgbClr val="7C3AED"/>
            </a:solidFill>
            <a:prstDash val="solid"/>
          </a:ln>
        </p:spPr>
      </p:sp>
      <p:sp>
        <p:nvSpPr>
          <p:cNvPr id="57" name="Text 55"/>
          <p:cNvSpPr/>
          <p:nvPr/>
        </p:nvSpPr>
        <p:spPr>
          <a:xfrm>
            <a:off x="5632704" y="3383280"/>
            <a:ext cx="1536192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1E293B"/>
                </a:solidFill>
              </a:rPr>
              <a:t>Iterate: adjust CG or gear ratio based on data</a:t>
            </a:r>
            <a:endParaRPr lang="en-US" sz="850" dirty="0"/>
          </a:p>
        </p:txBody>
      </p:sp>
      <p:sp>
        <p:nvSpPr>
          <p:cNvPr id="58" name="Shape 56"/>
          <p:cNvSpPr/>
          <p:nvPr/>
        </p:nvSpPr>
        <p:spPr>
          <a:xfrm>
            <a:off x="7333488" y="987552"/>
            <a:ext cx="1664208" cy="475488"/>
          </a:xfrm>
          <a:prstGeom prst="rect">
            <a:avLst/>
          </a:prstGeom>
          <a:solidFill>
            <a:srgbClr val="B45309"/>
          </a:solidFill>
          <a:ln w="12700">
            <a:solidFill>
              <a:srgbClr val="B45309"/>
            </a:solidFill>
            <a:prstDash val="solid"/>
          </a:ln>
        </p:spPr>
      </p:sp>
      <p:sp>
        <p:nvSpPr>
          <p:cNvPr id="59" name="Text 57"/>
          <p:cNvSpPr/>
          <p:nvPr/>
        </p:nvSpPr>
        <p:spPr>
          <a:xfrm>
            <a:off x="7333488" y="987552"/>
            <a:ext cx="1664208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</a:rPr>
              <a:t>EVALUATE</a:t>
            </a:r>
            <a:endParaRPr lang="en-US" sz="1200" dirty="0"/>
          </a:p>
        </p:txBody>
      </p:sp>
      <p:sp>
        <p:nvSpPr>
          <p:cNvPr id="60" name="Shape 58"/>
          <p:cNvSpPr/>
          <p:nvPr/>
        </p:nvSpPr>
        <p:spPr>
          <a:xfrm>
            <a:off x="7333488" y="1463040"/>
            <a:ext cx="1664208" cy="347472"/>
          </a:xfrm>
          <a:prstGeom prst="rect">
            <a:avLst/>
          </a:prstGeom>
          <a:solidFill>
            <a:srgbClr val="EEF4FB"/>
          </a:solidFill>
          <a:ln w="12700">
            <a:solidFill>
              <a:srgbClr val="CCDDEE"/>
            </a:solidFill>
            <a:prstDash val="solid"/>
          </a:ln>
        </p:spPr>
      </p:sp>
      <p:sp>
        <p:nvSpPr>
          <p:cNvPr id="61" name="Text 59"/>
          <p:cNvSpPr/>
          <p:nvPr/>
        </p:nvSpPr>
        <p:spPr>
          <a:xfrm>
            <a:off x="7333488" y="1463040"/>
            <a:ext cx="1664208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64748B"/>
                </a:solidFill>
              </a:rPr>
              <a:t>Period 3c  |  20 min</a:t>
            </a:r>
            <a:endParaRPr lang="en-US" sz="900" dirty="0"/>
          </a:p>
        </p:txBody>
      </p:sp>
      <p:sp>
        <p:nvSpPr>
          <p:cNvPr id="62" name="Shape 60"/>
          <p:cNvSpPr/>
          <p:nvPr/>
        </p:nvSpPr>
        <p:spPr>
          <a:xfrm>
            <a:off x="7333488" y="1920240"/>
            <a:ext cx="1664208" cy="658368"/>
          </a:xfrm>
          <a:prstGeom prst="rect">
            <a:avLst/>
          </a:prstGeom>
          <a:solidFill>
            <a:srgbClr val="FFFFFF"/>
          </a:solidFill>
          <a:ln w="12700">
            <a:solidFill>
              <a:srgbClr val="DDDDDD"/>
            </a:solidFill>
            <a:prstDash val="solid"/>
          </a:ln>
        </p:spPr>
      </p:sp>
      <p:sp>
        <p:nvSpPr>
          <p:cNvPr id="63" name="Shape 61"/>
          <p:cNvSpPr/>
          <p:nvPr/>
        </p:nvSpPr>
        <p:spPr>
          <a:xfrm>
            <a:off x="7333488" y="1920240"/>
            <a:ext cx="45720" cy="658368"/>
          </a:xfrm>
          <a:prstGeom prst="rect">
            <a:avLst/>
          </a:prstGeom>
          <a:solidFill>
            <a:srgbClr val="B45309"/>
          </a:solidFill>
          <a:ln w="12700">
            <a:solidFill>
              <a:srgbClr val="B45309"/>
            </a:solidFill>
            <a:prstDash val="solid"/>
          </a:ln>
        </p:spPr>
      </p:sp>
      <p:sp>
        <p:nvSpPr>
          <p:cNvPr id="64" name="Text 62"/>
          <p:cNvSpPr/>
          <p:nvPr/>
        </p:nvSpPr>
        <p:spPr>
          <a:xfrm>
            <a:off x="7424928" y="1920240"/>
            <a:ext cx="1536192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1E293B"/>
                </a:solidFill>
              </a:rPr>
              <a:t>Robot Dance-Off performance</a:t>
            </a:r>
            <a:endParaRPr lang="en-US" sz="850" dirty="0"/>
          </a:p>
        </p:txBody>
      </p:sp>
      <p:sp>
        <p:nvSpPr>
          <p:cNvPr id="65" name="Shape 63"/>
          <p:cNvSpPr/>
          <p:nvPr/>
        </p:nvSpPr>
        <p:spPr>
          <a:xfrm>
            <a:off x="7333488" y="2651760"/>
            <a:ext cx="1664208" cy="658368"/>
          </a:xfrm>
          <a:prstGeom prst="rect">
            <a:avLst/>
          </a:prstGeom>
          <a:solidFill>
            <a:srgbClr val="FFFFFF"/>
          </a:solidFill>
          <a:ln w="12700">
            <a:solidFill>
              <a:srgbClr val="DDDDDD"/>
            </a:solidFill>
            <a:prstDash val="solid"/>
          </a:ln>
        </p:spPr>
      </p:sp>
      <p:sp>
        <p:nvSpPr>
          <p:cNvPr id="66" name="Shape 64"/>
          <p:cNvSpPr/>
          <p:nvPr/>
        </p:nvSpPr>
        <p:spPr>
          <a:xfrm>
            <a:off x="7333488" y="2651760"/>
            <a:ext cx="45720" cy="658368"/>
          </a:xfrm>
          <a:prstGeom prst="rect">
            <a:avLst/>
          </a:prstGeom>
          <a:solidFill>
            <a:srgbClr val="B45309"/>
          </a:solidFill>
          <a:ln w="12700">
            <a:solidFill>
              <a:srgbClr val="B45309"/>
            </a:solidFill>
            <a:prstDash val="solid"/>
          </a:ln>
        </p:spPr>
      </p:sp>
      <p:sp>
        <p:nvSpPr>
          <p:cNvPr id="67" name="Text 65"/>
          <p:cNvSpPr/>
          <p:nvPr/>
        </p:nvSpPr>
        <p:spPr>
          <a:xfrm>
            <a:off x="7424928" y="2651760"/>
            <a:ext cx="1536192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1E293B"/>
                </a:solidFill>
              </a:rPr>
              <a:t>Group presentations: gear ratio + CG explanation</a:t>
            </a:r>
            <a:endParaRPr lang="en-US" sz="850" dirty="0"/>
          </a:p>
        </p:txBody>
      </p:sp>
      <p:sp>
        <p:nvSpPr>
          <p:cNvPr id="68" name="Shape 66"/>
          <p:cNvSpPr/>
          <p:nvPr/>
        </p:nvSpPr>
        <p:spPr>
          <a:xfrm>
            <a:off x="7333488" y="3383280"/>
            <a:ext cx="1664208" cy="658368"/>
          </a:xfrm>
          <a:prstGeom prst="rect">
            <a:avLst/>
          </a:prstGeom>
          <a:solidFill>
            <a:srgbClr val="FFFFFF"/>
          </a:solidFill>
          <a:ln w="12700">
            <a:solidFill>
              <a:srgbClr val="DDDDDD"/>
            </a:solidFill>
            <a:prstDash val="solid"/>
          </a:ln>
        </p:spPr>
      </p:sp>
      <p:sp>
        <p:nvSpPr>
          <p:cNvPr id="69" name="Shape 67"/>
          <p:cNvSpPr/>
          <p:nvPr/>
        </p:nvSpPr>
        <p:spPr>
          <a:xfrm>
            <a:off x="7333488" y="3383280"/>
            <a:ext cx="45720" cy="658368"/>
          </a:xfrm>
          <a:prstGeom prst="rect">
            <a:avLst/>
          </a:prstGeom>
          <a:solidFill>
            <a:srgbClr val="B45309"/>
          </a:solidFill>
          <a:ln w="12700">
            <a:solidFill>
              <a:srgbClr val="B45309"/>
            </a:solidFill>
            <a:prstDash val="solid"/>
          </a:ln>
        </p:spPr>
      </p:sp>
      <p:sp>
        <p:nvSpPr>
          <p:cNvPr id="70" name="Text 68"/>
          <p:cNvSpPr/>
          <p:nvPr/>
        </p:nvSpPr>
        <p:spPr>
          <a:xfrm>
            <a:off x="7424928" y="3383280"/>
            <a:ext cx="1536192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1E293B"/>
                </a:solidFill>
              </a:rPr>
              <a:t>Exit ticket: gear ratio calculation + CG diagram</a:t>
            </a:r>
            <a:endParaRPr lang="en-US" sz="85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8FA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F4A522"/>
          </a:solidFill>
          <a:ln w="12700">
            <a:solidFill>
              <a:srgbClr val="F4A522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73152"/>
            <a:ext cx="73152" cy="5070348"/>
          </a:xfrm>
          <a:prstGeom prst="rect">
            <a:avLst/>
          </a:prstGeom>
          <a:solidFill>
            <a:srgbClr val="1F3864"/>
          </a:solidFill>
          <a:ln w="12700">
            <a:solidFill>
              <a:srgbClr val="1F3864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73152" y="73152"/>
            <a:ext cx="9070848" cy="777240"/>
          </a:xfrm>
          <a:prstGeom prst="rect">
            <a:avLst/>
          </a:prstGeom>
          <a:solidFill>
            <a:srgbClr val="1F3864"/>
          </a:solidFill>
          <a:ln w="12700">
            <a:solidFill>
              <a:srgbClr val="1F3864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228600" y="73152"/>
            <a:ext cx="86868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📅  PERIOD 1 — ENGAGE  (40 min)</a:t>
            </a:r>
            <a:endParaRPr lang="en-US" sz="2200" dirty="0"/>
          </a:p>
        </p:txBody>
      </p:sp>
      <p:sp>
        <p:nvSpPr>
          <p:cNvPr id="6" name="Shape 4"/>
          <p:cNvSpPr/>
          <p:nvPr/>
        </p:nvSpPr>
        <p:spPr>
          <a:xfrm>
            <a:off x="164592" y="987552"/>
            <a:ext cx="1371600" cy="347472"/>
          </a:xfrm>
          <a:prstGeom prst="rect">
            <a:avLst/>
          </a:prstGeom>
          <a:solidFill>
            <a:srgbClr val="F4A522"/>
          </a:solidFill>
          <a:ln w="12700">
            <a:solidFill>
              <a:srgbClr val="F4A522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164592" y="987552"/>
            <a:ext cx="13716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</a:rPr>
              <a:t>0–8 min</a:t>
            </a:r>
            <a:endParaRPr lang="en-US" sz="900" dirty="0"/>
          </a:p>
        </p:txBody>
      </p:sp>
      <p:sp>
        <p:nvSpPr>
          <p:cNvPr id="8" name="Shape 6"/>
          <p:cNvSpPr/>
          <p:nvPr/>
        </p:nvSpPr>
        <p:spPr>
          <a:xfrm>
            <a:off x="1536192" y="987552"/>
            <a:ext cx="7333488" cy="347472"/>
          </a:xfrm>
          <a:prstGeom prst="rect">
            <a:avLst/>
          </a:prstGeom>
          <a:solidFill>
            <a:srgbClr val="1F3864"/>
          </a:solidFill>
          <a:ln w="12700">
            <a:solidFill>
              <a:srgbClr val="1F3864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1572768" y="987552"/>
            <a:ext cx="72237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</a:rPr>
              <a:t>Hook Videos</a:t>
            </a:r>
            <a:endParaRPr lang="en-US" sz="1100" dirty="0"/>
          </a:p>
        </p:txBody>
      </p:sp>
      <p:sp>
        <p:nvSpPr>
          <p:cNvPr id="10" name="Shape 8"/>
          <p:cNvSpPr/>
          <p:nvPr/>
        </p:nvSpPr>
        <p:spPr>
          <a:xfrm>
            <a:off x="164592" y="1335024"/>
            <a:ext cx="1371600" cy="621792"/>
          </a:xfrm>
          <a:prstGeom prst="rect">
            <a:avLst/>
          </a:prstGeom>
          <a:solidFill>
            <a:srgbClr val="F8F0E0"/>
          </a:solidFill>
          <a:ln w="12700">
            <a:solidFill>
              <a:srgbClr val="E8D8A0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164592" y="1335024"/>
            <a:ext cx="13716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00" b="1" dirty="0">
                <a:solidFill>
                  <a:srgbClr val="B45309"/>
                </a:solidFill>
              </a:rPr>
              <a:t>TEACHER</a:t>
            </a:r>
            <a:endParaRPr lang="en-US" sz="700" dirty="0"/>
          </a:p>
        </p:txBody>
      </p:sp>
      <p:sp>
        <p:nvSpPr>
          <p:cNvPr id="12" name="Text 10"/>
          <p:cNvSpPr/>
          <p:nvPr/>
        </p:nvSpPr>
        <p:spPr>
          <a:xfrm>
            <a:off x="164592" y="1517904"/>
            <a:ext cx="137160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750" dirty="0">
                <a:solidFill>
                  <a:srgbClr val="1E293B"/>
                </a:solidFill>
              </a:rPr>
              <a:t>Show dance videos then dancing robot clips. Ask: 'What is the robot doing to stay balanced?'</a:t>
            </a:r>
            <a:endParaRPr lang="en-US" sz="750" dirty="0"/>
          </a:p>
        </p:txBody>
      </p:sp>
      <p:sp>
        <p:nvSpPr>
          <p:cNvPr id="13" name="Shape 11"/>
          <p:cNvSpPr/>
          <p:nvPr/>
        </p:nvSpPr>
        <p:spPr>
          <a:xfrm>
            <a:off x="1536192" y="1335024"/>
            <a:ext cx="7333488" cy="621792"/>
          </a:xfrm>
          <a:prstGeom prst="rect">
            <a:avLst/>
          </a:prstGeom>
          <a:solidFill>
            <a:srgbClr val="F0F7EE"/>
          </a:solidFill>
          <a:ln w="12700">
            <a:solidFill>
              <a:srgbClr val="B8D8B0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1572768" y="1335024"/>
            <a:ext cx="72237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b="1" dirty="0">
                <a:solidFill>
                  <a:srgbClr val="16A34A"/>
                </a:solidFill>
              </a:rPr>
              <a:t>STUDENT</a:t>
            </a:r>
            <a:endParaRPr lang="en-US" sz="700" dirty="0"/>
          </a:p>
        </p:txBody>
      </p:sp>
      <p:sp>
        <p:nvSpPr>
          <p:cNvPr id="15" name="Text 13"/>
          <p:cNvSpPr/>
          <p:nvPr/>
        </p:nvSpPr>
        <p:spPr>
          <a:xfrm>
            <a:off x="1572768" y="1517904"/>
            <a:ext cx="722376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900" dirty="0">
                <a:solidFill>
                  <a:srgbClr val="1E293B"/>
                </a:solidFill>
              </a:rPr>
              <a:t>List 2 observations about how the dancing robot maintains balance.</a:t>
            </a:r>
            <a:endParaRPr lang="en-US" sz="900" dirty="0"/>
          </a:p>
        </p:txBody>
      </p:sp>
      <p:sp>
        <p:nvSpPr>
          <p:cNvPr id="16" name="Shape 14"/>
          <p:cNvSpPr/>
          <p:nvPr/>
        </p:nvSpPr>
        <p:spPr>
          <a:xfrm>
            <a:off x="164592" y="2011680"/>
            <a:ext cx="1371600" cy="347472"/>
          </a:xfrm>
          <a:prstGeom prst="rect">
            <a:avLst/>
          </a:prstGeom>
          <a:solidFill>
            <a:srgbClr val="2E75B6"/>
          </a:solidFill>
          <a:ln w="12700">
            <a:solidFill>
              <a:srgbClr val="2E75B6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164592" y="2011680"/>
            <a:ext cx="13716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</a:rPr>
              <a:t>8–20 min</a:t>
            </a:r>
            <a:endParaRPr lang="en-US" sz="900" dirty="0"/>
          </a:p>
        </p:txBody>
      </p:sp>
      <p:sp>
        <p:nvSpPr>
          <p:cNvPr id="18" name="Shape 16"/>
          <p:cNvSpPr/>
          <p:nvPr/>
        </p:nvSpPr>
        <p:spPr>
          <a:xfrm>
            <a:off x="1536192" y="2011680"/>
            <a:ext cx="7333488" cy="347472"/>
          </a:xfrm>
          <a:prstGeom prst="rect">
            <a:avLst/>
          </a:prstGeom>
          <a:solidFill>
            <a:srgbClr val="1F3864"/>
          </a:solidFill>
          <a:ln w="12700">
            <a:solidFill>
              <a:srgbClr val="1F3864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1572768" y="2011680"/>
            <a:ext cx="72237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</a:rPr>
              <a:t>Gear Demo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164592" y="2359152"/>
            <a:ext cx="1371600" cy="621792"/>
          </a:xfrm>
          <a:prstGeom prst="rect">
            <a:avLst/>
          </a:prstGeom>
          <a:solidFill>
            <a:srgbClr val="F8F0E0"/>
          </a:solidFill>
          <a:ln w="12700">
            <a:solidFill>
              <a:srgbClr val="E8D8A0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164592" y="2359152"/>
            <a:ext cx="13716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00" b="1" dirty="0">
                <a:solidFill>
                  <a:srgbClr val="B45309"/>
                </a:solidFill>
              </a:rPr>
              <a:t>TEACHER</a:t>
            </a:r>
            <a:endParaRPr lang="en-US" sz="700" dirty="0"/>
          </a:p>
        </p:txBody>
      </p:sp>
      <p:sp>
        <p:nvSpPr>
          <p:cNvPr id="22" name="Text 20"/>
          <p:cNvSpPr/>
          <p:nvPr/>
        </p:nvSpPr>
        <p:spPr>
          <a:xfrm>
            <a:off x="164592" y="2542032"/>
            <a:ext cx="137160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750" dirty="0">
                <a:solidFill>
                  <a:srgbClr val="1E293B"/>
                </a:solidFill>
              </a:rPr>
              <a:t>Introduce gear meshing: turn one gear slowly, observe the other. Change gear sizes.</a:t>
            </a:r>
            <a:endParaRPr lang="en-US" sz="750" dirty="0"/>
          </a:p>
        </p:txBody>
      </p:sp>
      <p:sp>
        <p:nvSpPr>
          <p:cNvPr id="23" name="Shape 21"/>
          <p:cNvSpPr/>
          <p:nvPr/>
        </p:nvSpPr>
        <p:spPr>
          <a:xfrm>
            <a:off x="1536192" y="2359152"/>
            <a:ext cx="7333488" cy="621792"/>
          </a:xfrm>
          <a:prstGeom prst="rect">
            <a:avLst/>
          </a:prstGeom>
          <a:solidFill>
            <a:srgbClr val="F0F7EE"/>
          </a:solidFill>
          <a:ln w="12700">
            <a:solidFill>
              <a:srgbClr val="B8D8B0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1572768" y="2359152"/>
            <a:ext cx="72237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b="1" dirty="0">
                <a:solidFill>
                  <a:srgbClr val="16A34A"/>
                </a:solidFill>
              </a:rPr>
              <a:t>STUDENT</a:t>
            </a:r>
            <a:endParaRPr lang="en-US" sz="700" dirty="0"/>
          </a:p>
        </p:txBody>
      </p:sp>
      <p:sp>
        <p:nvSpPr>
          <p:cNvPr id="25" name="Text 23"/>
          <p:cNvSpPr/>
          <p:nvPr/>
        </p:nvSpPr>
        <p:spPr>
          <a:xfrm>
            <a:off x="1572768" y="2542032"/>
            <a:ext cx="722376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900" dirty="0">
                <a:solidFill>
                  <a:srgbClr val="1E293B"/>
                </a:solidFill>
              </a:rPr>
              <a:t>Sketch 2 meshed gears; label driver, driven, direction of rotation.</a:t>
            </a:r>
            <a:endParaRPr lang="en-US" sz="900" dirty="0"/>
          </a:p>
        </p:txBody>
      </p:sp>
      <p:sp>
        <p:nvSpPr>
          <p:cNvPr id="26" name="Shape 24"/>
          <p:cNvSpPr/>
          <p:nvPr/>
        </p:nvSpPr>
        <p:spPr>
          <a:xfrm>
            <a:off x="164592" y="3035808"/>
            <a:ext cx="1371600" cy="347472"/>
          </a:xfrm>
          <a:prstGeom prst="rect">
            <a:avLst/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164592" y="3035808"/>
            <a:ext cx="13716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</a:rPr>
              <a:t>20–35 min</a:t>
            </a:r>
            <a:endParaRPr lang="en-US" sz="900" dirty="0"/>
          </a:p>
        </p:txBody>
      </p:sp>
      <p:sp>
        <p:nvSpPr>
          <p:cNvPr id="28" name="Shape 26"/>
          <p:cNvSpPr/>
          <p:nvPr/>
        </p:nvSpPr>
        <p:spPr>
          <a:xfrm>
            <a:off x="1536192" y="3035808"/>
            <a:ext cx="7333488" cy="347472"/>
          </a:xfrm>
          <a:prstGeom prst="rect">
            <a:avLst/>
          </a:prstGeom>
          <a:solidFill>
            <a:srgbClr val="1F3864"/>
          </a:solidFill>
          <a:ln w="12700">
            <a:solidFill>
              <a:srgbClr val="1F3864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1572768" y="3035808"/>
            <a:ext cx="72237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</a:rPr>
              <a:t>Design</a:t>
            </a:r>
            <a:endParaRPr lang="en-US" sz="1100" dirty="0"/>
          </a:p>
        </p:txBody>
      </p:sp>
      <p:sp>
        <p:nvSpPr>
          <p:cNvPr id="30" name="Shape 28"/>
          <p:cNvSpPr/>
          <p:nvPr/>
        </p:nvSpPr>
        <p:spPr>
          <a:xfrm>
            <a:off x="164592" y="3383280"/>
            <a:ext cx="1371600" cy="621792"/>
          </a:xfrm>
          <a:prstGeom prst="rect">
            <a:avLst/>
          </a:prstGeom>
          <a:solidFill>
            <a:srgbClr val="F8F0E0"/>
          </a:solidFill>
          <a:ln w="12700">
            <a:solidFill>
              <a:srgbClr val="E8D8A0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164592" y="3383280"/>
            <a:ext cx="13716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00" b="1" dirty="0">
                <a:solidFill>
                  <a:srgbClr val="B45309"/>
                </a:solidFill>
              </a:rPr>
              <a:t>TEACHER</a:t>
            </a:r>
            <a:endParaRPr lang="en-US" sz="700" dirty="0"/>
          </a:p>
        </p:txBody>
      </p:sp>
      <p:sp>
        <p:nvSpPr>
          <p:cNvPr id="32" name="Text 30"/>
          <p:cNvSpPr/>
          <p:nvPr/>
        </p:nvSpPr>
        <p:spPr>
          <a:xfrm>
            <a:off x="164592" y="3566160"/>
            <a:ext cx="137160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750" dirty="0">
                <a:solidFill>
                  <a:srgbClr val="1E293B"/>
                </a:solidFill>
              </a:rPr>
              <a:t>Groups sketch 3-move dance routine with gear positions and CG marked.</a:t>
            </a:r>
            <a:endParaRPr lang="en-US" sz="750" dirty="0"/>
          </a:p>
        </p:txBody>
      </p:sp>
      <p:sp>
        <p:nvSpPr>
          <p:cNvPr id="33" name="Shape 31"/>
          <p:cNvSpPr/>
          <p:nvPr/>
        </p:nvSpPr>
        <p:spPr>
          <a:xfrm>
            <a:off x="1536192" y="3383280"/>
            <a:ext cx="7333488" cy="621792"/>
          </a:xfrm>
          <a:prstGeom prst="rect">
            <a:avLst/>
          </a:prstGeom>
          <a:solidFill>
            <a:srgbClr val="F0F7EE"/>
          </a:solidFill>
          <a:ln w="12700">
            <a:solidFill>
              <a:srgbClr val="B8D8B0"/>
            </a:solidFill>
            <a:prstDash val="solid"/>
          </a:ln>
        </p:spPr>
      </p:sp>
      <p:sp>
        <p:nvSpPr>
          <p:cNvPr id="34" name="Text 32"/>
          <p:cNvSpPr/>
          <p:nvPr/>
        </p:nvSpPr>
        <p:spPr>
          <a:xfrm>
            <a:off x="1572768" y="3383280"/>
            <a:ext cx="72237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b="1" dirty="0">
                <a:solidFill>
                  <a:srgbClr val="16A34A"/>
                </a:solidFill>
              </a:rPr>
              <a:t>STUDENT</a:t>
            </a:r>
            <a:endParaRPr lang="en-US" sz="700" dirty="0"/>
          </a:p>
        </p:txBody>
      </p:sp>
      <p:sp>
        <p:nvSpPr>
          <p:cNvPr id="35" name="Text 33"/>
          <p:cNvSpPr/>
          <p:nvPr/>
        </p:nvSpPr>
        <p:spPr>
          <a:xfrm>
            <a:off x="1572768" y="3566160"/>
            <a:ext cx="722376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900" dirty="0">
                <a:solidFill>
                  <a:srgbClr val="1E293B"/>
                </a:solidFill>
              </a:rPr>
              <a:t>Produce labeled design sketch: gear positions, motor, CG mark.</a:t>
            </a:r>
            <a:endParaRPr lang="en-US" sz="900" dirty="0"/>
          </a:p>
        </p:txBody>
      </p:sp>
      <p:sp>
        <p:nvSpPr>
          <p:cNvPr id="36" name="Shape 34"/>
          <p:cNvSpPr/>
          <p:nvPr/>
        </p:nvSpPr>
        <p:spPr>
          <a:xfrm>
            <a:off x="164592" y="4059936"/>
            <a:ext cx="1371600" cy="347472"/>
          </a:xfrm>
          <a:prstGeom prst="rect">
            <a:avLst/>
          </a:prstGeom>
          <a:solidFill>
            <a:srgbClr val="7C3AED"/>
          </a:solidFill>
          <a:ln w="12700">
            <a:solidFill>
              <a:srgbClr val="7C3AED"/>
            </a:solidFill>
            <a:prstDash val="solid"/>
          </a:ln>
        </p:spPr>
      </p:sp>
      <p:sp>
        <p:nvSpPr>
          <p:cNvPr id="37" name="Text 35"/>
          <p:cNvSpPr/>
          <p:nvPr/>
        </p:nvSpPr>
        <p:spPr>
          <a:xfrm>
            <a:off x="164592" y="4059936"/>
            <a:ext cx="13716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</a:rPr>
              <a:t>35–40 min</a:t>
            </a:r>
            <a:endParaRPr lang="en-US" sz="900" dirty="0"/>
          </a:p>
        </p:txBody>
      </p:sp>
      <p:sp>
        <p:nvSpPr>
          <p:cNvPr id="38" name="Shape 36"/>
          <p:cNvSpPr/>
          <p:nvPr/>
        </p:nvSpPr>
        <p:spPr>
          <a:xfrm>
            <a:off x="1536192" y="4059936"/>
            <a:ext cx="7333488" cy="347472"/>
          </a:xfrm>
          <a:prstGeom prst="rect">
            <a:avLst/>
          </a:prstGeom>
          <a:solidFill>
            <a:srgbClr val="1F3864"/>
          </a:solidFill>
          <a:ln w="12700">
            <a:solidFill>
              <a:srgbClr val="1F3864"/>
            </a:solidFill>
            <a:prstDash val="solid"/>
          </a:ln>
        </p:spPr>
      </p:sp>
      <p:sp>
        <p:nvSpPr>
          <p:cNvPr id="39" name="Text 37"/>
          <p:cNvSpPr/>
          <p:nvPr/>
        </p:nvSpPr>
        <p:spPr>
          <a:xfrm>
            <a:off x="1572768" y="4059936"/>
            <a:ext cx="72237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</a:rPr>
              <a:t>Wrap-Up</a:t>
            </a:r>
            <a:endParaRPr lang="en-US" sz="1100" dirty="0"/>
          </a:p>
        </p:txBody>
      </p:sp>
      <p:sp>
        <p:nvSpPr>
          <p:cNvPr id="40" name="Shape 38"/>
          <p:cNvSpPr/>
          <p:nvPr/>
        </p:nvSpPr>
        <p:spPr>
          <a:xfrm>
            <a:off x="164592" y="4407408"/>
            <a:ext cx="1371600" cy="621792"/>
          </a:xfrm>
          <a:prstGeom prst="rect">
            <a:avLst/>
          </a:prstGeom>
          <a:solidFill>
            <a:srgbClr val="F8F0E0"/>
          </a:solidFill>
          <a:ln w="12700">
            <a:solidFill>
              <a:srgbClr val="E8D8A0"/>
            </a:solidFill>
            <a:prstDash val="solid"/>
          </a:ln>
        </p:spPr>
      </p:sp>
      <p:sp>
        <p:nvSpPr>
          <p:cNvPr id="41" name="Text 39"/>
          <p:cNvSpPr/>
          <p:nvPr/>
        </p:nvSpPr>
        <p:spPr>
          <a:xfrm>
            <a:off x="164592" y="4407408"/>
            <a:ext cx="13716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00" b="1" dirty="0">
                <a:solidFill>
                  <a:srgbClr val="B45309"/>
                </a:solidFill>
              </a:rPr>
              <a:t>TEACHER</a:t>
            </a:r>
            <a:endParaRPr lang="en-US" sz="700" dirty="0"/>
          </a:p>
        </p:txBody>
      </p:sp>
      <p:sp>
        <p:nvSpPr>
          <p:cNvPr id="42" name="Text 40"/>
          <p:cNvSpPr/>
          <p:nvPr/>
        </p:nvSpPr>
        <p:spPr>
          <a:xfrm>
            <a:off x="164592" y="4590288"/>
            <a:ext cx="137160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750" dirty="0">
                <a:solidFill>
                  <a:srgbClr val="1E293B"/>
                </a:solidFill>
              </a:rPr>
              <a:t>Groups share one stability solution. Record predicted gear ratio and stability score.</a:t>
            </a:r>
            <a:endParaRPr lang="en-US" sz="750" dirty="0"/>
          </a:p>
        </p:txBody>
      </p:sp>
      <p:sp>
        <p:nvSpPr>
          <p:cNvPr id="43" name="Shape 41"/>
          <p:cNvSpPr/>
          <p:nvPr/>
        </p:nvSpPr>
        <p:spPr>
          <a:xfrm>
            <a:off x="1536192" y="4407408"/>
            <a:ext cx="7333488" cy="621792"/>
          </a:xfrm>
          <a:prstGeom prst="rect">
            <a:avLst/>
          </a:prstGeom>
          <a:solidFill>
            <a:srgbClr val="F0F7EE"/>
          </a:solidFill>
          <a:ln w="12700">
            <a:solidFill>
              <a:srgbClr val="B8D8B0"/>
            </a:solidFill>
            <a:prstDash val="solid"/>
          </a:ln>
        </p:spPr>
      </p:sp>
      <p:sp>
        <p:nvSpPr>
          <p:cNvPr id="44" name="Text 42"/>
          <p:cNvSpPr/>
          <p:nvPr/>
        </p:nvSpPr>
        <p:spPr>
          <a:xfrm>
            <a:off x="1572768" y="4407408"/>
            <a:ext cx="72237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b="1" dirty="0">
                <a:solidFill>
                  <a:srgbClr val="16A34A"/>
                </a:solidFill>
              </a:rPr>
              <a:t>STUDENT</a:t>
            </a:r>
            <a:endParaRPr lang="en-US" sz="700" dirty="0"/>
          </a:p>
        </p:txBody>
      </p:sp>
      <p:sp>
        <p:nvSpPr>
          <p:cNvPr id="45" name="Text 43"/>
          <p:cNvSpPr/>
          <p:nvPr/>
        </p:nvSpPr>
        <p:spPr>
          <a:xfrm>
            <a:off x="1572768" y="4590288"/>
            <a:ext cx="722376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900" dirty="0">
                <a:solidFill>
                  <a:srgbClr val="1E293B"/>
                </a:solidFill>
              </a:rPr>
              <a:t>Record predicted gear ratio and initial stability score (1–5).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8FA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F4A522"/>
          </a:solidFill>
          <a:ln w="12700">
            <a:solidFill>
              <a:srgbClr val="F4A522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73152"/>
            <a:ext cx="73152" cy="5070348"/>
          </a:xfrm>
          <a:prstGeom prst="rect">
            <a:avLst/>
          </a:prstGeom>
          <a:solidFill>
            <a:srgbClr val="1F3864"/>
          </a:solidFill>
          <a:ln w="12700">
            <a:solidFill>
              <a:srgbClr val="1F3864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73152" y="73152"/>
            <a:ext cx="9070848" cy="777240"/>
          </a:xfrm>
          <a:prstGeom prst="rect">
            <a:avLst/>
          </a:prstGeom>
          <a:solidFill>
            <a:srgbClr val="1F3864"/>
          </a:solidFill>
          <a:ln w="12700">
            <a:solidFill>
              <a:srgbClr val="1F3864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228600" y="73152"/>
            <a:ext cx="86868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🔧  PERIOD 2 — EXPLORE  (45 min)</a:t>
            </a:r>
            <a:endParaRPr lang="en-US" sz="2200" dirty="0"/>
          </a:p>
        </p:txBody>
      </p:sp>
      <p:sp>
        <p:nvSpPr>
          <p:cNvPr id="6" name="Shape 4"/>
          <p:cNvSpPr/>
          <p:nvPr/>
        </p:nvSpPr>
        <p:spPr>
          <a:xfrm>
            <a:off x="164592" y="987552"/>
            <a:ext cx="1371600" cy="347472"/>
          </a:xfrm>
          <a:prstGeom prst="rect">
            <a:avLst/>
          </a:prstGeom>
          <a:solidFill>
            <a:srgbClr val="F4A522"/>
          </a:solidFill>
          <a:ln w="12700">
            <a:solidFill>
              <a:srgbClr val="F4A522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164592" y="987552"/>
            <a:ext cx="13716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</a:rPr>
              <a:t>0–15 min</a:t>
            </a:r>
            <a:endParaRPr lang="en-US" sz="900" dirty="0"/>
          </a:p>
        </p:txBody>
      </p:sp>
      <p:sp>
        <p:nvSpPr>
          <p:cNvPr id="8" name="Shape 6"/>
          <p:cNvSpPr/>
          <p:nvPr/>
        </p:nvSpPr>
        <p:spPr>
          <a:xfrm>
            <a:off x="1536192" y="987552"/>
            <a:ext cx="7333488" cy="347472"/>
          </a:xfrm>
          <a:prstGeom prst="rect">
            <a:avLst/>
          </a:prstGeom>
          <a:solidFill>
            <a:srgbClr val="1F3864"/>
          </a:solidFill>
          <a:ln w="12700">
            <a:solidFill>
              <a:srgbClr val="1F3864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1572768" y="987552"/>
            <a:ext cx="72237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</a:rPr>
              <a:t>Build</a:t>
            </a:r>
            <a:endParaRPr lang="en-US" sz="1100" dirty="0"/>
          </a:p>
        </p:txBody>
      </p:sp>
      <p:sp>
        <p:nvSpPr>
          <p:cNvPr id="10" name="Shape 8"/>
          <p:cNvSpPr/>
          <p:nvPr/>
        </p:nvSpPr>
        <p:spPr>
          <a:xfrm>
            <a:off x="164592" y="1335024"/>
            <a:ext cx="1371600" cy="621792"/>
          </a:xfrm>
          <a:prstGeom prst="rect">
            <a:avLst/>
          </a:prstGeom>
          <a:solidFill>
            <a:srgbClr val="F8F0E0"/>
          </a:solidFill>
          <a:ln w="12700">
            <a:solidFill>
              <a:srgbClr val="E8D8A0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164592" y="1335024"/>
            <a:ext cx="13716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00" b="1" dirty="0">
                <a:solidFill>
                  <a:srgbClr val="B45309"/>
                </a:solidFill>
              </a:rPr>
              <a:t>TEACHER</a:t>
            </a:r>
            <a:endParaRPr lang="en-US" sz="700" dirty="0"/>
          </a:p>
        </p:txBody>
      </p:sp>
      <p:sp>
        <p:nvSpPr>
          <p:cNvPr id="12" name="Text 10"/>
          <p:cNvSpPr/>
          <p:nvPr/>
        </p:nvSpPr>
        <p:spPr>
          <a:xfrm>
            <a:off x="164592" y="1517904"/>
            <a:ext cx="137160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750" dirty="0">
                <a:solidFill>
                  <a:srgbClr val="1E293B"/>
                </a:solidFill>
              </a:rPr>
              <a:t>Coach build: gear alignment, motor mount security, CG position.</a:t>
            </a:r>
            <a:endParaRPr lang="en-US" sz="750" dirty="0"/>
          </a:p>
        </p:txBody>
      </p:sp>
      <p:sp>
        <p:nvSpPr>
          <p:cNvPr id="13" name="Shape 11"/>
          <p:cNvSpPr/>
          <p:nvPr/>
        </p:nvSpPr>
        <p:spPr>
          <a:xfrm>
            <a:off x="1536192" y="1335024"/>
            <a:ext cx="7333488" cy="621792"/>
          </a:xfrm>
          <a:prstGeom prst="rect">
            <a:avLst/>
          </a:prstGeom>
          <a:solidFill>
            <a:srgbClr val="F0F7EE"/>
          </a:solidFill>
          <a:ln w="12700">
            <a:solidFill>
              <a:srgbClr val="B8D8B0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1572768" y="1335024"/>
            <a:ext cx="72237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b="1" dirty="0">
                <a:solidFill>
                  <a:srgbClr val="16A34A"/>
                </a:solidFill>
              </a:rPr>
              <a:t>STUDENT</a:t>
            </a:r>
            <a:endParaRPr lang="en-US" sz="700" dirty="0"/>
          </a:p>
        </p:txBody>
      </p:sp>
      <p:sp>
        <p:nvSpPr>
          <p:cNvPr id="15" name="Text 13"/>
          <p:cNvSpPr/>
          <p:nvPr/>
        </p:nvSpPr>
        <p:spPr>
          <a:xfrm>
            <a:off x="1572768" y="1517904"/>
            <a:ext cx="722376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900" dirty="0">
                <a:solidFill>
                  <a:srgbClr val="1E293B"/>
                </a:solidFill>
              </a:rPr>
              <a:t>Assemble frame, mount gears and motor, verify smooth rotation.</a:t>
            </a:r>
            <a:endParaRPr lang="en-US" sz="900" dirty="0"/>
          </a:p>
        </p:txBody>
      </p:sp>
      <p:sp>
        <p:nvSpPr>
          <p:cNvPr id="16" name="Shape 14"/>
          <p:cNvSpPr/>
          <p:nvPr/>
        </p:nvSpPr>
        <p:spPr>
          <a:xfrm>
            <a:off x="164592" y="2011680"/>
            <a:ext cx="1371600" cy="347472"/>
          </a:xfrm>
          <a:prstGeom prst="rect">
            <a:avLst/>
          </a:prstGeom>
          <a:solidFill>
            <a:srgbClr val="2E75B6"/>
          </a:solidFill>
          <a:ln w="12700">
            <a:solidFill>
              <a:srgbClr val="2E75B6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164592" y="2011680"/>
            <a:ext cx="13716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</a:rPr>
              <a:t>15–30 min</a:t>
            </a:r>
            <a:endParaRPr lang="en-US" sz="900" dirty="0"/>
          </a:p>
        </p:txBody>
      </p:sp>
      <p:sp>
        <p:nvSpPr>
          <p:cNvPr id="18" name="Shape 16"/>
          <p:cNvSpPr/>
          <p:nvPr/>
        </p:nvSpPr>
        <p:spPr>
          <a:xfrm>
            <a:off x="1536192" y="2011680"/>
            <a:ext cx="7333488" cy="347472"/>
          </a:xfrm>
          <a:prstGeom prst="rect">
            <a:avLst/>
          </a:prstGeom>
          <a:solidFill>
            <a:srgbClr val="1F3864"/>
          </a:solidFill>
          <a:ln w="12700">
            <a:solidFill>
              <a:srgbClr val="1F3864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1572768" y="2011680"/>
            <a:ext cx="72237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</a:rPr>
              <a:t>Program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164592" y="2359152"/>
            <a:ext cx="1371600" cy="621792"/>
          </a:xfrm>
          <a:prstGeom prst="rect">
            <a:avLst/>
          </a:prstGeom>
          <a:solidFill>
            <a:srgbClr val="F8F0E0"/>
          </a:solidFill>
          <a:ln w="12700">
            <a:solidFill>
              <a:srgbClr val="E8D8A0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164592" y="2359152"/>
            <a:ext cx="13716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00" b="1" dirty="0">
                <a:solidFill>
                  <a:srgbClr val="B45309"/>
                </a:solidFill>
              </a:rPr>
              <a:t>TEACHER</a:t>
            </a:r>
            <a:endParaRPr lang="en-US" sz="700" dirty="0"/>
          </a:p>
        </p:txBody>
      </p:sp>
      <p:sp>
        <p:nvSpPr>
          <p:cNvPr id="22" name="Text 20"/>
          <p:cNvSpPr/>
          <p:nvPr/>
        </p:nvSpPr>
        <p:spPr>
          <a:xfrm>
            <a:off x="164592" y="2542032"/>
            <a:ext cx="137160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750" dirty="0">
                <a:solidFill>
                  <a:srgbClr val="1E293B"/>
                </a:solidFill>
              </a:rPr>
              <a:t>Guide MakeCode: Move A (2s) → pause (1s) → Move B (2s) → pause (1s) → Move C (2s).</a:t>
            </a:r>
            <a:endParaRPr lang="en-US" sz="750" dirty="0"/>
          </a:p>
        </p:txBody>
      </p:sp>
      <p:sp>
        <p:nvSpPr>
          <p:cNvPr id="23" name="Shape 21"/>
          <p:cNvSpPr/>
          <p:nvPr/>
        </p:nvSpPr>
        <p:spPr>
          <a:xfrm>
            <a:off x="1536192" y="2359152"/>
            <a:ext cx="7333488" cy="621792"/>
          </a:xfrm>
          <a:prstGeom prst="rect">
            <a:avLst/>
          </a:prstGeom>
          <a:solidFill>
            <a:srgbClr val="F0F7EE"/>
          </a:solidFill>
          <a:ln w="12700">
            <a:solidFill>
              <a:srgbClr val="B8D8B0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1572768" y="2359152"/>
            <a:ext cx="72237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b="1" dirty="0">
                <a:solidFill>
                  <a:srgbClr val="16A34A"/>
                </a:solidFill>
              </a:rPr>
              <a:t>STUDENT</a:t>
            </a:r>
            <a:endParaRPr lang="en-US" sz="700" dirty="0"/>
          </a:p>
        </p:txBody>
      </p:sp>
      <p:sp>
        <p:nvSpPr>
          <p:cNvPr id="25" name="Text 23"/>
          <p:cNvSpPr/>
          <p:nvPr/>
        </p:nvSpPr>
        <p:spPr>
          <a:xfrm>
            <a:off x="1572768" y="2542032"/>
            <a:ext cx="722376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900" dirty="0">
                <a:solidFill>
                  <a:srgbClr val="1E293B"/>
                </a:solidFill>
              </a:rPr>
              <a:t>Enter sequence, download, run test. Adjust timing if moves overlap.</a:t>
            </a:r>
            <a:endParaRPr lang="en-US" sz="900" dirty="0"/>
          </a:p>
        </p:txBody>
      </p:sp>
      <p:sp>
        <p:nvSpPr>
          <p:cNvPr id="26" name="Shape 24"/>
          <p:cNvSpPr/>
          <p:nvPr/>
        </p:nvSpPr>
        <p:spPr>
          <a:xfrm>
            <a:off x="164592" y="3035808"/>
            <a:ext cx="1371600" cy="347472"/>
          </a:xfrm>
          <a:prstGeom prst="rect">
            <a:avLst/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164592" y="3035808"/>
            <a:ext cx="13716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</a:rPr>
              <a:t>30–38 min</a:t>
            </a:r>
            <a:endParaRPr lang="en-US" sz="900" dirty="0"/>
          </a:p>
        </p:txBody>
      </p:sp>
      <p:sp>
        <p:nvSpPr>
          <p:cNvPr id="28" name="Shape 26"/>
          <p:cNvSpPr/>
          <p:nvPr/>
        </p:nvSpPr>
        <p:spPr>
          <a:xfrm>
            <a:off x="1536192" y="3035808"/>
            <a:ext cx="7333488" cy="347472"/>
          </a:xfrm>
          <a:prstGeom prst="rect">
            <a:avLst/>
          </a:prstGeom>
          <a:solidFill>
            <a:srgbClr val="1F3864"/>
          </a:solidFill>
          <a:ln w="12700">
            <a:solidFill>
              <a:srgbClr val="1F3864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1572768" y="3035808"/>
            <a:ext cx="72237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</a:rPr>
              <a:t>Stability Test</a:t>
            </a:r>
            <a:endParaRPr lang="en-US" sz="1100" dirty="0"/>
          </a:p>
        </p:txBody>
      </p:sp>
      <p:sp>
        <p:nvSpPr>
          <p:cNvPr id="30" name="Shape 28"/>
          <p:cNvSpPr/>
          <p:nvPr/>
        </p:nvSpPr>
        <p:spPr>
          <a:xfrm>
            <a:off x="164592" y="3383280"/>
            <a:ext cx="1371600" cy="621792"/>
          </a:xfrm>
          <a:prstGeom prst="rect">
            <a:avLst/>
          </a:prstGeom>
          <a:solidFill>
            <a:srgbClr val="F8F0E0"/>
          </a:solidFill>
          <a:ln w="12700">
            <a:solidFill>
              <a:srgbClr val="E8D8A0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164592" y="3383280"/>
            <a:ext cx="13716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00" b="1" dirty="0">
                <a:solidFill>
                  <a:srgbClr val="B45309"/>
                </a:solidFill>
              </a:rPr>
              <a:t>TEACHER</a:t>
            </a:r>
            <a:endParaRPr lang="en-US" sz="700" dirty="0"/>
          </a:p>
        </p:txBody>
      </p:sp>
      <p:sp>
        <p:nvSpPr>
          <p:cNvPr id="32" name="Text 30"/>
          <p:cNvSpPr/>
          <p:nvPr/>
        </p:nvSpPr>
        <p:spPr>
          <a:xfrm>
            <a:off x="164592" y="3566160"/>
            <a:ext cx="137160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750" dirty="0">
                <a:solidFill>
                  <a:srgbClr val="1E293B"/>
                </a:solidFill>
              </a:rPr>
              <a:t>Stability test: push robot gently from 4 sides. Rate stability 1–5 per direction.</a:t>
            </a:r>
            <a:endParaRPr lang="en-US" sz="750" dirty="0"/>
          </a:p>
        </p:txBody>
      </p:sp>
      <p:sp>
        <p:nvSpPr>
          <p:cNvPr id="33" name="Shape 31"/>
          <p:cNvSpPr/>
          <p:nvPr/>
        </p:nvSpPr>
        <p:spPr>
          <a:xfrm>
            <a:off x="1536192" y="3383280"/>
            <a:ext cx="7333488" cy="621792"/>
          </a:xfrm>
          <a:prstGeom prst="rect">
            <a:avLst/>
          </a:prstGeom>
          <a:solidFill>
            <a:srgbClr val="F0F7EE"/>
          </a:solidFill>
          <a:ln w="12700">
            <a:solidFill>
              <a:srgbClr val="B8D8B0"/>
            </a:solidFill>
            <a:prstDash val="solid"/>
          </a:ln>
        </p:spPr>
      </p:sp>
      <p:sp>
        <p:nvSpPr>
          <p:cNvPr id="34" name="Text 32"/>
          <p:cNvSpPr/>
          <p:nvPr/>
        </p:nvSpPr>
        <p:spPr>
          <a:xfrm>
            <a:off x="1572768" y="3383280"/>
            <a:ext cx="72237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b="1" dirty="0">
                <a:solidFill>
                  <a:srgbClr val="16A34A"/>
                </a:solidFill>
              </a:rPr>
              <a:t>STUDENT</a:t>
            </a:r>
            <a:endParaRPr lang="en-US" sz="700" dirty="0"/>
          </a:p>
        </p:txBody>
      </p:sp>
      <p:sp>
        <p:nvSpPr>
          <p:cNvPr id="35" name="Text 33"/>
          <p:cNvSpPr/>
          <p:nvPr/>
        </p:nvSpPr>
        <p:spPr>
          <a:xfrm>
            <a:off x="1572768" y="3566160"/>
            <a:ext cx="722376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900" dirty="0">
                <a:solidFill>
                  <a:srgbClr val="1E293B"/>
                </a:solidFill>
              </a:rPr>
              <a:t>Record scores; identify weakest direction and hypothesize fix.</a:t>
            </a:r>
            <a:endParaRPr lang="en-US" sz="900" dirty="0"/>
          </a:p>
        </p:txBody>
      </p:sp>
      <p:sp>
        <p:nvSpPr>
          <p:cNvPr id="36" name="Shape 34"/>
          <p:cNvSpPr/>
          <p:nvPr/>
        </p:nvSpPr>
        <p:spPr>
          <a:xfrm>
            <a:off x="164592" y="4059936"/>
            <a:ext cx="1371600" cy="347472"/>
          </a:xfrm>
          <a:prstGeom prst="rect">
            <a:avLst/>
          </a:prstGeom>
          <a:solidFill>
            <a:srgbClr val="7C3AED"/>
          </a:solidFill>
          <a:ln w="12700">
            <a:solidFill>
              <a:srgbClr val="7C3AED"/>
            </a:solidFill>
            <a:prstDash val="solid"/>
          </a:ln>
        </p:spPr>
      </p:sp>
      <p:sp>
        <p:nvSpPr>
          <p:cNvPr id="37" name="Text 35"/>
          <p:cNvSpPr/>
          <p:nvPr/>
        </p:nvSpPr>
        <p:spPr>
          <a:xfrm>
            <a:off x="164592" y="4059936"/>
            <a:ext cx="13716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</a:rPr>
              <a:t>38–45 min</a:t>
            </a:r>
            <a:endParaRPr lang="en-US" sz="900" dirty="0"/>
          </a:p>
        </p:txBody>
      </p:sp>
      <p:sp>
        <p:nvSpPr>
          <p:cNvPr id="38" name="Shape 36"/>
          <p:cNvSpPr/>
          <p:nvPr/>
        </p:nvSpPr>
        <p:spPr>
          <a:xfrm>
            <a:off x="1536192" y="4059936"/>
            <a:ext cx="7333488" cy="347472"/>
          </a:xfrm>
          <a:prstGeom prst="rect">
            <a:avLst/>
          </a:prstGeom>
          <a:solidFill>
            <a:srgbClr val="1F3864"/>
          </a:solidFill>
          <a:ln w="12700">
            <a:solidFill>
              <a:srgbClr val="1F3864"/>
            </a:solidFill>
            <a:prstDash val="solid"/>
          </a:ln>
        </p:spPr>
      </p:sp>
      <p:sp>
        <p:nvSpPr>
          <p:cNvPr id="39" name="Text 37"/>
          <p:cNvSpPr/>
          <p:nvPr/>
        </p:nvSpPr>
        <p:spPr>
          <a:xfrm>
            <a:off x="1572768" y="4059936"/>
            <a:ext cx="72237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</a:rPr>
              <a:t>CG Adjust</a:t>
            </a:r>
            <a:endParaRPr lang="en-US" sz="1100" dirty="0"/>
          </a:p>
        </p:txBody>
      </p:sp>
      <p:sp>
        <p:nvSpPr>
          <p:cNvPr id="40" name="Shape 38"/>
          <p:cNvSpPr/>
          <p:nvPr/>
        </p:nvSpPr>
        <p:spPr>
          <a:xfrm>
            <a:off x="164592" y="4407408"/>
            <a:ext cx="1371600" cy="621792"/>
          </a:xfrm>
          <a:prstGeom prst="rect">
            <a:avLst/>
          </a:prstGeom>
          <a:solidFill>
            <a:srgbClr val="F8F0E0"/>
          </a:solidFill>
          <a:ln w="12700">
            <a:solidFill>
              <a:srgbClr val="E8D8A0"/>
            </a:solidFill>
            <a:prstDash val="solid"/>
          </a:ln>
        </p:spPr>
      </p:sp>
      <p:sp>
        <p:nvSpPr>
          <p:cNvPr id="41" name="Text 39"/>
          <p:cNvSpPr/>
          <p:nvPr/>
        </p:nvSpPr>
        <p:spPr>
          <a:xfrm>
            <a:off x="164592" y="4407408"/>
            <a:ext cx="13716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00" b="1" dirty="0">
                <a:solidFill>
                  <a:srgbClr val="B45309"/>
                </a:solidFill>
              </a:rPr>
              <a:t>TEACHER</a:t>
            </a:r>
            <a:endParaRPr lang="en-US" sz="700" dirty="0"/>
          </a:p>
        </p:txBody>
      </p:sp>
      <p:sp>
        <p:nvSpPr>
          <p:cNvPr id="42" name="Text 40"/>
          <p:cNvSpPr/>
          <p:nvPr/>
        </p:nvSpPr>
        <p:spPr>
          <a:xfrm>
            <a:off x="164592" y="4590288"/>
            <a:ext cx="137160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750" dirty="0">
                <a:solidFill>
                  <a:srgbClr val="1E293B"/>
                </a:solidFill>
              </a:rPr>
              <a:t>Move one heavy component 1 cm. Re-test stability.</a:t>
            </a:r>
            <a:endParaRPr lang="en-US" sz="750" dirty="0"/>
          </a:p>
        </p:txBody>
      </p:sp>
      <p:sp>
        <p:nvSpPr>
          <p:cNvPr id="43" name="Shape 41"/>
          <p:cNvSpPr/>
          <p:nvPr/>
        </p:nvSpPr>
        <p:spPr>
          <a:xfrm>
            <a:off x="1536192" y="4407408"/>
            <a:ext cx="7333488" cy="621792"/>
          </a:xfrm>
          <a:prstGeom prst="rect">
            <a:avLst/>
          </a:prstGeom>
          <a:solidFill>
            <a:srgbClr val="F0F7EE"/>
          </a:solidFill>
          <a:ln w="12700">
            <a:solidFill>
              <a:srgbClr val="B8D8B0"/>
            </a:solidFill>
            <a:prstDash val="solid"/>
          </a:ln>
        </p:spPr>
      </p:sp>
      <p:sp>
        <p:nvSpPr>
          <p:cNvPr id="44" name="Text 42"/>
          <p:cNvSpPr/>
          <p:nvPr/>
        </p:nvSpPr>
        <p:spPr>
          <a:xfrm>
            <a:off x="1572768" y="4407408"/>
            <a:ext cx="72237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b="1" dirty="0">
                <a:solidFill>
                  <a:srgbClr val="16A34A"/>
                </a:solidFill>
              </a:rPr>
              <a:t>STUDENT</a:t>
            </a:r>
            <a:endParaRPr lang="en-US" sz="700" dirty="0"/>
          </a:p>
        </p:txBody>
      </p:sp>
      <p:sp>
        <p:nvSpPr>
          <p:cNvPr id="45" name="Text 43"/>
          <p:cNvSpPr/>
          <p:nvPr/>
        </p:nvSpPr>
        <p:spPr>
          <a:xfrm>
            <a:off x="1572768" y="4590288"/>
            <a:ext cx="722376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900" dirty="0">
                <a:solidFill>
                  <a:srgbClr val="1E293B"/>
                </a:solidFill>
              </a:rPr>
              <a:t>Make targeted CG change, re-test, record new stability score.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8FA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F4A522"/>
          </a:solidFill>
          <a:ln w="12700">
            <a:solidFill>
              <a:srgbClr val="F4A522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73152"/>
            <a:ext cx="73152" cy="5070348"/>
          </a:xfrm>
          <a:prstGeom prst="rect">
            <a:avLst/>
          </a:prstGeom>
          <a:solidFill>
            <a:srgbClr val="1F3864"/>
          </a:solidFill>
          <a:ln w="12700">
            <a:solidFill>
              <a:srgbClr val="1F3864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73152" y="73152"/>
            <a:ext cx="9070848" cy="777240"/>
          </a:xfrm>
          <a:prstGeom prst="rect">
            <a:avLst/>
          </a:prstGeom>
          <a:solidFill>
            <a:srgbClr val="1F3864"/>
          </a:solidFill>
          <a:ln w="12700">
            <a:solidFill>
              <a:srgbClr val="1F3864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228600" y="73152"/>
            <a:ext cx="86868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💡  PERIOD 3 — EXPLAIN → ELABORATE → EVALUATE</a:t>
            </a:r>
            <a:endParaRPr lang="en-US" sz="2200" dirty="0"/>
          </a:p>
        </p:txBody>
      </p:sp>
      <p:sp>
        <p:nvSpPr>
          <p:cNvPr id="6" name="Shape 4"/>
          <p:cNvSpPr/>
          <p:nvPr/>
        </p:nvSpPr>
        <p:spPr>
          <a:xfrm>
            <a:off x="164592" y="987552"/>
            <a:ext cx="1371600" cy="347472"/>
          </a:xfrm>
          <a:prstGeom prst="rect">
            <a:avLst/>
          </a:prstGeom>
          <a:solidFill>
            <a:srgbClr val="F4A522"/>
          </a:solidFill>
          <a:ln w="12700">
            <a:solidFill>
              <a:srgbClr val="F4A522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164592" y="987552"/>
            <a:ext cx="13716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</a:rPr>
              <a:t>0–15 min</a:t>
            </a:r>
            <a:endParaRPr lang="en-US" sz="900" dirty="0"/>
          </a:p>
        </p:txBody>
      </p:sp>
      <p:sp>
        <p:nvSpPr>
          <p:cNvPr id="8" name="Shape 6"/>
          <p:cNvSpPr/>
          <p:nvPr/>
        </p:nvSpPr>
        <p:spPr>
          <a:xfrm>
            <a:off x="1536192" y="987552"/>
            <a:ext cx="7333488" cy="347472"/>
          </a:xfrm>
          <a:prstGeom prst="rect">
            <a:avLst/>
          </a:prstGeom>
          <a:solidFill>
            <a:srgbClr val="1F3864"/>
          </a:solidFill>
          <a:ln w="12700">
            <a:solidFill>
              <a:srgbClr val="1F3864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1572768" y="987552"/>
            <a:ext cx="72237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</a:rPr>
              <a:t>Explain</a:t>
            </a:r>
            <a:endParaRPr lang="en-US" sz="1100" dirty="0"/>
          </a:p>
        </p:txBody>
      </p:sp>
      <p:sp>
        <p:nvSpPr>
          <p:cNvPr id="10" name="Shape 8"/>
          <p:cNvSpPr/>
          <p:nvPr/>
        </p:nvSpPr>
        <p:spPr>
          <a:xfrm>
            <a:off x="164592" y="1335024"/>
            <a:ext cx="1371600" cy="621792"/>
          </a:xfrm>
          <a:prstGeom prst="rect">
            <a:avLst/>
          </a:prstGeom>
          <a:solidFill>
            <a:srgbClr val="F8F0E0"/>
          </a:solidFill>
          <a:ln w="12700">
            <a:solidFill>
              <a:srgbClr val="E8D8A0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164592" y="1335024"/>
            <a:ext cx="13716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00" b="1" dirty="0">
                <a:solidFill>
                  <a:srgbClr val="B45309"/>
                </a:solidFill>
              </a:rPr>
              <a:t>TEACHER</a:t>
            </a:r>
            <a:endParaRPr lang="en-US" sz="700" dirty="0"/>
          </a:p>
        </p:txBody>
      </p:sp>
      <p:sp>
        <p:nvSpPr>
          <p:cNvPr id="12" name="Text 10"/>
          <p:cNvSpPr/>
          <p:nvPr/>
        </p:nvSpPr>
        <p:spPr>
          <a:xfrm>
            <a:off x="164592" y="1517904"/>
            <a:ext cx="137160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750" dirty="0">
                <a:solidFill>
                  <a:srgbClr val="1E293B"/>
                </a:solidFill>
              </a:rPr>
              <a:t>Mini-lecture: gear ratio formula, torque vs. speed trade-off, CG formula intuition.</a:t>
            </a:r>
            <a:endParaRPr lang="en-US" sz="750" dirty="0"/>
          </a:p>
        </p:txBody>
      </p:sp>
      <p:sp>
        <p:nvSpPr>
          <p:cNvPr id="13" name="Shape 11"/>
          <p:cNvSpPr/>
          <p:nvPr/>
        </p:nvSpPr>
        <p:spPr>
          <a:xfrm>
            <a:off x="1536192" y="1335024"/>
            <a:ext cx="7333488" cy="621792"/>
          </a:xfrm>
          <a:prstGeom prst="rect">
            <a:avLst/>
          </a:prstGeom>
          <a:solidFill>
            <a:srgbClr val="F0F7EE"/>
          </a:solidFill>
          <a:ln w="12700">
            <a:solidFill>
              <a:srgbClr val="B8D8B0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1572768" y="1335024"/>
            <a:ext cx="72237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b="1" dirty="0">
                <a:solidFill>
                  <a:srgbClr val="16A34A"/>
                </a:solidFill>
              </a:rPr>
              <a:t>STUDENT</a:t>
            </a:r>
            <a:endParaRPr lang="en-US" sz="700" dirty="0"/>
          </a:p>
        </p:txBody>
      </p:sp>
      <p:sp>
        <p:nvSpPr>
          <p:cNvPr id="15" name="Text 13"/>
          <p:cNvSpPr/>
          <p:nvPr/>
        </p:nvSpPr>
        <p:spPr>
          <a:xfrm>
            <a:off x="1572768" y="1517904"/>
            <a:ext cx="722376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900" dirty="0">
                <a:solidFill>
                  <a:srgbClr val="1E293B"/>
                </a:solidFill>
              </a:rPr>
              <a:t>Solve 2 gear ratio problems using their own robot's gear sizes.</a:t>
            </a:r>
            <a:endParaRPr lang="en-US" sz="900" dirty="0"/>
          </a:p>
        </p:txBody>
      </p:sp>
      <p:sp>
        <p:nvSpPr>
          <p:cNvPr id="16" name="Shape 14"/>
          <p:cNvSpPr/>
          <p:nvPr/>
        </p:nvSpPr>
        <p:spPr>
          <a:xfrm>
            <a:off x="164592" y="2011680"/>
            <a:ext cx="1371600" cy="347472"/>
          </a:xfrm>
          <a:prstGeom prst="rect">
            <a:avLst/>
          </a:prstGeom>
          <a:solidFill>
            <a:srgbClr val="2E75B6"/>
          </a:solidFill>
          <a:ln w="12700">
            <a:solidFill>
              <a:srgbClr val="2E75B6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164592" y="2011680"/>
            <a:ext cx="13716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</a:rPr>
              <a:t>15–30 min</a:t>
            </a:r>
            <a:endParaRPr lang="en-US" sz="900" dirty="0"/>
          </a:p>
        </p:txBody>
      </p:sp>
      <p:sp>
        <p:nvSpPr>
          <p:cNvPr id="18" name="Shape 16"/>
          <p:cNvSpPr/>
          <p:nvPr/>
        </p:nvSpPr>
        <p:spPr>
          <a:xfrm>
            <a:off x="1536192" y="2011680"/>
            <a:ext cx="7333488" cy="347472"/>
          </a:xfrm>
          <a:prstGeom prst="rect">
            <a:avLst/>
          </a:prstGeom>
          <a:solidFill>
            <a:srgbClr val="1F3864"/>
          </a:solidFill>
          <a:ln w="12700">
            <a:solidFill>
              <a:srgbClr val="1F3864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1572768" y="2011680"/>
            <a:ext cx="72237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</a:rPr>
              <a:t>Dance-Off Prep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164592" y="2359152"/>
            <a:ext cx="1371600" cy="621792"/>
          </a:xfrm>
          <a:prstGeom prst="rect">
            <a:avLst/>
          </a:prstGeom>
          <a:solidFill>
            <a:srgbClr val="F8F0E0"/>
          </a:solidFill>
          <a:ln w="12700">
            <a:solidFill>
              <a:srgbClr val="E8D8A0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164592" y="2359152"/>
            <a:ext cx="13716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00" b="1" dirty="0">
                <a:solidFill>
                  <a:srgbClr val="B45309"/>
                </a:solidFill>
              </a:rPr>
              <a:t>TEACHER</a:t>
            </a:r>
            <a:endParaRPr lang="en-US" sz="700" dirty="0"/>
          </a:p>
        </p:txBody>
      </p:sp>
      <p:sp>
        <p:nvSpPr>
          <p:cNvPr id="22" name="Text 20"/>
          <p:cNvSpPr/>
          <p:nvPr/>
        </p:nvSpPr>
        <p:spPr>
          <a:xfrm>
            <a:off x="164592" y="2542032"/>
            <a:ext cx="137160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750" dirty="0">
                <a:solidFill>
                  <a:srgbClr val="1E293B"/>
                </a:solidFill>
              </a:rPr>
              <a:t>5 min to finalize routine, then Robot Dance-Off performance.</a:t>
            </a:r>
            <a:endParaRPr lang="en-US" sz="750" dirty="0"/>
          </a:p>
        </p:txBody>
      </p:sp>
      <p:sp>
        <p:nvSpPr>
          <p:cNvPr id="23" name="Shape 21"/>
          <p:cNvSpPr/>
          <p:nvPr/>
        </p:nvSpPr>
        <p:spPr>
          <a:xfrm>
            <a:off x="1536192" y="2359152"/>
            <a:ext cx="7333488" cy="621792"/>
          </a:xfrm>
          <a:prstGeom prst="rect">
            <a:avLst/>
          </a:prstGeom>
          <a:solidFill>
            <a:srgbClr val="F0F7EE"/>
          </a:solidFill>
          <a:ln w="12700">
            <a:solidFill>
              <a:srgbClr val="B8D8B0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1572768" y="2359152"/>
            <a:ext cx="72237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b="1" dirty="0">
                <a:solidFill>
                  <a:srgbClr val="16A34A"/>
                </a:solidFill>
              </a:rPr>
              <a:t>STUDENT</a:t>
            </a:r>
            <a:endParaRPr lang="en-US" sz="700" dirty="0"/>
          </a:p>
        </p:txBody>
      </p:sp>
      <p:sp>
        <p:nvSpPr>
          <p:cNvPr id="25" name="Text 23"/>
          <p:cNvSpPr/>
          <p:nvPr/>
        </p:nvSpPr>
        <p:spPr>
          <a:xfrm>
            <a:off x="1572768" y="2542032"/>
            <a:ext cx="722376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900" dirty="0">
                <a:solidFill>
                  <a:srgbClr val="1E293B"/>
                </a:solidFill>
              </a:rPr>
              <a:t>Rehearse full 3-move routine twice; make any last-minute adjustments.</a:t>
            </a:r>
            <a:endParaRPr lang="en-US" sz="900" dirty="0"/>
          </a:p>
        </p:txBody>
      </p:sp>
      <p:sp>
        <p:nvSpPr>
          <p:cNvPr id="26" name="Shape 24"/>
          <p:cNvSpPr/>
          <p:nvPr/>
        </p:nvSpPr>
        <p:spPr>
          <a:xfrm>
            <a:off x="164592" y="3035808"/>
            <a:ext cx="1371600" cy="347472"/>
          </a:xfrm>
          <a:prstGeom prst="rect">
            <a:avLst/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164592" y="3035808"/>
            <a:ext cx="13716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</a:rPr>
              <a:t>30–42 min</a:t>
            </a:r>
            <a:endParaRPr lang="en-US" sz="900" dirty="0"/>
          </a:p>
        </p:txBody>
      </p:sp>
      <p:sp>
        <p:nvSpPr>
          <p:cNvPr id="28" name="Shape 26"/>
          <p:cNvSpPr/>
          <p:nvPr/>
        </p:nvSpPr>
        <p:spPr>
          <a:xfrm>
            <a:off x="1536192" y="3035808"/>
            <a:ext cx="7333488" cy="347472"/>
          </a:xfrm>
          <a:prstGeom prst="rect">
            <a:avLst/>
          </a:prstGeom>
          <a:solidFill>
            <a:srgbClr val="1F3864"/>
          </a:solidFill>
          <a:ln w="12700">
            <a:solidFill>
              <a:srgbClr val="1F3864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1572768" y="3035808"/>
            <a:ext cx="72237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</a:rPr>
              <a:t>Performances</a:t>
            </a:r>
            <a:endParaRPr lang="en-US" sz="1100" dirty="0"/>
          </a:p>
        </p:txBody>
      </p:sp>
      <p:sp>
        <p:nvSpPr>
          <p:cNvPr id="30" name="Shape 28"/>
          <p:cNvSpPr/>
          <p:nvPr/>
        </p:nvSpPr>
        <p:spPr>
          <a:xfrm>
            <a:off x="164592" y="3383280"/>
            <a:ext cx="1371600" cy="621792"/>
          </a:xfrm>
          <a:prstGeom prst="rect">
            <a:avLst/>
          </a:prstGeom>
          <a:solidFill>
            <a:srgbClr val="F8F0E0"/>
          </a:solidFill>
          <a:ln w="12700">
            <a:solidFill>
              <a:srgbClr val="E8D8A0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164592" y="3383280"/>
            <a:ext cx="13716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00" b="1" dirty="0">
                <a:solidFill>
                  <a:srgbClr val="B45309"/>
                </a:solidFill>
              </a:rPr>
              <a:t>TEACHER</a:t>
            </a:r>
            <a:endParaRPr lang="en-US" sz="700" dirty="0"/>
          </a:p>
        </p:txBody>
      </p:sp>
      <p:sp>
        <p:nvSpPr>
          <p:cNvPr id="32" name="Text 30"/>
          <p:cNvSpPr/>
          <p:nvPr/>
        </p:nvSpPr>
        <p:spPr>
          <a:xfrm>
            <a:off x="164592" y="3566160"/>
            <a:ext cx="137160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750" dirty="0">
                <a:solidFill>
                  <a:srgbClr val="1E293B"/>
                </a:solidFill>
              </a:rPr>
              <a:t>Each group performs; class scores creativity and smoothness.</a:t>
            </a:r>
            <a:endParaRPr lang="en-US" sz="750" dirty="0"/>
          </a:p>
        </p:txBody>
      </p:sp>
      <p:sp>
        <p:nvSpPr>
          <p:cNvPr id="33" name="Shape 31"/>
          <p:cNvSpPr/>
          <p:nvPr/>
        </p:nvSpPr>
        <p:spPr>
          <a:xfrm>
            <a:off x="1536192" y="3383280"/>
            <a:ext cx="7333488" cy="621792"/>
          </a:xfrm>
          <a:prstGeom prst="rect">
            <a:avLst/>
          </a:prstGeom>
          <a:solidFill>
            <a:srgbClr val="F0F7EE"/>
          </a:solidFill>
          <a:ln w="12700">
            <a:solidFill>
              <a:srgbClr val="B8D8B0"/>
            </a:solidFill>
            <a:prstDash val="solid"/>
          </a:ln>
        </p:spPr>
      </p:sp>
      <p:sp>
        <p:nvSpPr>
          <p:cNvPr id="34" name="Text 32"/>
          <p:cNvSpPr/>
          <p:nvPr/>
        </p:nvSpPr>
        <p:spPr>
          <a:xfrm>
            <a:off x="1572768" y="3383280"/>
            <a:ext cx="72237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b="1" dirty="0">
                <a:solidFill>
                  <a:srgbClr val="16A34A"/>
                </a:solidFill>
              </a:rPr>
              <a:t>STUDENT</a:t>
            </a:r>
            <a:endParaRPr lang="en-US" sz="700" dirty="0"/>
          </a:p>
        </p:txBody>
      </p:sp>
      <p:sp>
        <p:nvSpPr>
          <p:cNvPr id="35" name="Text 33"/>
          <p:cNvSpPr/>
          <p:nvPr/>
        </p:nvSpPr>
        <p:spPr>
          <a:xfrm>
            <a:off x="1572768" y="3566160"/>
            <a:ext cx="722376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900" dirty="0">
                <a:solidFill>
                  <a:srgbClr val="1E293B"/>
                </a:solidFill>
              </a:rPr>
              <a:t>Perform routine live; answer 2 class questions about gear or CG.</a:t>
            </a:r>
            <a:endParaRPr lang="en-US" sz="900" dirty="0"/>
          </a:p>
        </p:txBody>
      </p:sp>
      <p:sp>
        <p:nvSpPr>
          <p:cNvPr id="36" name="Shape 34"/>
          <p:cNvSpPr/>
          <p:nvPr/>
        </p:nvSpPr>
        <p:spPr>
          <a:xfrm>
            <a:off x="164592" y="4059936"/>
            <a:ext cx="1371600" cy="347472"/>
          </a:xfrm>
          <a:prstGeom prst="rect">
            <a:avLst/>
          </a:prstGeom>
          <a:solidFill>
            <a:srgbClr val="7C3AED"/>
          </a:solidFill>
          <a:ln w="12700">
            <a:solidFill>
              <a:srgbClr val="7C3AED"/>
            </a:solidFill>
            <a:prstDash val="solid"/>
          </a:ln>
        </p:spPr>
      </p:sp>
      <p:sp>
        <p:nvSpPr>
          <p:cNvPr id="37" name="Text 35"/>
          <p:cNvSpPr/>
          <p:nvPr/>
        </p:nvSpPr>
        <p:spPr>
          <a:xfrm>
            <a:off x="164592" y="4059936"/>
            <a:ext cx="13716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</a:rPr>
              <a:t>42–45 min</a:t>
            </a:r>
            <a:endParaRPr lang="en-US" sz="900" dirty="0"/>
          </a:p>
        </p:txBody>
      </p:sp>
      <p:sp>
        <p:nvSpPr>
          <p:cNvPr id="38" name="Shape 36"/>
          <p:cNvSpPr/>
          <p:nvPr/>
        </p:nvSpPr>
        <p:spPr>
          <a:xfrm>
            <a:off x="1536192" y="4059936"/>
            <a:ext cx="7333488" cy="347472"/>
          </a:xfrm>
          <a:prstGeom prst="rect">
            <a:avLst/>
          </a:prstGeom>
          <a:solidFill>
            <a:srgbClr val="1F3864"/>
          </a:solidFill>
          <a:ln w="12700">
            <a:solidFill>
              <a:srgbClr val="1F3864"/>
            </a:solidFill>
            <a:prstDash val="solid"/>
          </a:ln>
        </p:spPr>
      </p:sp>
      <p:sp>
        <p:nvSpPr>
          <p:cNvPr id="39" name="Text 37"/>
          <p:cNvSpPr/>
          <p:nvPr/>
        </p:nvSpPr>
        <p:spPr>
          <a:xfrm>
            <a:off x="1572768" y="4059936"/>
            <a:ext cx="72237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</a:rPr>
              <a:t>Exit Ticket</a:t>
            </a:r>
            <a:endParaRPr lang="en-US" sz="1100" dirty="0"/>
          </a:p>
        </p:txBody>
      </p:sp>
      <p:sp>
        <p:nvSpPr>
          <p:cNvPr id="40" name="Shape 38"/>
          <p:cNvSpPr/>
          <p:nvPr/>
        </p:nvSpPr>
        <p:spPr>
          <a:xfrm>
            <a:off x="164592" y="4407408"/>
            <a:ext cx="1371600" cy="621792"/>
          </a:xfrm>
          <a:prstGeom prst="rect">
            <a:avLst/>
          </a:prstGeom>
          <a:solidFill>
            <a:srgbClr val="F8F0E0"/>
          </a:solidFill>
          <a:ln w="12700">
            <a:solidFill>
              <a:srgbClr val="E8D8A0"/>
            </a:solidFill>
            <a:prstDash val="solid"/>
          </a:ln>
        </p:spPr>
      </p:sp>
      <p:sp>
        <p:nvSpPr>
          <p:cNvPr id="41" name="Text 39"/>
          <p:cNvSpPr/>
          <p:nvPr/>
        </p:nvSpPr>
        <p:spPr>
          <a:xfrm>
            <a:off x="164592" y="4407408"/>
            <a:ext cx="13716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00" b="1" dirty="0">
                <a:solidFill>
                  <a:srgbClr val="B45309"/>
                </a:solidFill>
              </a:rPr>
              <a:t>TEACHER</a:t>
            </a:r>
            <a:endParaRPr lang="en-US" sz="700" dirty="0"/>
          </a:p>
        </p:txBody>
      </p:sp>
      <p:sp>
        <p:nvSpPr>
          <p:cNvPr id="42" name="Text 40"/>
          <p:cNvSpPr/>
          <p:nvPr/>
        </p:nvSpPr>
        <p:spPr>
          <a:xfrm>
            <a:off x="164592" y="4590288"/>
            <a:ext cx="137160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750" dirty="0">
                <a:solidFill>
                  <a:srgbClr val="1E293B"/>
                </a:solidFill>
              </a:rPr>
              <a:t>Exit ticket: gear ratio calculation + explain how CG affects stability.</a:t>
            </a:r>
            <a:endParaRPr lang="en-US" sz="750" dirty="0"/>
          </a:p>
        </p:txBody>
      </p:sp>
      <p:sp>
        <p:nvSpPr>
          <p:cNvPr id="43" name="Shape 41"/>
          <p:cNvSpPr/>
          <p:nvPr/>
        </p:nvSpPr>
        <p:spPr>
          <a:xfrm>
            <a:off x="1536192" y="4407408"/>
            <a:ext cx="7333488" cy="621792"/>
          </a:xfrm>
          <a:prstGeom prst="rect">
            <a:avLst/>
          </a:prstGeom>
          <a:solidFill>
            <a:srgbClr val="F0F7EE"/>
          </a:solidFill>
          <a:ln w="12700">
            <a:solidFill>
              <a:srgbClr val="B8D8B0"/>
            </a:solidFill>
            <a:prstDash val="solid"/>
          </a:ln>
        </p:spPr>
      </p:sp>
      <p:sp>
        <p:nvSpPr>
          <p:cNvPr id="44" name="Text 42"/>
          <p:cNvSpPr/>
          <p:nvPr/>
        </p:nvSpPr>
        <p:spPr>
          <a:xfrm>
            <a:off x="1572768" y="4407408"/>
            <a:ext cx="72237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b="1" dirty="0">
                <a:solidFill>
                  <a:srgbClr val="16A34A"/>
                </a:solidFill>
              </a:rPr>
              <a:t>STUDENT</a:t>
            </a:r>
            <a:endParaRPr lang="en-US" sz="700" dirty="0"/>
          </a:p>
        </p:txBody>
      </p:sp>
      <p:sp>
        <p:nvSpPr>
          <p:cNvPr id="45" name="Text 43"/>
          <p:cNvSpPr/>
          <p:nvPr/>
        </p:nvSpPr>
        <p:spPr>
          <a:xfrm>
            <a:off x="1572768" y="4590288"/>
            <a:ext cx="722376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900" dirty="0">
                <a:solidFill>
                  <a:srgbClr val="1E293B"/>
                </a:solidFill>
              </a:rPr>
              <a:t>Complete individually and submit before leaving.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8FA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F4A522"/>
          </a:solidFill>
          <a:ln w="12700">
            <a:solidFill>
              <a:srgbClr val="F4A522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73152"/>
            <a:ext cx="73152" cy="5070348"/>
          </a:xfrm>
          <a:prstGeom prst="rect">
            <a:avLst/>
          </a:prstGeom>
          <a:solidFill>
            <a:srgbClr val="1F3864"/>
          </a:solidFill>
          <a:ln w="12700">
            <a:solidFill>
              <a:srgbClr val="1F3864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73152" y="73152"/>
            <a:ext cx="9070848" cy="777240"/>
          </a:xfrm>
          <a:prstGeom prst="rect">
            <a:avLst/>
          </a:prstGeom>
          <a:solidFill>
            <a:srgbClr val="1F3864"/>
          </a:solidFill>
          <a:ln w="12700">
            <a:solidFill>
              <a:srgbClr val="1F3864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228600" y="73152"/>
            <a:ext cx="86868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💻  MAKECODE PROGRAMMING GUIDE</a:t>
            </a:r>
            <a:endParaRPr lang="en-US" sz="2200" dirty="0"/>
          </a:p>
        </p:txBody>
      </p:sp>
      <p:sp>
        <p:nvSpPr>
          <p:cNvPr id="6" name="Shape 4"/>
          <p:cNvSpPr/>
          <p:nvPr/>
        </p:nvSpPr>
        <p:spPr>
          <a:xfrm>
            <a:off x="164592" y="1005840"/>
            <a:ext cx="8814816" cy="347472"/>
          </a:xfrm>
          <a:prstGeom prst="rect">
            <a:avLst/>
          </a:prstGeom>
          <a:solidFill>
            <a:srgbClr val="2E75B6"/>
          </a:solidFill>
          <a:ln w="12700">
            <a:solidFill>
              <a:srgbClr val="2E75B6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201168" y="1005840"/>
            <a:ext cx="86868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</a:rPr>
              <a:t>SAMPLE CODE STRUCTURE — Lesson 06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164592" y="1389888"/>
            <a:ext cx="8814816" cy="2011680"/>
          </a:xfrm>
          <a:prstGeom prst="rect">
            <a:avLst/>
          </a:prstGeom>
          <a:solidFill>
            <a:srgbClr val="0D1F3C"/>
          </a:solidFill>
          <a:ln w="12700">
            <a:solidFill>
              <a:srgbClr val="2E75B6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320040" y="1417320"/>
            <a:ext cx="8503920" cy="195681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900" dirty="0">
                <a:solidFill>
                  <a:srgbClr val="7DD3FC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// on start block</a:t>
            </a:r>
            <a:endParaRPr lang="en-US" sz="900" dirty="0"/>
          </a:p>
          <a:p>
            <a:pPr indent="0" marL="0">
              <a:buNone/>
            </a:pPr>
            <a:r>
              <a:rPr lang="en-US" sz="900" dirty="0">
                <a:solidFill>
                  <a:srgbClr val="7DD3FC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basic.forever(function () {</a:t>
            </a:r>
            <a:endParaRPr lang="en-US" sz="900" dirty="0"/>
          </a:p>
          <a:p>
            <a:pPr indent="0" marL="0">
              <a:buNone/>
            </a:pPr>
            <a:r>
              <a:rPr lang="en-US" sz="900" dirty="0">
                <a:solidFill>
                  <a:srgbClr val="7DD3FC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  PlanetX_STEAM.motorTurnWithTime(</a:t>
            </a:r>
            <a:endParaRPr lang="en-US" sz="900" dirty="0"/>
          </a:p>
          <a:p>
            <a:pPr indent="0" marL="0">
              <a:buNone/>
            </a:pPr>
            <a:r>
              <a:rPr lang="en-US" sz="900" dirty="0">
                <a:solidFill>
                  <a:srgbClr val="7DD3FC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      emergencyStopMode.A, 50, 2000,  // 50% speed forward, 2 seconds</a:t>
            </a:r>
            <a:endParaRPr lang="en-US" sz="900" dirty="0"/>
          </a:p>
          <a:p>
            <a:pPr indent="0" marL="0">
              <a:buNone/>
            </a:pPr>
            <a:r>
              <a:rPr lang="en-US" sz="900" dirty="0">
                <a:solidFill>
                  <a:srgbClr val="7DD3FC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      motorDirection.CW</a:t>
            </a:r>
            <a:endParaRPr lang="en-US" sz="900" dirty="0"/>
          </a:p>
          <a:p>
            <a:pPr indent="0" marL="0">
              <a:buNone/>
            </a:pPr>
            <a:r>
              <a:rPr lang="en-US" sz="900" dirty="0">
                <a:solidFill>
                  <a:srgbClr val="7DD3FC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  )</a:t>
            </a:r>
            <a:endParaRPr lang="en-US" sz="900" dirty="0"/>
          </a:p>
          <a:p>
            <a:pPr indent="0" marL="0">
              <a:buNone/>
            </a:pPr>
            <a:r>
              <a:rPr lang="en-US" sz="900" dirty="0">
                <a:solidFill>
                  <a:srgbClr val="7DD3FC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  basic.pause(1000)             // pause 1 second</a:t>
            </a:r>
            <a:endParaRPr lang="en-US" sz="900" dirty="0"/>
          </a:p>
          <a:p>
            <a:pPr indent="0" marL="0">
              <a:buNone/>
            </a:pPr>
            <a:r>
              <a:rPr lang="en-US" sz="900" dirty="0">
                <a:solidFill>
                  <a:srgbClr val="7DD3FC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  PlanetX_STEAM.motorTurnWithTime(</a:t>
            </a:r>
            <a:endParaRPr lang="en-US" sz="900" dirty="0"/>
          </a:p>
          <a:p>
            <a:pPr indent="0" marL="0">
              <a:buNone/>
            </a:pPr>
            <a:r>
              <a:rPr lang="en-US" sz="900" dirty="0">
                <a:solidFill>
                  <a:srgbClr val="7DD3FC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      emergencyStopMode.A, 50, 2000,  // 50% speed reverse</a:t>
            </a:r>
            <a:endParaRPr lang="en-US" sz="900" dirty="0"/>
          </a:p>
          <a:p>
            <a:pPr indent="0" marL="0">
              <a:buNone/>
            </a:pPr>
            <a:r>
              <a:rPr lang="en-US" sz="900" dirty="0">
                <a:solidFill>
                  <a:srgbClr val="7DD3FC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      motorDirection.CCW</a:t>
            </a:r>
            <a:endParaRPr lang="en-US" sz="900" dirty="0"/>
          </a:p>
          <a:p>
            <a:pPr indent="0" marL="0">
              <a:buNone/>
            </a:pPr>
            <a:r>
              <a:rPr lang="en-US" sz="900" dirty="0">
                <a:solidFill>
                  <a:srgbClr val="7DD3FC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  )</a:t>
            </a:r>
            <a:endParaRPr lang="en-US" sz="900" dirty="0"/>
          </a:p>
          <a:p>
            <a:pPr indent="0" marL="0">
              <a:buNone/>
            </a:pPr>
            <a:r>
              <a:rPr lang="en-US" sz="900" dirty="0">
                <a:solidFill>
                  <a:srgbClr val="7DD3FC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})</a:t>
            </a:r>
            <a:endParaRPr lang="en-US" sz="900" dirty="0"/>
          </a:p>
        </p:txBody>
      </p:sp>
      <p:sp>
        <p:nvSpPr>
          <p:cNvPr id="10" name="Shape 8"/>
          <p:cNvSpPr/>
          <p:nvPr/>
        </p:nvSpPr>
        <p:spPr>
          <a:xfrm>
            <a:off x="164592" y="3547872"/>
            <a:ext cx="4297680" cy="658368"/>
          </a:xfrm>
          <a:prstGeom prst="rect">
            <a:avLst/>
          </a:prstGeom>
          <a:solidFill>
            <a:srgbClr val="FFFFFF"/>
          </a:solidFill>
          <a:ln w="12700">
            <a:solidFill>
              <a:srgbClr val="CCDDEE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1" name="Shape 9"/>
          <p:cNvSpPr/>
          <p:nvPr/>
        </p:nvSpPr>
        <p:spPr>
          <a:xfrm>
            <a:off x="164592" y="3547872"/>
            <a:ext cx="54864" cy="658368"/>
          </a:xfrm>
          <a:prstGeom prst="rect">
            <a:avLst/>
          </a:prstGeom>
          <a:solidFill>
            <a:srgbClr val="F4A522"/>
          </a:solidFill>
          <a:ln w="12700">
            <a:solidFill>
              <a:srgbClr val="F4A522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292608" y="3584448"/>
            <a:ext cx="402336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1F3864"/>
                </a:solidFill>
              </a:rPr>
              <a:t>Start Speed</a:t>
            </a:r>
            <a:endParaRPr lang="en-US" sz="900" dirty="0"/>
          </a:p>
        </p:txBody>
      </p:sp>
      <p:sp>
        <p:nvSpPr>
          <p:cNvPr id="13" name="Text 11"/>
          <p:cNvSpPr/>
          <p:nvPr/>
        </p:nvSpPr>
        <p:spPr>
          <a:xfrm>
            <a:off x="292608" y="3822192"/>
            <a:ext cx="40233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</a:rPr>
              <a:t>Begin at 40–50% to observe controlled motion before increasing</a:t>
            </a:r>
            <a:endParaRPr lang="en-US" sz="900" dirty="0"/>
          </a:p>
        </p:txBody>
      </p:sp>
      <p:sp>
        <p:nvSpPr>
          <p:cNvPr id="14" name="Shape 12"/>
          <p:cNvSpPr/>
          <p:nvPr/>
        </p:nvSpPr>
        <p:spPr>
          <a:xfrm>
            <a:off x="4681728" y="3547872"/>
            <a:ext cx="4297680" cy="658368"/>
          </a:xfrm>
          <a:prstGeom prst="rect">
            <a:avLst/>
          </a:prstGeom>
          <a:solidFill>
            <a:srgbClr val="FFFFFF"/>
          </a:solidFill>
          <a:ln w="12700">
            <a:solidFill>
              <a:srgbClr val="CCDDEE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5" name="Shape 13"/>
          <p:cNvSpPr/>
          <p:nvPr/>
        </p:nvSpPr>
        <p:spPr>
          <a:xfrm>
            <a:off x="4681728" y="3547872"/>
            <a:ext cx="54864" cy="658368"/>
          </a:xfrm>
          <a:prstGeom prst="rect">
            <a:avLst/>
          </a:prstGeom>
          <a:solidFill>
            <a:srgbClr val="F4A522"/>
          </a:solidFill>
          <a:ln w="12700">
            <a:solidFill>
              <a:srgbClr val="F4A522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4809744" y="3584448"/>
            <a:ext cx="402336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1F3864"/>
                </a:solidFill>
              </a:rPr>
              <a:t>Timing</a:t>
            </a:r>
            <a:endParaRPr lang="en-US" sz="900" dirty="0"/>
          </a:p>
        </p:txBody>
      </p:sp>
      <p:sp>
        <p:nvSpPr>
          <p:cNvPr id="17" name="Text 15"/>
          <p:cNvSpPr/>
          <p:nvPr/>
        </p:nvSpPr>
        <p:spPr>
          <a:xfrm>
            <a:off x="4809744" y="3822192"/>
            <a:ext cx="40233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</a:rPr>
              <a:t>Adjust pause and run duration to match your mechanism's range of motion</a:t>
            </a:r>
            <a:endParaRPr lang="en-US" sz="900" dirty="0"/>
          </a:p>
        </p:txBody>
      </p:sp>
      <p:sp>
        <p:nvSpPr>
          <p:cNvPr id="18" name="Shape 16"/>
          <p:cNvSpPr/>
          <p:nvPr/>
        </p:nvSpPr>
        <p:spPr>
          <a:xfrm>
            <a:off x="164592" y="4297680"/>
            <a:ext cx="4297680" cy="658368"/>
          </a:xfrm>
          <a:prstGeom prst="rect">
            <a:avLst/>
          </a:prstGeom>
          <a:solidFill>
            <a:srgbClr val="FFFFFF"/>
          </a:solidFill>
          <a:ln w="12700">
            <a:solidFill>
              <a:srgbClr val="CCDDEE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9" name="Shape 17"/>
          <p:cNvSpPr/>
          <p:nvPr/>
        </p:nvSpPr>
        <p:spPr>
          <a:xfrm>
            <a:off x="164592" y="4297680"/>
            <a:ext cx="54864" cy="658368"/>
          </a:xfrm>
          <a:prstGeom prst="rect">
            <a:avLst/>
          </a:prstGeom>
          <a:solidFill>
            <a:srgbClr val="F4A522"/>
          </a:solidFill>
          <a:ln w="12700">
            <a:solidFill>
              <a:srgbClr val="F4A522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292608" y="4334256"/>
            <a:ext cx="402336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1F3864"/>
                </a:solidFill>
              </a:rPr>
              <a:t>Direction</a:t>
            </a:r>
            <a:endParaRPr lang="en-US" sz="900" dirty="0"/>
          </a:p>
        </p:txBody>
      </p:sp>
      <p:sp>
        <p:nvSpPr>
          <p:cNvPr id="21" name="Text 19"/>
          <p:cNvSpPr/>
          <p:nvPr/>
        </p:nvSpPr>
        <p:spPr>
          <a:xfrm>
            <a:off x="292608" y="4572000"/>
            <a:ext cx="40233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</a:rPr>
              <a:t>CW = clockwise  |  CCW = counter-clockwise — swap if robot moves wrong way</a:t>
            </a:r>
            <a:endParaRPr lang="en-US" sz="900" dirty="0"/>
          </a:p>
        </p:txBody>
      </p:sp>
      <p:sp>
        <p:nvSpPr>
          <p:cNvPr id="22" name="Shape 20"/>
          <p:cNvSpPr/>
          <p:nvPr/>
        </p:nvSpPr>
        <p:spPr>
          <a:xfrm>
            <a:off x="4681728" y="4297680"/>
            <a:ext cx="4297680" cy="658368"/>
          </a:xfrm>
          <a:prstGeom prst="rect">
            <a:avLst/>
          </a:prstGeom>
          <a:solidFill>
            <a:srgbClr val="FFFFFF"/>
          </a:solidFill>
          <a:ln w="12700">
            <a:solidFill>
              <a:srgbClr val="CCDDEE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23" name="Shape 21"/>
          <p:cNvSpPr/>
          <p:nvPr/>
        </p:nvSpPr>
        <p:spPr>
          <a:xfrm>
            <a:off x="4681728" y="4297680"/>
            <a:ext cx="54864" cy="658368"/>
          </a:xfrm>
          <a:prstGeom prst="rect">
            <a:avLst/>
          </a:prstGeom>
          <a:solidFill>
            <a:srgbClr val="F4A522"/>
          </a:solidFill>
          <a:ln w="12700">
            <a:solidFill>
              <a:srgbClr val="F4A522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4809744" y="4334256"/>
            <a:ext cx="402336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1F3864"/>
                </a:solidFill>
              </a:rPr>
              <a:t>Loop</a:t>
            </a:r>
            <a:endParaRPr lang="en-US" sz="900" dirty="0"/>
          </a:p>
        </p:txBody>
      </p:sp>
      <p:sp>
        <p:nvSpPr>
          <p:cNvPr id="25" name="Text 23"/>
          <p:cNvSpPr/>
          <p:nvPr/>
        </p:nvSpPr>
        <p:spPr>
          <a:xfrm>
            <a:off x="4809744" y="4572000"/>
            <a:ext cx="40233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</a:rPr>
              <a:t>basic.forever() repeats indefinitely — test for at least 5 complete cycles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Case 06: The Dancing Robot — Lesson 06</dc:title>
  <dc:subject>NEZHA Inventors Kit V2 — Lesson Plan</dc:subject>
  <dc:creator>Techtelligence Technologies LLC</dc:creator>
  <cp:lastModifiedBy>Techtelligence Technologies LLC</cp:lastModifiedBy>
  <cp:revision>1</cp:revision>
  <dcterms:created xsi:type="dcterms:W3CDTF">2026-04-26T16:57:43Z</dcterms:created>
  <dcterms:modified xsi:type="dcterms:W3CDTF">2026-04-26T16:57:43Z</dcterms:modified>
</cp:coreProperties>
</file>