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B3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97280" y="45720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560320" y="13716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749040" y="3657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120640" y="9144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309360" y="32004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49808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595360" y="4114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100584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828800" y="8229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200400" y="118872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0" y="73152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675120" y="100584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138160" y="6400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869680" y="109728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137160" y="201168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554480" y="173736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2834640" y="228600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297680" y="182880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5669280" y="219456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7132320" y="164592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321040" y="210312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457200" y="301752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2103120" y="274320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3566160" y="329184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4937760" y="283464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6217920" y="320040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7772400" y="274320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8778240" y="310896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822960" y="402336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2377440" y="374904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3931920" y="42976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5394960" y="384048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6766560" y="420624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8412480" y="393192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0" y="4617720"/>
            <a:ext cx="9144000" cy="525780"/>
          </a:xfrm>
          <a:prstGeom prst="rect">
            <a:avLst/>
          </a:prstGeom>
          <a:solidFill>
            <a:srgbClr val="1A1F3A"/>
          </a:solidFill>
          <a:ln w="12700">
            <a:solidFill>
              <a:srgbClr val="1A1F3A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228600" y="0"/>
            <a:ext cx="109728" cy="5143500"/>
          </a:xfrm>
          <a:prstGeom prst="rect">
            <a:avLst/>
          </a:prstGeom>
          <a:solidFill>
            <a:srgbClr val="3AA89E"/>
          </a:solidFill>
          <a:ln w="12700">
            <a:solidFill>
              <a:srgbClr val="3AA89E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6583680" y="274320"/>
            <a:ext cx="2331720" cy="411480"/>
          </a:xfrm>
          <a:prstGeom prst="rect">
            <a:avLst>
              <a:gd name="adj" fmla="val 11111"/>
            </a:avLst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6583680" y="274320"/>
            <a:ext cx="2331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spc="100" kern="0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NEZHA PRO SPACE SCIENCE KIT</a:t>
            </a:r>
            <a:endParaRPr lang="en-US" sz="750" dirty="0"/>
          </a:p>
        </p:txBody>
      </p:sp>
      <p:sp>
        <p:nvSpPr>
          <p:cNvPr id="42" name="Shape 40"/>
          <p:cNvSpPr/>
          <p:nvPr/>
        </p:nvSpPr>
        <p:spPr>
          <a:xfrm>
            <a:off x="411480" y="411480"/>
            <a:ext cx="1005840" cy="347472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411480" y="411480"/>
            <a:ext cx="1005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 06</a:t>
            </a:r>
            <a:endParaRPr lang="en-US" sz="900" dirty="0"/>
          </a:p>
        </p:txBody>
      </p:sp>
      <p:sp>
        <p:nvSpPr>
          <p:cNvPr id="44" name="Text 42"/>
          <p:cNvSpPr/>
          <p:nvPr/>
        </p:nvSpPr>
        <p:spPr>
          <a:xfrm>
            <a:off x="411480" y="868680"/>
            <a:ext cx="5760720" cy="3291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Returner:</a:t>
            </a:r>
            <a:endParaRPr lang="en-US" sz="4000" dirty="0"/>
          </a:p>
          <a:p>
            <a:pPr algn="l" indent="0" marL="0">
              <a:lnSpc>
                <a:spcPct val="115000"/>
              </a:lnSpc>
              <a:buNone/>
            </a:pPr>
            <a:r>
              <a:rPr lang="en-US" sz="40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Lunar Return</a:t>
            </a:r>
            <a:endParaRPr lang="en-US" sz="4000" dirty="0"/>
          </a:p>
          <a:p>
            <a:pPr algn="l" indent="0" marL="0">
              <a:lnSpc>
                <a:spcPct val="115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Vehicle</a:t>
            </a:r>
            <a:endParaRPr lang="en-US" sz="4000" dirty="0"/>
          </a:p>
          <a:p>
            <a:pPr algn="l" indent="0" marL="0">
              <a:lnSpc>
                <a:spcPct val="115000"/>
              </a:lnSpc>
              <a:buNone/>
            </a:pPr>
            <a:r>
              <a:rPr lang="en-US" sz="40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Simulation</a:t>
            </a:r>
            <a:endParaRPr lang="en-US" sz="4000" dirty="0"/>
          </a:p>
        </p:txBody>
      </p:sp>
      <p:sp>
        <p:nvSpPr>
          <p:cNvPr id="45" name="Shape 43"/>
          <p:cNvSpPr/>
          <p:nvPr/>
        </p:nvSpPr>
        <p:spPr>
          <a:xfrm>
            <a:off x="411480" y="4206240"/>
            <a:ext cx="1828800" cy="310896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411480" y="4206240"/>
            <a:ext cx="18288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Grades 6–8</a:t>
            </a:r>
            <a:endParaRPr lang="en-US" sz="950" dirty="0"/>
          </a:p>
        </p:txBody>
      </p:sp>
      <p:sp>
        <p:nvSpPr>
          <p:cNvPr id="47" name="Shape 45"/>
          <p:cNvSpPr/>
          <p:nvPr/>
        </p:nvSpPr>
        <p:spPr>
          <a:xfrm>
            <a:off x="2423160" y="4206240"/>
            <a:ext cx="1828800" cy="310896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2423160" y="4206240"/>
            <a:ext cx="18288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× 45 min</a:t>
            </a:r>
            <a:endParaRPr lang="en-US" sz="950" dirty="0"/>
          </a:p>
        </p:txBody>
      </p:sp>
      <p:sp>
        <p:nvSpPr>
          <p:cNvPr id="49" name="Shape 47"/>
          <p:cNvSpPr/>
          <p:nvPr/>
        </p:nvSpPr>
        <p:spPr>
          <a:xfrm>
            <a:off x="4434840" y="4206240"/>
            <a:ext cx="1828800" cy="310896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4434840" y="4206240"/>
            <a:ext cx="18288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5E Model</a:t>
            </a:r>
            <a:endParaRPr lang="en-US" sz="950" dirty="0"/>
          </a:p>
        </p:txBody>
      </p:sp>
      <p:sp>
        <p:nvSpPr>
          <p:cNvPr id="51" name="Shape 49"/>
          <p:cNvSpPr/>
          <p:nvPr/>
        </p:nvSpPr>
        <p:spPr>
          <a:xfrm>
            <a:off x="6446520" y="4206240"/>
            <a:ext cx="1828800" cy="310896"/>
          </a:xfrm>
          <a:prstGeom prst="rect">
            <a:avLst/>
          </a:prstGeom>
          <a:solidFill>
            <a:srgbClr val="1A1F3A"/>
          </a:solidFill>
          <a:ln w="12700">
            <a:solidFill>
              <a:srgbClr val="1A1F3A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6446520" y="4206240"/>
            <a:ext cx="18288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NGSS · CSTA · ISTE</a:t>
            </a:r>
            <a:endParaRPr lang="en-US" sz="950" dirty="0"/>
          </a:p>
        </p:txBody>
      </p:sp>
      <p:sp>
        <p:nvSpPr>
          <p:cNvPr id="53" name="Text 51"/>
          <p:cNvSpPr/>
          <p:nvPr/>
        </p:nvSpPr>
        <p:spPr>
          <a:xfrm>
            <a:off x="6858000" y="4663440"/>
            <a:ext cx="2240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spc="150" kern="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</a:t>
            </a:r>
            <a:endParaRPr lang="en-US" sz="1100" dirty="0"/>
          </a:p>
        </p:txBody>
      </p:sp>
      <p:sp>
        <p:nvSpPr>
          <p:cNvPr id="54" name="Text 52"/>
          <p:cNvSpPr/>
          <p:nvPr/>
        </p:nvSpPr>
        <p:spPr>
          <a:xfrm>
            <a:off x="5029200" y="4828032"/>
            <a:ext cx="4069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Empowering K–12 STEAM Education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D1B3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97280" y="45720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560320" y="13716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749040" y="3657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120640" y="9144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309360" y="32004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49808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595360" y="4114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100584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828800" y="8229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200400" y="118872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0" y="73152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675120" y="100584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138160" y="6400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869680" y="109728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137160" y="201168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554480" y="173736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2834640" y="228600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297680" y="182880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5669280" y="219456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7132320" y="164592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321040" y="210312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457200" y="301752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2103120" y="274320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3566160" y="329184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4937760" y="283464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6217920" y="320040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7772400" y="274320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8778240" y="310896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822960" y="402336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2377440" y="374904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3931920" y="42976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5394960" y="384048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6766560" y="420624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8412480" y="393192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228600" y="0"/>
            <a:ext cx="109728" cy="5143500"/>
          </a:xfrm>
          <a:prstGeom prst="rect">
            <a:avLst/>
          </a:prstGeom>
          <a:solidFill>
            <a:srgbClr val="3AA89E"/>
          </a:solidFill>
          <a:ln w="12700">
            <a:solidFill>
              <a:srgbClr val="3AA89E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457200" y="182880"/>
            <a:ext cx="85039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Mission Complete! 🚀</a:t>
            </a:r>
            <a:endParaRPr lang="en-US" sz="3000" dirty="0"/>
          </a:p>
        </p:txBody>
      </p:sp>
      <p:sp>
        <p:nvSpPr>
          <p:cNvPr id="40" name="Text 38"/>
          <p:cNvSpPr/>
          <p:nvPr/>
        </p:nvSpPr>
        <p:spPr>
          <a:xfrm>
            <a:off x="457200" y="868680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A8E6E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Here's what your class achieved today</a:t>
            </a:r>
            <a:endParaRPr lang="en-US" sz="1300" dirty="0"/>
          </a:p>
        </p:txBody>
      </p:sp>
      <p:sp>
        <p:nvSpPr>
          <p:cNvPr id="41" name="Shape 39"/>
          <p:cNvSpPr/>
          <p:nvPr/>
        </p:nvSpPr>
        <p:spPr>
          <a:xfrm>
            <a:off x="384048" y="1325880"/>
            <a:ext cx="3977640" cy="2697480"/>
          </a:xfrm>
          <a:prstGeom prst="rect">
            <a:avLst/>
          </a:prstGeom>
          <a:solidFill>
            <a:srgbClr val="152040"/>
          </a:solidFill>
          <a:ln w="19050">
            <a:solidFill>
              <a:srgbClr val="4BBDB3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42" name="Shape 40"/>
          <p:cNvSpPr/>
          <p:nvPr/>
        </p:nvSpPr>
        <p:spPr>
          <a:xfrm>
            <a:off x="384048" y="1325880"/>
            <a:ext cx="3977640" cy="6400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530352" y="1417320"/>
            <a:ext cx="3657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What We Achieved</a:t>
            </a:r>
            <a:endParaRPr lang="en-US" sz="1400" dirty="0"/>
          </a:p>
        </p:txBody>
      </p:sp>
      <p:sp>
        <p:nvSpPr>
          <p:cNvPr id="44" name="Text 42"/>
          <p:cNvSpPr/>
          <p:nvPr/>
        </p:nvSpPr>
        <p:spPr>
          <a:xfrm>
            <a:off x="530352" y="1874520"/>
            <a:ext cx="37033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✓  Built a lunar return vehicle model</a:t>
            </a:r>
            <a:endParaRPr lang="en-US" sz="1150" dirty="0"/>
          </a:p>
        </p:txBody>
      </p:sp>
      <p:sp>
        <p:nvSpPr>
          <p:cNvPr id="45" name="Text 43"/>
          <p:cNvSpPr/>
          <p:nvPr/>
        </p:nvSpPr>
        <p:spPr>
          <a:xfrm>
            <a:off x="530352" y="2295144"/>
            <a:ext cx="37033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✓  Programmed a complete 5-phase mission</a:t>
            </a:r>
            <a:endParaRPr lang="en-US" sz="1150" dirty="0"/>
          </a:p>
        </p:txBody>
      </p:sp>
      <p:sp>
        <p:nvSpPr>
          <p:cNvPr id="46" name="Text 44"/>
          <p:cNvSpPr/>
          <p:nvPr/>
        </p:nvSpPr>
        <p:spPr>
          <a:xfrm>
            <a:off x="530352" y="2715768"/>
            <a:ext cx="37033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✓  Applied kinetic energy and drag concepts</a:t>
            </a:r>
            <a:endParaRPr lang="en-US" sz="1150" dirty="0"/>
          </a:p>
        </p:txBody>
      </p:sp>
      <p:sp>
        <p:nvSpPr>
          <p:cNvPr id="47" name="Text 45"/>
          <p:cNvSpPr/>
          <p:nvPr/>
        </p:nvSpPr>
        <p:spPr>
          <a:xfrm>
            <a:off x="530352" y="3136392"/>
            <a:ext cx="37033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✓  Used Sonar:bit for splashdown trigger</a:t>
            </a:r>
            <a:endParaRPr lang="en-US" sz="1150" dirty="0"/>
          </a:p>
        </p:txBody>
      </p:sp>
      <p:sp>
        <p:nvSpPr>
          <p:cNvPr id="48" name="Text 46"/>
          <p:cNvSpPr/>
          <p:nvPr/>
        </p:nvSpPr>
        <p:spPr>
          <a:xfrm>
            <a:off x="530352" y="3557016"/>
            <a:ext cx="37033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✓  Collaborated in structured team roles</a:t>
            </a:r>
            <a:endParaRPr lang="en-US" sz="1150" dirty="0"/>
          </a:p>
        </p:txBody>
      </p:sp>
      <p:sp>
        <p:nvSpPr>
          <p:cNvPr id="49" name="Shape 47"/>
          <p:cNvSpPr/>
          <p:nvPr/>
        </p:nvSpPr>
        <p:spPr>
          <a:xfrm>
            <a:off x="4617720" y="1325880"/>
            <a:ext cx="4251960" cy="2697480"/>
          </a:xfrm>
          <a:prstGeom prst="rect">
            <a:avLst/>
          </a:prstGeom>
          <a:solidFill>
            <a:srgbClr val="152040"/>
          </a:solidFill>
          <a:ln w="19050">
            <a:solidFill>
              <a:srgbClr val="7B6CB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50" name="Shape 48"/>
          <p:cNvSpPr/>
          <p:nvPr/>
        </p:nvSpPr>
        <p:spPr>
          <a:xfrm>
            <a:off x="4617720" y="1325880"/>
            <a:ext cx="4251960" cy="64008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4617720" y="1325880"/>
            <a:ext cx="1143000" cy="502920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4617720" y="1325880"/>
            <a:ext cx="1143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1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NEXT UP</a:t>
            </a:r>
            <a:endParaRPr lang="en-US" sz="900" dirty="0"/>
          </a:p>
        </p:txBody>
      </p:sp>
      <p:sp>
        <p:nvSpPr>
          <p:cNvPr id="53" name="Text 51"/>
          <p:cNvSpPr/>
          <p:nvPr/>
        </p:nvSpPr>
        <p:spPr>
          <a:xfrm>
            <a:off x="4754880" y="1417320"/>
            <a:ext cx="39776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B5A8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07: Space Station Operations 🛰</a:t>
            </a:r>
            <a:endParaRPr lang="en-US" sz="1300" dirty="0"/>
          </a:p>
        </p:txBody>
      </p:sp>
      <p:sp>
        <p:nvSpPr>
          <p:cNvPr id="54" name="Text 52"/>
          <p:cNvSpPr/>
          <p:nvPr/>
        </p:nvSpPr>
        <p:spPr>
          <a:xfrm>
            <a:off x="4754880" y="1965960"/>
            <a:ext cx="397764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0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Students design a modular space station with solar panels, lab module, docking port, and motor-driven rotating mechanism — then program continuous event-driven operations including solar panel tracking and proximity-triggered docking alerts.</a:t>
            </a:r>
            <a:endParaRPr lang="en-US" sz="1050" dirty="0"/>
          </a:p>
        </p:txBody>
      </p:sp>
      <p:sp>
        <p:nvSpPr>
          <p:cNvPr id="55" name="Shape 53"/>
          <p:cNvSpPr/>
          <p:nvPr/>
        </p:nvSpPr>
        <p:spPr>
          <a:xfrm>
            <a:off x="0" y="4526280"/>
            <a:ext cx="9144000" cy="617220"/>
          </a:xfrm>
          <a:prstGeom prst="rect">
            <a:avLst/>
          </a:prstGeom>
          <a:solidFill>
            <a:srgbClr val="1A1F3A"/>
          </a:solidFill>
          <a:ln w="12700">
            <a:solidFill>
              <a:srgbClr val="1A1F3A"/>
            </a:solidFill>
            <a:prstDash val="solid"/>
          </a:ln>
        </p:spPr>
      </p:sp>
      <p:sp>
        <p:nvSpPr>
          <p:cNvPr id="56" name="Text 54"/>
          <p:cNvSpPr/>
          <p:nvPr/>
        </p:nvSpPr>
        <p:spPr>
          <a:xfrm>
            <a:off x="320040" y="4572000"/>
            <a:ext cx="3200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150" kern="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</a:t>
            </a:r>
            <a:endParaRPr lang="en-US" sz="1400" dirty="0"/>
          </a:p>
        </p:txBody>
      </p:sp>
      <p:sp>
        <p:nvSpPr>
          <p:cNvPr id="57" name="Text 55"/>
          <p:cNvSpPr/>
          <p:nvPr/>
        </p:nvSpPr>
        <p:spPr>
          <a:xfrm>
            <a:off x="320040" y="4782312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Empowering K–12 STEAM Education across the UAE and beyond</a:t>
            </a:r>
            <a:endParaRPr lang="en-US" sz="900" dirty="0"/>
          </a:p>
        </p:txBody>
      </p:sp>
      <p:sp>
        <p:nvSpPr>
          <p:cNvPr id="58" name="Text 56"/>
          <p:cNvSpPr/>
          <p:nvPr/>
        </p:nvSpPr>
        <p:spPr>
          <a:xfrm>
            <a:off x="5943600" y="457200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5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almashaleh@techtelligence.ae</a:t>
            </a:r>
            <a:endParaRPr lang="en-US" sz="950" dirty="0"/>
          </a:p>
        </p:txBody>
      </p:sp>
      <p:sp>
        <p:nvSpPr>
          <p:cNvPr id="59" name="Text 57"/>
          <p:cNvSpPr/>
          <p:nvPr/>
        </p:nvSpPr>
        <p:spPr>
          <a:xfrm>
            <a:off x="5943600" y="4818888"/>
            <a:ext cx="3108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www.techtelligence.ae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A1F3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97280" y="45720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560320" y="13716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749040" y="3657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120640" y="9144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309360" y="32004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49808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595360" y="4114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100584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828800" y="8229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200400" y="118872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0" y="73152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675120" y="100584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138160" y="6400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869680" y="109728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137160" y="201168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554480" y="173736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2834640" y="228600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297680" y="182880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5669280" y="219456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0" y="0"/>
            <a:ext cx="9144000" cy="56692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solidFill>
            <a:srgbClr val="3AA89E"/>
          </a:solidFill>
          <a:ln w="12700">
            <a:solidFill>
              <a:srgbClr val="3AA89E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1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06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1097280" y="0"/>
            <a:ext cx="6858000" cy="566928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at a Glance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7040880" y="0"/>
            <a:ext cx="2103120" cy="566928"/>
          </a:xfrm>
          <a:prstGeom prst="rect">
            <a:avLst/>
          </a:prstGeom>
          <a:noFill/>
          <a:ln/>
        </p:spPr>
        <p:txBody>
          <a:bodyPr wrap="square" lIns="0" tIns="0" rIns="101600" bIns="0" rtlCol="0" anchor="ctr"/>
          <a:lstStyle/>
          <a:p>
            <a:pPr algn="r" indent="0" marL="0">
              <a:buNone/>
            </a:pPr>
            <a:r>
              <a:rPr lang="en-US" sz="850" b="1" spc="80" kern="0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</a:t>
            </a:r>
            <a:endParaRPr lang="en-US" sz="850" dirty="0"/>
          </a:p>
        </p:txBody>
      </p:sp>
      <p:sp>
        <p:nvSpPr>
          <p:cNvPr id="27" name="Shape 25"/>
          <p:cNvSpPr/>
          <p:nvPr/>
        </p:nvSpPr>
        <p:spPr>
          <a:xfrm>
            <a:off x="320040" y="685800"/>
            <a:ext cx="8503920" cy="4251960"/>
          </a:xfrm>
          <a:prstGeom prst="rect">
            <a:avLst/>
          </a:prstGeom>
          <a:solidFill>
            <a:srgbClr val="152040"/>
          </a:solidFill>
          <a:ln w="19050">
            <a:solidFill>
              <a:srgbClr val="4BBDB3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320040" y="777240"/>
            <a:ext cx="8503920" cy="512064"/>
          </a:xfrm>
          <a:prstGeom prst="rect">
            <a:avLst/>
          </a:prstGeom>
          <a:solidFill>
            <a:srgbClr val="172547"/>
          </a:solidFill>
          <a:ln w="12700">
            <a:solidFill>
              <a:srgbClr val="172547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320040" y="777240"/>
            <a:ext cx="73152" cy="5120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57200" y="822960"/>
            <a:ext cx="1920240" cy="420624"/>
          </a:xfrm>
          <a:prstGeom prst="rect">
            <a:avLst/>
          </a:prstGeom>
          <a:noFill/>
          <a:ln/>
        </p:spPr>
        <p:txBody>
          <a:bodyPr wrap="square" lIns="0" tIns="10160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Title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2423160" y="868680"/>
            <a:ext cx="13716" cy="32918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2514600" y="822960"/>
            <a:ext cx="6172200" cy="420624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The Returner — Design &amp; Build: Lunar Return Vehicle Simulation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320040" y="1289304"/>
            <a:ext cx="73152" cy="5120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457200" y="1335024"/>
            <a:ext cx="1920240" cy="420624"/>
          </a:xfrm>
          <a:prstGeom prst="rect">
            <a:avLst/>
          </a:prstGeom>
          <a:noFill/>
          <a:ln/>
        </p:spPr>
        <p:txBody>
          <a:bodyPr wrap="square" lIns="0" tIns="10160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Subject Area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2423160" y="1380744"/>
            <a:ext cx="13716" cy="32918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2514600" y="1335024"/>
            <a:ext cx="6172200" cy="420624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Science, Technology, Engineering (STEM)</a:t>
            </a:r>
            <a:endParaRPr lang="en-US" sz="1100" dirty="0"/>
          </a:p>
        </p:txBody>
      </p:sp>
      <p:sp>
        <p:nvSpPr>
          <p:cNvPr id="37" name="Shape 35"/>
          <p:cNvSpPr/>
          <p:nvPr/>
        </p:nvSpPr>
        <p:spPr>
          <a:xfrm>
            <a:off x="320040" y="1801368"/>
            <a:ext cx="8503920" cy="512064"/>
          </a:xfrm>
          <a:prstGeom prst="rect">
            <a:avLst/>
          </a:prstGeom>
          <a:solidFill>
            <a:srgbClr val="172547"/>
          </a:solidFill>
          <a:ln w="12700">
            <a:solidFill>
              <a:srgbClr val="172547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320040" y="1801368"/>
            <a:ext cx="73152" cy="5120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457200" y="1847088"/>
            <a:ext cx="1920240" cy="420624"/>
          </a:xfrm>
          <a:prstGeom prst="rect">
            <a:avLst/>
          </a:prstGeom>
          <a:noFill/>
          <a:ln/>
        </p:spPr>
        <p:txBody>
          <a:bodyPr wrap="square" lIns="0" tIns="10160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Grade Level</a:t>
            </a:r>
            <a:endParaRPr lang="en-US" sz="1100" dirty="0"/>
          </a:p>
        </p:txBody>
      </p:sp>
      <p:sp>
        <p:nvSpPr>
          <p:cNvPr id="40" name="Shape 38"/>
          <p:cNvSpPr/>
          <p:nvPr/>
        </p:nvSpPr>
        <p:spPr>
          <a:xfrm>
            <a:off x="2423160" y="1892808"/>
            <a:ext cx="13716" cy="32918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2514600" y="1847088"/>
            <a:ext cx="6172200" cy="420624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Grades 6–8 (Adaptable for Grades 5 and 9)</a:t>
            </a:r>
            <a:endParaRPr lang="en-US" sz="1100" dirty="0"/>
          </a:p>
        </p:txBody>
      </p:sp>
      <p:sp>
        <p:nvSpPr>
          <p:cNvPr id="42" name="Shape 40"/>
          <p:cNvSpPr/>
          <p:nvPr/>
        </p:nvSpPr>
        <p:spPr>
          <a:xfrm>
            <a:off x="320040" y="2313432"/>
            <a:ext cx="73152" cy="5120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457200" y="2359152"/>
            <a:ext cx="1920240" cy="420624"/>
          </a:xfrm>
          <a:prstGeom prst="rect">
            <a:avLst/>
          </a:prstGeom>
          <a:noFill/>
          <a:ln/>
        </p:spPr>
        <p:txBody>
          <a:bodyPr wrap="square" lIns="0" tIns="10160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Duration</a:t>
            </a:r>
            <a:endParaRPr lang="en-US" sz="1100" dirty="0"/>
          </a:p>
        </p:txBody>
      </p:sp>
      <p:sp>
        <p:nvSpPr>
          <p:cNvPr id="44" name="Shape 42"/>
          <p:cNvSpPr/>
          <p:nvPr/>
        </p:nvSpPr>
        <p:spPr>
          <a:xfrm>
            <a:off x="2423160" y="2404872"/>
            <a:ext cx="13716" cy="32918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2514600" y="2359152"/>
            <a:ext cx="6172200" cy="420624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3 Class Periods × 45 Minutes  (135 minutes total)</a:t>
            </a:r>
            <a:endParaRPr lang="en-US" sz="1100" dirty="0"/>
          </a:p>
        </p:txBody>
      </p:sp>
      <p:sp>
        <p:nvSpPr>
          <p:cNvPr id="46" name="Shape 44"/>
          <p:cNvSpPr/>
          <p:nvPr/>
        </p:nvSpPr>
        <p:spPr>
          <a:xfrm>
            <a:off x="320040" y="2825496"/>
            <a:ext cx="8503920" cy="512064"/>
          </a:xfrm>
          <a:prstGeom prst="rect">
            <a:avLst/>
          </a:prstGeom>
          <a:solidFill>
            <a:srgbClr val="172547"/>
          </a:solidFill>
          <a:ln w="12700">
            <a:solidFill>
              <a:srgbClr val="172547"/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320040" y="2825496"/>
            <a:ext cx="73152" cy="5120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457200" y="2871216"/>
            <a:ext cx="1920240" cy="420624"/>
          </a:xfrm>
          <a:prstGeom prst="rect">
            <a:avLst/>
          </a:prstGeom>
          <a:noFill/>
          <a:ln/>
        </p:spPr>
        <p:txBody>
          <a:bodyPr wrap="square" lIns="0" tIns="10160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Themes</a:t>
            </a:r>
            <a:endParaRPr lang="en-US" sz="1100" dirty="0"/>
          </a:p>
        </p:txBody>
      </p:sp>
      <p:sp>
        <p:nvSpPr>
          <p:cNvPr id="49" name="Shape 47"/>
          <p:cNvSpPr/>
          <p:nvPr/>
        </p:nvSpPr>
        <p:spPr>
          <a:xfrm>
            <a:off x="2423160" y="2916936"/>
            <a:ext cx="13716" cy="32918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2514600" y="2871216"/>
            <a:ext cx="6172200" cy="420624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Return Mission · Atmospheric Re-entry · Heat Shield · 5-Phase Sequence · Newton's Laws · Teamwork</a:t>
            </a:r>
            <a:endParaRPr lang="en-US" sz="1100" dirty="0"/>
          </a:p>
        </p:txBody>
      </p:sp>
      <p:sp>
        <p:nvSpPr>
          <p:cNvPr id="51" name="Shape 49"/>
          <p:cNvSpPr/>
          <p:nvPr/>
        </p:nvSpPr>
        <p:spPr>
          <a:xfrm>
            <a:off x="320040" y="3337560"/>
            <a:ext cx="73152" cy="5120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457200" y="3383280"/>
            <a:ext cx="1920240" cy="420624"/>
          </a:xfrm>
          <a:prstGeom prst="rect">
            <a:avLst/>
          </a:prstGeom>
          <a:noFill/>
          <a:ln/>
        </p:spPr>
        <p:txBody>
          <a:bodyPr wrap="square" lIns="0" tIns="10160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Framework</a:t>
            </a:r>
            <a:endParaRPr lang="en-US" sz="1100" dirty="0"/>
          </a:p>
        </p:txBody>
      </p:sp>
      <p:sp>
        <p:nvSpPr>
          <p:cNvPr id="53" name="Shape 51"/>
          <p:cNvSpPr/>
          <p:nvPr/>
        </p:nvSpPr>
        <p:spPr>
          <a:xfrm>
            <a:off x="2423160" y="3429000"/>
            <a:ext cx="13716" cy="32918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2514600" y="3383280"/>
            <a:ext cx="6172200" cy="420624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5E Instructional Model  (Engage · Explore · Explain · Elaborate · Evaluate)</a:t>
            </a:r>
            <a:endParaRPr lang="en-US" sz="1100" dirty="0"/>
          </a:p>
        </p:txBody>
      </p:sp>
      <p:sp>
        <p:nvSpPr>
          <p:cNvPr id="55" name="Shape 53"/>
          <p:cNvSpPr/>
          <p:nvPr/>
        </p:nvSpPr>
        <p:spPr>
          <a:xfrm>
            <a:off x="320040" y="3849624"/>
            <a:ext cx="8503920" cy="512064"/>
          </a:xfrm>
          <a:prstGeom prst="rect">
            <a:avLst/>
          </a:prstGeom>
          <a:solidFill>
            <a:srgbClr val="172547"/>
          </a:solidFill>
          <a:ln w="12700">
            <a:solidFill>
              <a:srgbClr val="172547"/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320040" y="3849624"/>
            <a:ext cx="73152" cy="5120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457200" y="3895344"/>
            <a:ext cx="1920240" cy="420624"/>
          </a:xfrm>
          <a:prstGeom prst="rect">
            <a:avLst/>
          </a:prstGeom>
          <a:noFill/>
          <a:ln/>
        </p:spPr>
        <p:txBody>
          <a:bodyPr wrap="square" lIns="0" tIns="10160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Kit &amp; Hardware</a:t>
            </a:r>
            <a:endParaRPr lang="en-US" sz="1100" dirty="0"/>
          </a:p>
        </p:txBody>
      </p:sp>
      <p:sp>
        <p:nvSpPr>
          <p:cNvPr id="58" name="Shape 56"/>
          <p:cNvSpPr/>
          <p:nvPr/>
        </p:nvSpPr>
        <p:spPr>
          <a:xfrm>
            <a:off x="2423160" y="3941064"/>
            <a:ext cx="13716" cy="32918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59" name="Text 57"/>
          <p:cNvSpPr/>
          <p:nvPr/>
        </p:nvSpPr>
        <p:spPr>
          <a:xfrm>
            <a:off x="2514600" y="3895344"/>
            <a:ext cx="6172200" cy="420624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Nezha Pro Space Science Kit  |  micro:bit v2  |  PlanetX Smart Motor  |  Sonar:bit  |  Heat Shield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D1B3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97280" y="45720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560320" y="13716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749040" y="3657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120640" y="9144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309360" y="32004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49808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595360" y="4114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100584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828800" y="8229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200400" y="118872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0" y="73152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675120" y="100584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138160" y="6400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869680" y="109728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137160" y="201168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554480" y="173736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2834640" y="228600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297680" y="182880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5669280" y="219456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0" y="0"/>
            <a:ext cx="9144000" cy="56692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solidFill>
            <a:srgbClr val="3AA89E"/>
          </a:solidFill>
          <a:ln w="12700">
            <a:solidFill>
              <a:srgbClr val="3AA89E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1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06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1097280" y="0"/>
            <a:ext cx="6858000" cy="566928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Students Will Learn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7040880" y="0"/>
            <a:ext cx="2103120" cy="566928"/>
          </a:xfrm>
          <a:prstGeom prst="rect">
            <a:avLst/>
          </a:prstGeom>
          <a:noFill/>
          <a:ln/>
        </p:spPr>
        <p:txBody>
          <a:bodyPr wrap="square" lIns="0" tIns="0" rIns="101600" bIns="0" rtlCol="0" anchor="ctr"/>
          <a:lstStyle/>
          <a:p>
            <a:pPr algn="r" indent="0" marL="0">
              <a:buNone/>
            </a:pPr>
            <a:r>
              <a:rPr lang="en-US" sz="850" b="1" spc="80" kern="0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</a:t>
            </a:r>
            <a:endParaRPr lang="en-US" sz="850" dirty="0"/>
          </a:p>
        </p:txBody>
      </p:sp>
      <p:sp>
        <p:nvSpPr>
          <p:cNvPr id="27" name="Shape 25"/>
          <p:cNvSpPr/>
          <p:nvPr/>
        </p:nvSpPr>
        <p:spPr>
          <a:xfrm>
            <a:off x="320040" y="731520"/>
            <a:ext cx="4114800" cy="1965960"/>
          </a:xfrm>
          <a:prstGeom prst="rect">
            <a:avLst/>
          </a:prstGeom>
          <a:solidFill>
            <a:srgbClr val="152040"/>
          </a:solidFill>
          <a:ln w="19050">
            <a:solidFill>
              <a:srgbClr val="4BBDB3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320040" y="731520"/>
            <a:ext cx="4114800" cy="6400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84632" y="850392"/>
            <a:ext cx="3886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🏗  Engineering</a:t>
            </a:r>
            <a:endParaRPr lang="en-US" sz="1600" dirty="0"/>
          </a:p>
        </p:txBody>
      </p:sp>
      <p:sp>
        <p:nvSpPr>
          <p:cNvPr id="30" name="Text 28"/>
          <p:cNvSpPr/>
          <p:nvPr/>
        </p:nvSpPr>
        <p:spPr>
          <a:xfrm>
            <a:off x="484632" y="1325880"/>
            <a:ext cx="379476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Design and build a structurally accurate lunar return vehicle representing the ascent stage, crew capsule, and a simulated heat shield or parachute system for re-entry.</a:t>
            </a:r>
            <a:endParaRPr lang="en-US" sz="1150" dirty="0"/>
          </a:p>
        </p:txBody>
      </p:sp>
      <p:sp>
        <p:nvSpPr>
          <p:cNvPr id="31" name="Shape 29"/>
          <p:cNvSpPr/>
          <p:nvPr/>
        </p:nvSpPr>
        <p:spPr>
          <a:xfrm>
            <a:off x="4709160" y="731520"/>
            <a:ext cx="4114800" cy="1965960"/>
          </a:xfrm>
          <a:prstGeom prst="rect">
            <a:avLst/>
          </a:prstGeom>
          <a:solidFill>
            <a:srgbClr val="152040"/>
          </a:solidFill>
          <a:ln w="19050">
            <a:solidFill>
              <a:srgbClr val="7B6CB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4709160" y="731520"/>
            <a:ext cx="4114800" cy="64008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4873752" y="850392"/>
            <a:ext cx="3886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7B6C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💻  Programming</a:t>
            </a:r>
            <a:endParaRPr lang="en-US" sz="1600" dirty="0"/>
          </a:p>
        </p:txBody>
      </p:sp>
      <p:sp>
        <p:nvSpPr>
          <p:cNvPr id="34" name="Text 32"/>
          <p:cNvSpPr/>
          <p:nvPr/>
        </p:nvSpPr>
        <p:spPr>
          <a:xfrm>
            <a:off x="4873752" y="1325880"/>
            <a:ext cx="379476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Write and upload a MakeCode program simulating a 5-phase return sequence: lunar ascent → orbit → trans-Earth injection → re-entry deceleration → splashdown, using motor speed changes and LED codes.</a:t>
            </a:r>
            <a:endParaRPr lang="en-US" sz="1150" dirty="0"/>
          </a:p>
        </p:txBody>
      </p:sp>
      <p:sp>
        <p:nvSpPr>
          <p:cNvPr id="35" name="Shape 33"/>
          <p:cNvSpPr/>
          <p:nvPr/>
        </p:nvSpPr>
        <p:spPr>
          <a:xfrm>
            <a:off x="320040" y="2880360"/>
            <a:ext cx="4114800" cy="1965960"/>
          </a:xfrm>
          <a:prstGeom prst="rect">
            <a:avLst/>
          </a:prstGeom>
          <a:solidFill>
            <a:srgbClr val="152040"/>
          </a:solidFill>
          <a:ln w="19050">
            <a:solidFill>
              <a:srgbClr val="F5A623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36" name="Shape 34"/>
          <p:cNvSpPr/>
          <p:nvPr/>
        </p:nvSpPr>
        <p:spPr>
          <a:xfrm>
            <a:off x="320040" y="2880360"/>
            <a:ext cx="4114800" cy="64008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484632" y="2999232"/>
            <a:ext cx="3886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🔬  Science</a:t>
            </a:r>
            <a:endParaRPr lang="en-US" sz="1600" dirty="0"/>
          </a:p>
        </p:txBody>
      </p:sp>
      <p:sp>
        <p:nvSpPr>
          <p:cNvPr id="38" name="Text 36"/>
          <p:cNvSpPr/>
          <p:nvPr/>
        </p:nvSpPr>
        <p:spPr>
          <a:xfrm>
            <a:off x="484632" y="3474720"/>
            <a:ext cx="379476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Explain key phases of a lunar return mission, the engineering challenges of re-entry, and connect Newton's 3rd Law, kinetic energy, and atmospheric drag to the vehicle design and code.</a:t>
            </a:r>
            <a:endParaRPr lang="en-US" sz="1150" dirty="0"/>
          </a:p>
        </p:txBody>
      </p:sp>
      <p:sp>
        <p:nvSpPr>
          <p:cNvPr id="39" name="Shape 37"/>
          <p:cNvSpPr/>
          <p:nvPr/>
        </p:nvSpPr>
        <p:spPr>
          <a:xfrm>
            <a:off x="4709160" y="2880360"/>
            <a:ext cx="4114800" cy="1965960"/>
          </a:xfrm>
          <a:prstGeom prst="rect">
            <a:avLst/>
          </a:prstGeom>
          <a:solidFill>
            <a:srgbClr val="152040"/>
          </a:solidFill>
          <a:ln w="19050">
            <a:solidFill>
              <a:srgbClr val="E8707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40" name="Shape 38"/>
          <p:cNvSpPr/>
          <p:nvPr/>
        </p:nvSpPr>
        <p:spPr>
          <a:xfrm>
            <a:off x="4709160" y="2880360"/>
            <a:ext cx="4114800" cy="64008"/>
          </a:xfrm>
          <a:prstGeom prst="rect">
            <a:avLst/>
          </a:prstGeom>
          <a:solidFill>
            <a:srgbClr val="E8707A"/>
          </a:solidFill>
          <a:ln w="12700">
            <a:solidFill>
              <a:srgbClr val="E8707A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4873752" y="2999232"/>
            <a:ext cx="3886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E870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🤝  Collaboration</a:t>
            </a:r>
            <a:endParaRPr lang="en-US" sz="1600" dirty="0"/>
          </a:p>
        </p:txBody>
      </p:sp>
      <p:sp>
        <p:nvSpPr>
          <p:cNvPr id="42" name="Text 40"/>
          <p:cNvSpPr/>
          <p:nvPr/>
        </p:nvSpPr>
        <p:spPr>
          <a:xfrm>
            <a:off x="4873752" y="3474720"/>
            <a:ext cx="379476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Collaborate effectively in a team of 3–4 across all three days, fulfilling a defined role, contributing to all phases, and jointly presenting a mission simulation with justified decisions.</a:t>
            </a:r>
            <a:endParaRPr lang="en-US" sz="11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A1F3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97280" y="45720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560320" y="13716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749040" y="3657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120640" y="9144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309360" y="32004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49808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595360" y="4114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100584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828800" y="8229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200400" y="118872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0" y="73152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675120" y="100584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138160" y="6400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869680" y="109728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137160" y="201168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554480" y="173736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2834640" y="228600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0" y="0"/>
            <a:ext cx="9144000" cy="56692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solidFill>
            <a:srgbClr val="3AA89E"/>
          </a:solidFill>
          <a:ln w="12700">
            <a:solidFill>
              <a:srgbClr val="3AA89E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1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06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1097280" y="0"/>
            <a:ext cx="6858000" cy="566928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Mission Vocabulary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7040880" y="0"/>
            <a:ext cx="2103120" cy="566928"/>
          </a:xfrm>
          <a:prstGeom prst="rect">
            <a:avLst/>
          </a:prstGeom>
          <a:noFill/>
          <a:ln/>
        </p:spPr>
        <p:txBody>
          <a:bodyPr wrap="square" lIns="0" tIns="0" rIns="101600" bIns="0" rtlCol="0" anchor="ctr"/>
          <a:lstStyle/>
          <a:p>
            <a:pPr algn="r" indent="0" marL="0">
              <a:buNone/>
            </a:pPr>
            <a:r>
              <a:rPr lang="en-US" sz="850" b="1" spc="80" kern="0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</a:t>
            </a:r>
            <a:endParaRPr lang="en-US" sz="850" dirty="0"/>
          </a:p>
        </p:txBody>
      </p:sp>
      <p:sp>
        <p:nvSpPr>
          <p:cNvPr id="25" name="Shape 23"/>
          <p:cNvSpPr/>
          <p:nvPr/>
        </p:nvSpPr>
        <p:spPr>
          <a:xfrm>
            <a:off x="256032" y="749808"/>
            <a:ext cx="2788920" cy="1920240"/>
          </a:xfrm>
          <a:prstGeom prst="rect">
            <a:avLst/>
          </a:prstGeom>
          <a:solidFill>
            <a:srgbClr val="152040"/>
          </a:solidFill>
          <a:ln w="19050">
            <a:solidFill>
              <a:srgbClr val="4BBDB3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8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256032" y="749808"/>
            <a:ext cx="73152" cy="1920240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20624" y="859536"/>
            <a:ext cx="25603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Ascent Stage</a:t>
            </a:r>
            <a:endParaRPr lang="en-US" sz="1300" dirty="0"/>
          </a:p>
        </p:txBody>
      </p:sp>
      <p:sp>
        <p:nvSpPr>
          <p:cNvPr id="28" name="Shape 26"/>
          <p:cNvSpPr/>
          <p:nvPr/>
        </p:nvSpPr>
        <p:spPr>
          <a:xfrm>
            <a:off x="420624" y="1316736"/>
            <a:ext cx="2468880" cy="18288"/>
          </a:xfrm>
          <a:prstGeom prst="rect">
            <a:avLst/>
          </a:prstGeom>
          <a:solidFill>
            <a:srgbClr val="4BBDB3">
              <a:alpha val="50000"/>
            </a:srgbClr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20624" y="1408176"/>
            <a:ext cx="25146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The upper portion of the lunar module that carries the crew from the Moon's surface back to lunar orbit — powered by its own engine.</a:t>
            </a:r>
            <a:endParaRPr lang="en-US" sz="1050" dirty="0"/>
          </a:p>
        </p:txBody>
      </p:sp>
      <p:sp>
        <p:nvSpPr>
          <p:cNvPr id="30" name="Shape 28"/>
          <p:cNvSpPr/>
          <p:nvPr/>
        </p:nvSpPr>
        <p:spPr>
          <a:xfrm>
            <a:off x="3200400" y="749808"/>
            <a:ext cx="2788920" cy="1920240"/>
          </a:xfrm>
          <a:prstGeom prst="rect">
            <a:avLst/>
          </a:prstGeom>
          <a:solidFill>
            <a:srgbClr val="152040"/>
          </a:solidFill>
          <a:ln w="19050">
            <a:solidFill>
              <a:srgbClr val="7B6CB5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8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3200400" y="749808"/>
            <a:ext cx="73152" cy="1920240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3364992" y="859536"/>
            <a:ext cx="25603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7B6C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Trans-Earth Injection</a:t>
            </a:r>
            <a:endParaRPr lang="en-US" sz="1300" dirty="0"/>
          </a:p>
        </p:txBody>
      </p:sp>
      <p:sp>
        <p:nvSpPr>
          <p:cNvPr id="33" name="Shape 31"/>
          <p:cNvSpPr/>
          <p:nvPr/>
        </p:nvSpPr>
        <p:spPr>
          <a:xfrm>
            <a:off x="3364992" y="1316736"/>
            <a:ext cx="2468880" cy="18288"/>
          </a:xfrm>
          <a:prstGeom prst="rect">
            <a:avLst/>
          </a:prstGeom>
          <a:solidFill>
            <a:srgbClr val="7B6CB5">
              <a:alpha val="50000"/>
            </a:srgbClr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3364992" y="1408176"/>
            <a:ext cx="25146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The engine burn that accelerates the spacecraft out of lunar orbit and onto a trajectory back toward Earth.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6144768" y="749808"/>
            <a:ext cx="2788920" cy="1920240"/>
          </a:xfrm>
          <a:prstGeom prst="rect">
            <a:avLst/>
          </a:prstGeom>
          <a:solidFill>
            <a:srgbClr val="152040"/>
          </a:solidFill>
          <a:ln w="19050">
            <a:solidFill>
              <a:srgbClr val="F5A623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8000"/>
              </a:srgbClr>
            </a:outerShdw>
          </a:effectLst>
        </p:spPr>
      </p:sp>
      <p:sp>
        <p:nvSpPr>
          <p:cNvPr id="36" name="Shape 34"/>
          <p:cNvSpPr/>
          <p:nvPr/>
        </p:nvSpPr>
        <p:spPr>
          <a:xfrm>
            <a:off x="6144768" y="749808"/>
            <a:ext cx="73152" cy="1920240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6309360" y="859536"/>
            <a:ext cx="25603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Atmospheric Re-entry</a:t>
            </a:r>
            <a:endParaRPr lang="en-US" sz="1300" dirty="0"/>
          </a:p>
        </p:txBody>
      </p:sp>
      <p:sp>
        <p:nvSpPr>
          <p:cNvPr id="38" name="Shape 36"/>
          <p:cNvSpPr/>
          <p:nvPr/>
        </p:nvSpPr>
        <p:spPr>
          <a:xfrm>
            <a:off x="6309360" y="1316736"/>
            <a:ext cx="2468880" cy="18288"/>
          </a:xfrm>
          <a:prstGeom prst="rect">
            <a:avLst/>
          </a:prstGeom>
          <a:solidFill>
            <a:srgbClr val="F5A623">
              <a:alpha val="50000"/>
            </a:srgbClr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6309360" y="1408176"/>
            <a:ext cx="25146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The phase where the spacecraft enters Earth's atmosphere at high speed. Friction creates intense heat — requiring a heat shield.</a:t>
            </a:r>
            <a:endParaRPr lang="en-US" sz="1050" dirty="0"/>
          </a:p>
        </p:txBody>
      </p:sp>
      <p:sp>
        <p:nvSpPr>
          <p:cNvPr id="40" name="Shape 38"/>
          <p:cNvSpPr/>
          <p:nvPr/>
        </p:nvSpPr>
        <p:spPr>
          <a:xfrm>
            <a:off x="256032" y="2852928"/>
            <a:ext cx="2788920" cy="1920240"/>
          </a:xfrm>
          <a:prstGeom prst="rect">
            <a:avLst/>
          </a:prstGeom>
          <a:solidFill>
            <a:srgbClr val="152040"/>
          </a:solidFill>
          <a:ln w="19050">
            <a:solidFill>
              <a:srgbClr val="E8707A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8000"/>
              </a:srgbClr>
            </a:outerShdw>
          </a:effectLst>
        </p:spPr>
      </p:sp>
      <p:sp>
        <p:nvSpPr>
          <p:cNvPr id="41" name="Shape 39"/>
          <p:cNvSpPr/>
          <p:nvPr/>
        </p:nvSpPr>
        <p:spPr>
          <a:xfrm>
            <a:off x="256032" y="2852928"/>
            <a:ext cx="73152" cy="1920240"/>
          </a:xfrm>
          <a:prstGeom prst="rect">
            <a:avLst/>
          </a:prstGeom>
          <a:solidFill>
            <a:srgbClr val="E8707A"/>
          </a:solidFill>
          <a:ln w="12700">
            <a:solidFill>
              <a:srgbClr val="E8707A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420624" y="2962656"/>
            <a:ext cx="25603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E870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Heat Shield</a:t>
            </a:r>
            <a:endParaRPr lang="en-US" sz="1300" dirty="0"/>
          </a:p>
        </p:txBody>
      </p:sp>
      <p:sp>
        <p:nvSpPr>
          <p:cNvPr id="43" name="Shape 41"/>
          <p:cNvSpPr/>
          <p:nvPr/>
        </p:nvSpPr>
        <p:spPr>
          <a:xfrm>
            <a:off x="420624" y="3419856"/>
            <a:ext cx="2468880" cy="18288"/>
          </a:xfrm>
          <a:prstGeom prst="rect">
            <a:avLst/>
          </a:prstGeom>
          <a:solidFill>
            <a:srgbClr val="E8707A">
              <a:alpha val="50000"/>
            </a:srgbClr>
          </a:solidFill>
          <a:ln w="12700">
            <a:solidFill>
              <a:srgbClr val="E8707A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420624" y="3511296"/>
            <a:ext cx="25146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 protective layer (typically ablative ceramic) on the spacecraft's bottom that absorbs and dissipates the extreme heat of atmospheric re-entry.</a:t>
            </a:r>
            <a:endParaRPr lang="en-US" sz="1050" dirty="0"/>
          </a:p>
        </p:txBody>
      </p:sp>
      <p:sp>
        <p:nvSpPr>
          <p:cNvPr id="45" name="Shape 43"/>
          <p:cNvSpPr/>
          <p:nvPr/>
        </p:nvSpPr>
        <p:spPr>
          <a:xfrm>
            <a:off x="3200400" y="2852928"/>
            <a:ext cx="2788920" cy="1920240"/>
          </a:xfrm>
          <a:prstGeom prst="rect">
            <a:avLst/>
          </a:prstGeom>
          <a:solidFill>
            <a:srgbClr val="152040"/>
          </a:solidFill>
          <a:ln w="19050">
            <a:solidFill>
              <a:srgbClr val="F5C842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8000"/>
              </a:srgbClr>
            </a:outerShdw>
          </a:effectLst>
        </p:spPr>
      </p:sp>
      <p:sp>
        <p:nvSpPr>
          <p:cNvPr id="46" name="Shape 44"/>
          <p:cNvSpPr/>
          <p:nvPr/>
        </p:nvSpPr>
        <p:spPr>
          <a:xfrm>
            <a:off x="3200400" y="2852928"/>
            <a:ext cx="73152" cy="1920240"/>
          </a:xfrm>
          <a:prstGeom prst="rect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3364992" y="2962656"/>
            <a:ext cx="25603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F5C8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Kinetic Energy</a:t>
            </a:r>
            <a:endParaRPr lang="en-US" sz="1300" dirty="0"/>
          </a:p>
        </p:txBody>
      </p:sp>
      <p:sp>
        <p:nvSpPr>
          <p:cNvPr id="48" name="Shape 46"/>
          <p:cNvSpPr/>
          <p:nvPr/>
        </p:nvSpPr>
        <p:spPr>
          <a:xfrm>
            <a:off x="3364992" y="3419856"/>
            <a:ext cx="2468880" cy="18288"/>
          </a:xfrm>
          <a:prstGeom prst="rect">
            <a:avLst/>
          </a:prstGeom>
          <a:solidFill>
            <a:srgbClr val="F5C842">
              <a:alpha val="50000"/>
            </a:srgbClr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3364992" y="3511296"/>
            <a:ext cx="25146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Energy of motion. A returning spacecraft carries enormous kinetic energy that must be safely converted to heat (via the shield) during re-entry.</a:t>
            </a:r>
            <a:endParaRPr lang="en-US" sz="1050" dirty="0"/>
          </a:p>
        </p:txBody>
      </p:sp>
      <p:sp>
        <p:nvSpPr>
          <p:cNvPr id="50" name="Shape 48"/>
          <p:cNvSpPr/>
          <p:nvPr/>
        </p:nvSpPr>
        <p:spPr>
          <a:xfrm>
            <a:off x="6144768" y="2852928"/>
            <a:ext cx="2788920" cy="1920240"/>
          </a:xfrm>
          <a:prstGeom prst="rect">
            <a:avLst/>
          </a:prstGeom>
          <a:solidFill>
            <a:srgbClr val="152040"/>
          </a:solidFill>
          <a:ln w="19050">
            <a:solidFill>
              <a:srgbClr val="34D399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8000"/>
              </a:srgbClr>
            </a:outerShdw>
          </a:effectLst>
        </p:spPr>
      </p:sp>
      <p:sp>
        <p:nvSpPr>
          <p:cNvPr id="51" name="Shape 49"/>
          <p:cNvSpPr/>
          <p:nvPr/>
        </p:nvSpPr>
        <p:spPr>
          <a:xfrm>
            <a:off x="6144768" y="2852928"/>
            <a:ext cx="73152" cy="1920240"/>
          </a:xfrm>
          <a:prstGeom prst="rect">
            <a:avLst/>
          </a:prstGeom>
          <a:solidFill>
            <a:srgbClr val="34D399"/>
          </a:solidFill>
          <a:ln w="12700">
            <a:solidFill>
              <a:srgbClr val="34D399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6309360" y="2962656"/>
            <a:ext cx="25603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34D3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Splashdown</a:t>
            </a:r>
            <a:endParaRPr lang="en-US" sz="1300" dirty="0"/>
          </a:p>
        </p:txBody>
      </p:sp>
      <p:sp>
        <p:nvSpPr>
          <p:cNvPr id="53" name="Shape 51"/>
          <p:cNvSpPr/>
          <p:nvPr/>
        </p:nvSpPr>
        <p:spPr>
          <a:xfrm>
            <a:off x="6309360" y="3419856"/>
            <a:ext cx="2468880" cy="18288"/>
          </a:xfrm>
          <a:prstGeom prst="rect">
            <a:avLst/>
          </a:prstGeom>
          <a:solidFill>
            <a:srgbClr val="34D399">
              <a:alpha val="50000"/>
            </a:srgbClr>
          </a:solidFill>
          <a:ln w="12700">
            <a:solidFill>
              <a:srgbClr val="34D399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6309360" y="3511296"/>
            <a:ext cx="25146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The final landing phase where the crew capsule descends by parachute and lands in the ocean — the last step of a lunar return mission.</a:t>
            </a:r>
            <a:endParaRPr lang="en-US" sz="10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D1B3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97280" y="45720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560320" y="13716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749040" y="3657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120640" y="9144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309360" y="32004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49808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595360" y="4114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100584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828800" y="8229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200400" y="118872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0" y="73152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675120" y="100584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138160" y="6400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869680" y="109728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0" y="0"/>
            <a:ext cx="9144000" cy="56692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solidFill>
            <a:srgbClr val="3AA89E"/>
          </a:solidFill>
          <a:ln w="12700">
            <a:solidFill>
              <a:srgbClr val="3AA89E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1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06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1097280" y="0"/>
            <a:ext cx="6858000" cy="566928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1 — Design &amp; Build  (45 min)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7040880" y="0"/>
            <a:ext cx="2103120" cy="566928"/>
          </a:xfrm>
          <a:prstGeom prst="rect">
            <a:avLst/>
          </a:prstGeom>
          <a:noFill/>
          <a:ln/>
        </p:spPr>
        <p:txBody>
          <a:bodyPr wrap="square" lIns="0" tIns="0" rIns="101600" bIns="0" rtlCol="0" anchor="ctr"/>
          <a:lstStyle/>
          <a:p>
            <a:pPr algn="r" indent="0" marL="0">
              <a:buNone/>
            </a:pPr>
            <a:r>
              <a:rPr lang="en-US" sz="850" b="1" spc="80" kern="0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228600" y="749808"/>
            <a:ext cx="2788920" cy="3337560"/>
          </a:xfrm>
          <a:prstGeom prst="rect">
            <a:avLst/>
          </a:prstGeom>
          <a:solidFill>
            <a:srgbClr val="152040"/>
          </a:solidFill>
          <a:ln w="19050">
            <a:solidFill>
              <a:srgbClr val="4BBDB3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228600" y="749808"/>
            <a:ext cx="2788920" cy="6400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65760" y="859536"/>
            <a:ext cx="2103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🎬  ENGAGE</a:t>
            </a:r>
            <a:endParaRPr lang="en-US" sz="1500" dirty="0"/>
          </a:p>
        </p:txBody>
      </p:sp>
      <p:sp>
        <p:nvSpPr>
          <p:cNvPr id="25" name="Shape 23"/>
          <p:cNvSpPr/>
          <p:nvPr/>
        </p:nvSpPr>
        <p:spPr>
          <a:xfrm>
            <a:off x="2103120" y="868680"/>
            <a:ext cx="749808" cy="29260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2103120" y="868680"/>
            <a:ext cx="7498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min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365760" y="1344168"/>
            <a:ext cx="54864" cy="548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84632" y="1280160"/>
            <a:ext cx="240487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Watch: Apollo 13 re-entry and splashdown clip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365760" y="2002536"/>
            <a:ext cx="54864" cy="548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84632" y="1938528"/>
            <a:ext cx="240487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Entry task: Sketch the 5 phases of a return mission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365760" y="2660904"/>
            <a:ext cx="54864" cy="548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84632" y="2596896"/>
            <a:ext cx="240487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Discussion: Why is re-entry the most dangerous phase?</a:t>
            </a:r>
            <a:endParaRPr lang="en-US" sz="1050" dirty="0"/>
          </a:p>
        </p:txBody>
      </p:sp>
      <p:sp>
        <p:nvSpPr>
          <p:cNvPr id="33" name="Shape 31"/>
          <p:cNvSpPr/>
          <p:nvPr/>
        </p:nvSpPr>
        <p:spPr>
          <a:xfrm>
            <a:off x="365760" y="3319272"/>
            <a:ext cx="54864" cy="548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484632" y="3255264"/>
            <a:ext cx="240487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Introduce Design Brief — must include heat shield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3172968" y="749808"/>
            <a:ext cx="2788920" cy="3337560"/>
          </a:xfrm>
          <a:prstGeom prst="rect">
            <a:avLst/>
          </a:prstGeom>
          <a:solidFill>
            <a:srgbClr val="152040"/>
          </a:solidFill>
          <a:ln w="19050">
            <a:solidFill>
              <a:srgbClr val="7B6CB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36" name="Shape 34"/>
          <p:cNvSpPr/>
          <p:nvPr/>
        </p:nvSpPr>
        <p:spPr>
          <a:xfrm>
            <a:off x="3172968" y="749808"/>
            <a:ext cx="2788920" cy="64008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3310128" y="859536"/>
            <a:ext cx="2103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7B6C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🔧  EXPLORE</a:t>
            </a:r>
            <a:endParaRPr lang="en-US" sz="1500" dirty="0"/>
          </a:p>
        </p:txBody>
      </p:sp>
      <p:sp>
        <p:nvSpPr>
          <p:cNvPr id="38" name="Shape 36"/>
          <p:cNvSpPr/>
          <p:nvPr/>
        </p:nvSpPr>
        <p:spPr>
          <a:xfrm>
            <a:off x="5047488" y="868680"/>
            <a:ext cx="749808" cy="292608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5047488" y="868680"/>
            <a:ext cx="7498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 min</a:t>
            </a:r>
            <a:endParaRPr lang="en-US" sz="1000" dirty="0"/>
          </a:p>
        </p:txBody>
      </p:sp>
      <p:sp>
        <p:nvSpPr>
          <p:cNvPr id="40" name="Shape 38"/>
          <p:cNvSpPr/>
          <p:nvPr/>
        </p:nvSpPr>
        <p:spPr>
          <a:xfrm>
            <a:off x="3310128" y="1344168"/>
            <a:ext cx="54864" cy="54864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3429000" y="1280160"/>
            <a:ext cx="240487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Teams design ascent stage + capsule + heat shield</a:t>
            </a:r>
            <a:endParaRPr lang="en-US" sz="1050" dirty="0"/>
          </a:p>
        </p:txBody>
      </p:sp>
      <p:sp>
        <p:nvSpPr>
          <p:cNvPr id="42" name="Shape 40"/>
          <p:cNvSpPr/>
          <p:nvPr/>
        </p:nvSpPr>
        <p:spPr>
          <a:xfrm>
            <a:off x="3310128" y="2002536"/>
            <a:ext cx="54864" cy="54864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3429000" y="1938528"/>
            <a:ext cx="240487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Build structurally — heat shield must be at base</a:t>
            </a:r>
            <a:endParaRPr lang="en-US" sz="1050" dirty="0"/>
          </a:p>
        </p:txBody>
      </p:sp>
      <p:sp>
        <p:nvSpPr>
          <p:cNvPr id="44" name="Shape 42"/>
          <p:cNvSpPr/>
          <p:nvPr/>
        </p:nvSpPr>
        <p:spPr>
          <a:xfrm>
            <a:off x="3310128" y="2660904"/>
            <a:ext cx="54864" cy="54864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3429000" y="2596896"/>
            <a:ext cx="240487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Integrate motor to simulate ascent/descent burns</a:t>
            </a:r>
            <a:endParaRPr lang="en-US" sz="1050" dirty="0"/>
          </a:p>
        </p:txBody>
      </p:sp>
      <p:sp>
        <p:nvSpPr>
          <p:cNvPr id="46" name="Shape 44"/>
          <p:cNvSpPr/>
          <p:nvPr/>
        </p:nvSpPr>
        <p:spPr>
          <a:xfrm>
            <a:off x="3310128" y="3319272"/>
            <a:ext cx="54864" cy="54864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3429000" y="3255264"/>
            <a:ext cx="240487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Recorder documents all design decisions</a:t>
            </a:r>
            <a:endParaRPr lang="en-US" sz="1050" dirty="0"/>
          </a:p>
        </p:txBody>
      </p:sp>
      <p:sp>
        <p:nvSpPr>
          <p:cNvPr id="48" name="Shape 46"/>
          <p:cNvSpPr/>
          <p:nvPr/>
        </p:nvSpPr>
        <p:spPr>
          <a:xfrm>
            <a:off x="6117336" y="749808"/>
            <a:ext cx="2788920" cy="3337560"/>
          </a:xfrm>
          <a:prstGeom prst="rect">
            <a:avLst/>
          </a:prstGeom>
          <a:solidFill>
            <a:srgbClr val="152040"/>
          </a:solidFill>
          <a:ln w="19050">
            <a:solidFill>
              <a:srgbClr val="F5A623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49" name="Shape 47"/>
          <p:cNvSpPr/>
          <p:nvPr/>
        </p:nvSpPr>
        <p:spPr>
          <a:xfrm>
            <a:off x="6117336" y="749808"/>
            <a:ext cx="2788920" cy="64008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6254496" y="859536"/>
            <a:ext cx="2103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📋  EXPLAIN</a:t>
            </a:r>
            <a:endParaRPr lang="en-US" sz="1500" dirty="0"/>
          </a:p>
        </p:txBody>
      </p:sp>
      <p:sp>
        <p:nvSpPr>
          <p:cNvPr id="51" name="Shape 49"/>
          <p:cNvSpPr/>
          <p:nvPr/>
        </p:nvSpPr>
        <p:spPr>
          <a:xfrm>
            <a:off x="7991856" y="868680"/>
            <a:ext cx="749808" cy="292608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7991856" y="868680"/>
            <a:ext cx="7498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min</a:t>
            </a:r>
            <a:endParaRPr lang="en-US" sz="1000" dirty="0"/>
          </a:p>
        </p:txBody>
      </p:sp>
      <p:sp>
        <p:nvSpPr>
          <p:cNvPr id="53" name="Shape 51"/>
          <p:cNvSpPr/>
          <p:nvPr/>
        </p:nvSpPr>
        <p:spPr>
          <a:xfrm>
            <a:off x="6254496" y="1344168"/>
            <a:ext cx="54864" cy="54864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6373368" y="1280160"/>
            <a:ext cx="240487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Teacher: atmospheric drag and kinetic energy</a:t>
            </a:r>
            <a:endParaRPr lang="en-US" sz="1050" dirty="0"/>
          </a:p>
        </p:txBody>
      </p:sp>
      <p:sp>
        <p:nvSpPr>
          <p:cNvPr id="55" name="Shape 53"/>
          <p:cNvSpPr/>
          <p:nvPr/>
        </p:nvSpPr>
        <p:spPr>
          <a:xfrm>
            <a:off x="6254496" y="2002536"/>
            <a:ext cx="54864" cy="54864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56" name="Text 54"/>
          <p:cNvSpPr/>
          <p:nvPr/>
        </p:nvSpPr>
        <p:spPr>
          <a:xfrm>
            <a:off x="6373368" y="1938528"/>
            <a:ext cx="240487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Newton's 3rd Law in each mission phase</a:t>
            </a:r>
            <a:endParaRPr lang="en-US" sz="1050" dirty="0"/>
          </a:p>
        </p:txBody>
      </p:sp>
      <p:sp>
        <p:nvSpPr>
          <p:cNvPr id="57" name="Shape 55"/>
          <p:cNvSpPr/>
          <p:nvPr/>
        </p:nvSpPr>
        <p:spPr>
          <a:xfrm>
            <a:off x="6254496" y="2660904"/>
            <a:ext cx="54864" cy="54864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58" name="Text 56"/>
          <p:cNvSpPr/>
          <p:nvPr/>
        </p:nvSpPr>
        <p:spPr>
          <a:xfrm>
            <a:off x="6373368" y="2596896"/>
            <a:ext cx="240487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How a heat shield works (ablative material)</a:t>
            </a:r>
            <a:endParaRPr lang="en-US" sz="1050" dirty="0"/>
          </a:p>
        </p:txBody>
      </p:sp>
      <p:sp>
        <p:nvSpPr>
          <p:cNvPr id="59" name="Shape 57"/>
          <p:cNvSpPr/>
          <p:nvPr/>
        </p:nvSpPr>
        <p:spPr>
          <a:xfrm>
            <a:off x="6254496" y="3319272"/>
            <a:ext cx="54864" cy="54864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60" name="Text 58"/>
          <p:cNvSpPr/>
          <p:nvPr/>
        </p:nvSpPr>
        <p:spPr>
          <a:xfrm>
            <a:off x="6373368" y="3255264"/>
            <a:ext cx="240487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Preview Day 2 — programming 5-phase return</a:t>
            </a:r>
            <a:endParaRPr lang="en-US" sz="1050" dirty="0"/>
          </a:p>
        </p:txBody>
      </p:sp>
      <p:sp>
        <p:nvSpPr>
          <p:cNvPr id="61" name="Text 59"/>
          <p:cNvSpPr/>
          <p:nvPr/>
        </p:nvSpPr>
        <p:spPr>
          <a:xfrm>
            <a:off x="228600" y="420624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50" kern="0" dirty="0">
                <a:solidFill>
                  <a:srgbClr val="A8E6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 ROLES</a:t>
            </a:r>
            <a:endParaRPr lang="en-US" sz="900" dirty="0"/>
          </a:p>
        </p:txBody>
      </p:sp>
      <p:sp>
        <p:nvSpPr>
          <p:cNvPr id="62" name="Shape 60"/>
          <p:cNvSpPr/>
          <p:nvPr/>
        </p:nvSpPr>
        <p:spPr>
          <a:xfrm>
            <a:off x="1691640" y="4178808"/>
            <a:ext cx="1554480" cy="32918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63" name="Text 61"/>
          <p:cNvSpPr/>
          <p:nvPr/>
        </p:nvSpPr>
        <p:spPr>
          <a:xfrm>
            <a:off x="1691640" y="4178808"/>
            <a:ext cx="1554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Builder</a:t>
            </a:r>
            <a:endParaRPr lang="en-US" sz="1100" dirty="0"/>
          </a:p>
        </p:txBody>
      </p:sp>
      <p:sp>
        <p:nvSpPr>
          <p:cNvPr id="64" name="Shape 62"/>
          <p:cNvSpPr/>
          <p:nvPr/>
        </p:nvSpPr>
        <p:spPr>
          <a:xfrm>
            <a:off x="3493008" y="4178808"/>
            <a:ext cx="1554480" cy="329184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65" name="Text 63"/>
          <p:cNvSpPr/>
          <p:nvPr/>
        </p:nvSpPr>
        <p:spPr>
          <a:xfrm>
            <a:off x="3493008" y="4178808"/>
            <a:ext cx="1554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Coder</a:t>
            </a:r>
            <a:endParaRPr lang="en-US" sz="1100" dirty="0"/>
          </a:p>
        </p:txBody>
      </p:sp>
      <p:sp>
        <p:nvSpPr>
          <p:cNvPr id="66" name="Shape 64"/>
          <p:cNvSpPr/>
          <p:nvPr/>
        </p:nvSpPr>
        <p:spPr>
          <a:xfrm>
            <a:off x="5294376" y="4178808"/>
            <a:ext cx="1554480" cy="329184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67" name="Text 65"/>
          <p:cNvSpPr/>
          <p:nvPr/>
        </p:nvSpPr>
        <p:spPr>
          <a:xfrm>
            <a:off x="5294376" y="4178808"/>
            <a:ext cx="1554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Recorder</a:t>
            </a:r>
            <a:endParaRPr lang="en-US" sz="1100" dirty="0"/>
          </a:p>
        </p:txBody>
      </p:sp>
      <p:sp>
        <p:nvSpPr>
          <p:cNvPr id="68" name="Shape 66"/>
          <p:cNvSpPr/>
          <p:nvPr/>
        </p:nvSpPr>
        <p:spPr>
          <a:xfrm>
            <a:off x="7095744" y="4178808"/>
            <a:ext cx="1554480" cy="329184"/>
          </a:xfrm>
          <a:prstGeom prst="rect">
            <a:avLst/>
          </a:prstGeom>
          <a:solidFill>
            <a:srgbClr val="E8707A"/>
          </a:solidFill>
          <a:ln w="12700">
            <a:solidFill>
              <a:srgbClr val="E8707A"/>
            </a:solidFill>
            <a:prstDash val="solid"/>
          </a:ln>
        </p:spPr>
      </p:sp>
      <p:sp>
        <p:nvSpPr>
          <p:cNvPr id="69" name="Text 67"/>
          <p:cNvSpPr/>
          <p:nvPr/>
        </p:nvSpPr>
        <p:spPr>
          <a:xfrm>
            <a:off x="7095744" y="4178808"/>
            <a:ext cx="1554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Presenter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A1F3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97280" y="45720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560320" y="13716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749040" y="3657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120640" y="9144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309360" y="32004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49808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595360" y="4114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100584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828800" y="8229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200400" y="118872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0" y="73152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675120" y="100584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138160" y="6400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869680" y="109728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0" y="0"/>
            <a:ext cx="9144000" cy="56692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solidFill>
            <a:srgbClr val="3AA89E"/>
          </a:solidFill>
          <a:ln w="12700">
            <a:solidFill>
              <a:srgbClr val="3AA89E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1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06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1097280" y="0"/>
            <a:ext cx="6858000" cy="566928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2 — Code the 5-Phase Return Mission  (45 min)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7040880" y="0"/>
            <a:ext cx="2103120" cy="566928"/>
          </a:xfrm>
          <a:prstGeom prst="rect">
            <a:avLst/>
          </a:prstGeom>
          <a:noFill/>
          <a:ln/>
        </p:spPr>
        <p:txBody>
          <a:bodyPr wrap="square" lIns="0" tIns="0" rIns="101600" bIns="0" rtlCol="0" anchor="ctr"/>
          <a:lstStyle/>
          <a:p>
            <a:pPr algn="r" indent="0" marL="0">
              <a:buNone/>
            </a:pPr>
            <a:r>
              <a:rPr lang="en-US" sz="850" b="1" spc="80" kern="0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274320" y="822960"/>
            <a:ext cx="5669280" cy="768096"/>
          </a:xfrm>
          <a:prstGeom prst="rect">
            <a:avLst/>
          </a:prstGeom>
          <a:solidFill>
            <a:srgbClr val="152040"/>
          </a:solidFill>
          <a:ln w="19050">
            <a:solidFill>
              <a:srgbClr val="4BBDB3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8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274320" y="938174"/>
            <a:ext cx="422453" cy="422453"/>
          </a:xfrm>
          <a:prstGeom prst="ellipse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274320" y="938174"/>
            <a:ext cx="422453" cy="42245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600" dirty="0"/>
          </a:p>
        </p:txBody>
      </p:sp>
      <p:sp>
        <p:nvSpPr>
          <p:cNvPr id="25" name="Shape 23"/>
          <p:cNvSpPr/>
          <p:nvPr/>
        </p:nvSpPr>
        <p:spPr>
          <a:xfrm>
            <a:off x="502920" y="1591056"/>
            <a:ext cx="109728" cy="36576"/>
          </a:xfrm>
          <a:prstGeom prst="rect">
            <a:avLst/>
          </a:prstGeom>
          <a:solidFill>
            <a:srgbClr val="4BBDB3">
              <a:alpha val="60000"/>
            </a:srgbClr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735178" y="899770"/>
            <a:ext cx="1097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120" kern="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TRIGGER</a:t>
            </a:r>
            <a:endParaRPr lang="en-US" sz="750" dirty="0"/>
          </a:p>
        </p:txBody>
      </p:sp>
      <p:sp>
        <p:nvSpPr>
          <p:cNvPr id="27" name="Text 25"/>
          <p:cNvSpPr/>
          <p:nvPr/>
        </p:nvSpPr>
        <p:spPr>
          <a:xfrm>
            <a:off x="735178" y="1091794"/>
            <a:ext cx="19202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Button A → Ascent Burn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2971800" y="976579"/>
            <a:ext cx="411480" cy="42245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4BBDB3"/>
                </a:solidFill>
              </a:rPr>
              <a:t>→</a:t>
            </a:r>
            <a:endParaRPr lang="en-US" sz="2000" dirty="0"/>
          </a:p>
        </p:txBody>
      </p:sp>
      <p:sp>
        <p:nvSpPr>
          <p:cNvPr id="29" name="Text 27"/>
          <p:cNvSpPr/>
          <p:nvPr/>
        </p:nvSpPr>
        <p:spPr>
          <a:xfrm>
            <a:off x="3429000" y="899770"/>
            <a:ext cx="1097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120" kern="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</a:t>
            </a:r>
            <a:endParaRPr lang="en-US" sz="750" dirty="0"/>
          </a:p>
        </p:txBody>
      </p:sp>
      <p:sp>
        <p:nvSpPr>
          <p:cNvPr id="30" name="Text 28"/>
          <p:cNvSpPr/>
          <p:nvPr/>
        </p:nvSpPr>
        <p:spPr>
          <a:xfrm>
            <a:off x="3429000" y="1091794"/>
            <a:ext cx="20116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Motor HIGH Speed — LED: ASCNT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5394960" y="938174"/>
            <a:ext cx="502920" cy="4608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000000"/>
                </a:solidFill>
              </a:rPr>
              <a:t>🚀</a:t>
            </a:r>
            <a:endParaRPr lang="en-US" sz="1600" dirty="0"/>
          </a:p>
        </p:txBody>
      </p:sp>
      <p:sp>
        <p:nvSpPr>
          <p:cNvPr id="32" name="Shape 30"/>
          <p:cNvSpPr/>
          <p:nvPr/>
        </p:nvSpPr>
        <p:spPr>
          <a:xfrm>
            <a:off x="274320" y="1627632"/>
            <a:ext cx="5669280" cy="768096"/>
          </a:xfrm>
          <a:prstGeom prst="rect">
            <a:avLst/>
          </a:prstGeom>
          <a:solidFill>
            <a:srgbClr val="152040"/>
          </a:solidFill>
          <a:ln w="19050">
            <a:solidFill>
              <a:srgbClr val="7B6CB5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8000"/>
              </a:srgbClr>
            </a:outerShdw>
          </a:effectLst>
        </p:spPr>
      </p:sp>
      <p:sp>
        <p:nvSpPr>
          <p:cNvPr id="33" name="Shape 31"/>
          <p:cNvSpPr/>
          <p:nvPr/>
        </p:nvSpPr>
        <p:spPr>
          <a:xfrm>
            <a:off x="274320" y="1742846"/>
            <a:ext cx="422453" cy="422453"/>
          </a:xfrm>
          <a:prstGeom prst="ellipse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274320" y="1742846"/>
            <a:ext cx="422453" cy="42245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600" dirty="0"/>
          </a:p>
        </p:txBody>
      </p:sp>
      <p:sp>
        <p:nvSpPr>
          <p:cNvPr id="35" name="Shape 33"/>
          <p:cNvSpPr/>
          <p:nvPr/>
        </p:nvSpPr>
        <p:spPr>
          <a:xfrm>
            <a:off x="502920" y="2395728"/>
            <a:ext cx="109728" cy="36576"/>
          </a:xfrm>
          <a:prstGeom prst="rect">
            <a:avLst/>
          </a:prstGeom>
          <a:solidFill>
            <a:srgbClr val="7B6CB5">
              <a:alpha val="60000"/>
            </a:srgbClr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735178" y="1704442"/>
            <a:ext cx="1097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120" kern="0" dirty="0">
                <a:solidFill>
                  <a:srgbClr val="7B6C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TRIGGER</a:t>
            </a:r>
            <a:endParaRPr lang="en-US" sz="750" dirty="0"/>
          </a:p>
        </p:txBody>
      </p:sp>
      <p:sp>
        <p:nvSpPr>
          <p:cNvPr id="37" name="Text 35"/>
          <p:cNvSpPr/>
          <p:nvPr/>
        </p:nvSpPr>
        <p:spPr>
          <a:xfrm>
            <a:off x="735178" y="1896466"/>
            <a:ext cx="19202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Pause 2s → Orbit</a:t>
            </a:r>
            <a:endParaRPr lang="en-US" sz="1200" dirty="0"/>
          </a:p>
        </p:txBody>
      </p:sp>
      <p:sp>
        <p:nvSpPr>
          <p:cNvPr id="38" name="Text 36"/>
          <p:cNvSpPr/>
          <p:nvPr/>
        </p:nvSpPr>
        <p:spPr>
          <a:xfrm>
            <a:off x="2971800" y="1781251"/>
            <a:ext cx="411480" cy="42245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7B6CB5"/>
                </a:solidFill>
              </a:rPr>
              <a:t>→</a:t>
            </a:r>
            <a:endParaRPr lang="en-US" sz="2000" dirty="0"/>
          </a:p>
        </p:txBody>
      </p:sp>
      <p:sp>
        <p:nvSpPr>
          <p:cNvPr id="39" name="Text 37"/>
          <p:cNvSpPr/>
          <p:nvPr/>
        </p:nvSpPr>
        <p:spPr>
          <a:xfrm>
            <a:off x="3429000" y="1704442"/>
            <a:ext cx="1097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120" kern="0" dirty="0">
                <a:solidFill>
                  <a:srgbClr val="7B6C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</a:t>
            </a:r>
            <a:endParaRPr lang="en-US" sz="750" dirty="0"/>
          </a:p>
        </p:txBody>
      </p:sp>
      <p:sp>
        <p:nvSpPr>
          <p:cNvPr id="40" name="Text 38"/>
          <p:cNvSpPr/>
          <p:nvPr/>
        </p:nvSpPr>
        <p:spPr>
          <a:xfrm>
            <a:off x="3429000" y="1896466"/>
            <a:ext cx="20116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Motor MEDIUM — LED: ORBIT</a:t>
            </a:r>
            <a:endParaRPr lang="en-US" sz="1200" dirty="0"/>
          </a:p>
        </p:txBody>
      </p:sp>
      <p:sp>
        <p:nvSpPr>
          <p:cNvPr id="41" name="Text 39"/>
          <p:cNvSpPr/>
          <p:nvPr/>
        </p:nvSpPr>
        <p:spPr>
          <a:xfrm>
            <a:off x="5394960" y="1742846"/>
            <a:ext cx="502920" cy="4608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000000"/>
                </a:solidFill>
              </a:rPr>
              <a:t>🌍</a:t>
            </a:r>
            <a:endParaRPr lang="en-US" sz="1600" dirty="0"/>
          </a:p>
        </p:txBody>
      </p:sp>
      <p:sp>
        <p:nvSpPr>
          <p:cNvPr id="42" name="Shape 40"/>
          <p:cNvSpPr/>
          <p:nvPr/>
        </p:nvSpPr>
        <p:spPr>
          <a:xfrm>
            <a:off x="274320" y="2432304"/>
            <a:ext cx="5669280" cy="768096"/>
          </a:xfrm>
          <a:prstGeom prst="rect">
            <a:avLst/>
          </a:prstGeom>
          <a:solidFill>
            <a:srgbClr val="152040"/>
          </a:solidFill>
          <a:ln w="19050">
            <a:solidFill>
              <a:srgbClr val="F5A623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8000"/>
              </a:srgbClr>
            </a:outerShdw>
          </a:effectLst>
        </p:spPr>
      </p:sp>
      <p:sp>
        <p:nvSpPr>
          <p:cNvPr id="43" name="Shape 41"/>
          <p:cNvSpPr/>
          <p:nvPr/>
        </p:nvSpPr>
        <p:spPr>
          <a:xfrm>
            <a:off x="274320" y="2547518"/>
            <a:ext cx="422453" cy="422453"/>
          </a:xfrm>
          <a:prstGeom prst="ellipse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274320" y="2547518"/>
            <a:ext cx="422453" cy="42245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600" dirty="0"/>
          </a:p>
        </p:txBody>
      </p:sp>
      <p:sp>
        <p:nvSpPr>
          <p:cNvPr id="45" name="Shape 43"/>
          <p:cNvSpPr/>
          <p:nvPr/>
        </p:nvSpPr>
        <p:spPr>
          <a:xfrm>
            <a:off x="502920" y="3200400"/>
            <a:ext cx="109728" cy="36576"/>
          </a:xfrm>
          <a:prstGeom prst="rect">
            <a:avLst/>
          </a:prstGeom>
          <a:solidFill>
            <a:srgbClr val="F5A623">
              <a:alpha val="60000"/>
            </a:srgbClr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735178" y="2509114"/>
            <a:ext cx="1097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12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TRIGGER</a:t>
            </a:r>
            <a:endParaRPr lang="en-US" sz="750" dirty="0"/>
          </a:p>
        </p:txBody>
      </p:sp>
      <p:sp>
        <p:nvSpPr>
          <p:cNvPr id="47" name="Text 45"/>
          <p:cNvSpPr/>
          <p:nvPr/>
        </p:nvSpPr>
        <p:spPr>
          <a:xfrm>
            <a:off x="735178" y="2701138"/>
            <a:ext cx="19202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Pause 2s → TEI Burn</a:t>
            </a:r>
            <a:endParaRPr lang="en-US" sz="1200" dirty="0"/>
          </a:p>
        </p:txBody>
      </p:sp>
      <p:sp>
        <p:nvSpPr>
          <p:cNvPr id="48" name="Text 46"/>
          <p:cNvSpPr/>
          <p:nvPr/>
        </p:nvSpPr>
        <p:spPr>
          <a:xfrm>
            <a:off x="2971800" y="2585923"/>
            <a:ext cx="411480" cy="42245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5A623"/>
                </a:solidFill>
              </a:rPr>
              <a:t>→</a:t>
            </a:r>
            <a:endParaRPr lang="en-US" sz="2000" dirty="0"/>
          </a:p>
        </p:txBody>
      </p:sp>
      <p:sp>
        <p:nvSpPr>
          <p:cNvPr id="49" name="Text 47"/>
          <p:cNvSpPr/>
          <p:nvPr/>
        </p:nvSpPr>
        <p:spPr>
          <a:xfrm>
            <a:off x="3429000" y="2509114"/>
            <a:ext cx="1097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12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</a:t>
            </a:r>
            <a:endParaRPr lang="en-US" sz="750" dirty="0"/>
          </a:p>
        </p:txBody>
      </p:sp>
      <p:sp>
        <p:nvSpPr>
          <p:cNvPr id="50" name="Text 48"/>
          <p:cNvSpPr/>
          <p:nvPr/>
        </p:nvSpPr>
        <p:spPr>
          <a:xfrm>
            <a:off x="3429000" y="2701138"/>
            <a:ext cx="20116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Motor HIGH → FAST — LED: TEI</a:t>
            </a:r>
            <a:endParaRPr lang="en-US" sz="1200" dirty="0"/>
          </a:p>
        </p:txBody>
      </p:sp>
      <p:sp>
        <p:nvSpPr>
          <p:cNvPr id="51" name="Text 49"/>
          <p:cNvSpPr/>
          <p:nvPr/>
        </p:nvSpPr>
        <p:spPr>
          <a:xfrm>
            <a:off x="5394960" y="2547518"/>
            <a:ext cx="502920" cy="4608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000000"/>
                </a:solidFill>
              </a:rPr>
              <a:t>🔥</a:t>
            </a:r>
            <a:endParaRPr lang="en-US" sz="1600" dirty="0"/>
          </a:p>
        </p:txBody>
      </p:sp>
      <p:sp>
        <p:nvSpPr>
          <p:cNvPr id="52" name="Shape 50"/>
          <p:cNvSpPr/>
          <p:nvPr/>
        </p:nvSpPr>
        <p:spPr>
          <a:xfrm>
            <a:off x="274320" y="3236976"/>
            <a:ext cx="5669280" cy="768096"/>
          </a:xfrm>
          <a:prstGeom prst="rect">
            <a:avLst/>
          </a:prstGeom>
          <a:solidFill>
            <a:srgbClr val="152040"/>
          </a:solidFill>
          <a:ln w="19050">
            <a:solidFill>
              <a:srgbClr val="F5C842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8000"/>
              </a:srgbClr>
            </a:outerShdw>
          </a:effectLst>
        </p:spPr>
      </p:sp>
      <p:sp>
        <p:nvSpPr>
          <p:cNvPr id="53" name="Shape 51"/>
          <p:cNvSpPr/>
          <p:nvPr/>
        </p:nvSpPr>
        <p:spPr>
          <a:xfrm>
            <a:off x="274320" y="3352190"/>
            <a:ext cx="422453" cy="422453"/>
          </a:xfrm>
          <a:prstGeom prst="ellipse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274320" y="3352190"/>
            <a:ext cx="422453" cy="42245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600" dirty="0"/>
          </a:p>
        </p:txBody>
      </p:sp>
      <p:sp>
        <p:nvSpPr>
          <p:cNvPr id="55" name="Shape 53"/>
          <p:cNvSpPr/>
          <p:nvPr/>
        </p:nvSpPr>
        <p:spPr>
          <a:xfrm>
            <a:off x="502920" y="4005072"/>
            <a:ext cx="109728" cy="36576"/>
          </a:xfrm>
          <a:prstGeom prst="rect">
            <a:avLst/>
          </a:prstGeom>
          <a:solidFill>
            <a:srgbClr val="F5C842">
              <a:alpha val="60000"/>
            </a:srgbClr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56" name="Text 54"/>
          <p:cNvSpPr/>
          <p:nvPr/>
        </p:nvSpPr>
        <p:spPr>
          <a:xfrm>
            <a:off x="735178" y="3313786"/>
            <a:ext cx="1097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120" kern="0" dirty="0">
                <a:solidFill>
                  <a:srgbClr val="F5C8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TRIGGER</a:t>
            </a:r>
            <a:endParaRPr lang="en-US" sz="750" dirty="0"/>
          </a:p>
        </p:txBody>
      </p:sp>
      <p:sp>
        <p:nvSpPr>
          <p:cNvPr id="57" name="Text 55"/>
          <p:cNvSpPr/>
          <p:nvPr/>
        </p:nvSpPr>
        <p:spPr>
          <a:xfrm>
            <a:off x="735178" y="3505810"/>
            <a:ext cx="19202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Pause 3s → Re-entry</a:t>
            </a:r>
            <a:endParaRPr lang="en-US" sz="1200" dirty="0"/>
          </a:p>
        </p:txBody>
      </p:sp>
      <p:sp>
        <p:nvSpPr>
          <p:cNvPr id="58" name="Text 56"/>
          <p:cNvSpPr/>
          <p:nvPr/>
        </p:nvSpPr>
        <p:spPr>
          <a:xfrm>
            <a:off x="2971800" y="3390595"/>
            <a:ext cx="411480" cy="42245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5C842"/>
                </a:solidFill>
              </a:rPr>
              <a:t>→</a:t>
            </a:r>
            <a:endParaRPr lang="en-US" sz="2000" dirty="0"/>
          </a:p>
        </p:txBody>
      </p:sp>
      <p:sp>
        <p:nvSpPr>
          <p:cNvPr id="59" name="Text 57"/>
          <p:cNvSpPr/>
          <p:nvPr/>
        </p:nvSpPr>
        <p:spPr>
          <a:xfrm>
            <a:off x="3429000" y="3313786"/>
            <a:ext cx="1097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120" kern="0" dirty="0">
                <a:solidFill>
                  <a:srgbClr val="F5C8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</a:t>
            </a:r>
            <a:endParaRPr lang="en-US" sz="750" dirty="0"/>
          </a:p>
        </p:txBody>
      </p:sp>
      <p:sp>
        <p:nvSpPr>
          <p:cNvPr id="60" name="Text 58"/>
          <p:cNvSpPr/>
          <p:nvPr/>
        </p:nvSpPr>
        <p:spPr>
          <a:xfrm>
            <a:off x="3429000" y="3505810"/>
            <a:ext cx="20116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Motor SLOW → OFF — LED: RENTR</a:t>
            </a:r>
            <a:endParaRPr lang="en-US" sz="1200" dirty="0"/>
          </a:p>
        </p:txBody>
      </p:sp>
      <p:sp>
        <p:nvSpPr>
          <p:cNvPr id="61" name="Text 59"/>
          <p:cNvSpPr/>
          <p:nvPr/>
        </p:nvSpPr>
        <p:spPr>
          <a:xfrm>
            <a:off x="5394960" y="3352190"/>
            <a:ext cx="502920" cy="4608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000000"/>
                </a:solidFill>
              </a:rPr>
              <a:t>🌡</a:t>
            </a:r>
            <a:endParaRPr lang="en-US" sz="1600" dirty="0"/>
          </a:p>
        </p:txBody>
      </p:sp>
      <p:sp>
        <p:nvSpPr>
          <p:cNvPr id="62" name="Shape 60"/>
          <p:cNvSpPr/>
          <p:nvPr/>
        </p:nvSpPr>
        <p:spPr>
          <a:xfrm>
            <a:off x="274320" y="4041648"/>
            <a:ext cx="5669280" cy="768096"/>
          </a:xfrm>
          <a:prstGeom prst="rect">
            <a:avLst/>
          </a:prstGeom>
          <a:solidFill>
            <a:srgbClr val="152040"/>
          </a:solidFill>
          <a:ln w="19050">
            <a:solidFill>
              <a:srgbClr val="4BBDB3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8000"/>
              </a:srgbClr>
            </a:outerShdw>
          </a:effectLst>
        </p:spPr>
      </p:sp>
      <p:sp>
        <p:nvSpPr>
          <p:cNvPr id="63" name="Shape 61"/>
          <p:cNvSpPr/>
          <p:nvPr/>
        </p:nvSpPr>
        <p:spPr>
          <a:xfrm>
            <a:off x="274320" y="4156862"/>
            <a:ext cx="422453" cy="422453"/>
          </a:xfrm>
          <a:prstGeom prst="ellipse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64" name="Text 62"/>
          <p:cNvSpPr/>
          <p:nvPr/>
        </p:nvSpPr>
        <p:spPr>
          <a:xfrm>
            <a:off x="274320" y="4156862"/>
            <a:ext cx="422453" cy="42245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600" dirty="0"/>
          </a:p>
        </p:txBody>
      </p:sp>
      <p:sp>
        <p:nvSpPr>
          <p:cNvPr id="65" name="Text 63"/>
          <p:cNvSpPr/>
          <p:nvPr/>
        </p:nvSpPr>
        <p:spPr>
          <a:xfrm>
            <a:off x="735178" y="4118458"/>
            <a:ext cx="1097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120" kern="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TRIGGER</a:t>
            </a:r>
            <a:endParaRPr lang="en-US" sz="750" dirty="0"/>
          </a:p>
        </p:txBody>
      </p:sp>
      <p:sp>
        <p:nvSpPr>
          <p:cNvPr id="66" name="Text 64"/>
          <p:cNvSpPr/>
          <p:nvPr/>
        </p:nvSpPr>
        <p:spPr>
          <a:xfrm>
            <a:off x="735178" y="4310482"/>
            <a:ext cx="19202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Sonar &lt; 8 cm</a:t>
            </a:r>
            <a:endParaRPr lang="en-US" sz="1200" dirty="0"/>
          </a:p>
        </p:txBody>
      </p:sp>
      <p:sp>
        <p:nvSpPr>
          <p:cNvPr id="67" name="Text 65"/>
          <p:cNvSpPr/>
          <p:nvPr/>
        </p:nvSpPr>
        <p:spPr>
          <a:xfrm>
            <a:off x="2971800" y="4195267"/>
            <a:ext cx="411480" cy="42245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4BBDB3"/>
                </a:solidFill>
              </a:rPr>
              <a:t>→</a:t>
            </a:r>
            <a:endParaRPr lang="en-US" sz="2000" dirty="0"/>
          </a:p>
        </p:txBody>
      </p:sp>
      <p:sp>
        <p:nvSpPr>
          <p:cNvPr id="68" name="Text 66"/>
          <p:cNvSpPr/>
          <p:nvPr/>
        </p:nvSpPr>
        <p:spPr>
          <a:xfrm>
            <a:off x="3429000" y="4118458"/>
            <a:ext cx="1097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120" kern="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</a:t>
            </a:r>
            <a:endParaRPr lang="en-US" sz="750" dirty="0"/>
          </a:p>
        </p:txBody>
      </p:sp>
      <p:sp>
        <p:nvSpPr>
          <p:cNvPr id="69" name="Text 67"/>
          <p:cNvSpPr/>
          <p:nvPr/>
        </p:nvSpPr>
        <p:spPr>
          <a:xfrm>
            <a:off x="3429000" y="4310482"/>
            <a:ext cx="20116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Motor OFF — LED: SPDWN</a:t>
            </a:r>
            <a:endParaRPr lang="en-US" sz="1200" dirty="0"/>
          </a:p>
        </p:txBody>
      </p:sp>
      <p:sp>
        <p:nvSpPr>
          <p:cNvPr id="70" name="Text 68"/>
          <p:cNvSpPr/>
          <p:nvPr/>
        </p:nvSpPr>
        <p:spPr>
          <a:xfrm>
            <a:off x="5394960" y="4156862"/>
            <a:ext cx="502920" cy="4608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000000"/>
                </a:solidFill>
              </a:rPr>
              <a:t>💦</a:t>
            </a:r>
            <a:endParaRPr lang="en-US" sz="1600" dirty="0"/>
          </a:p>
        </p:txBody>
      </p:sp>
      <p:sp>
        <p:nvSpPr>
          <p:cNvPr id="71" name="Shape 69"/>
          <p:cNvSpPr/>
          <p:nvPr/>
        </p:nvSpPr>
        <p:spPr>
          <a:xfrm>
            <a:off x="6172200" y="749808"/>
            <a:ext cx="2743200" cy="4160520"/>
          </a:xfrm>
          <a:prstGeom prst="rect">
            <a:avLst/>
          </a:prstGeom>
          <a:solidFill>
            <a:srgbClr val="152040"/>
          </a:solidFill>
          <a:ln w="19050">
            <a:solidFill>
              <a:srgbClr val="4BBDB3"/>
            </a:solidFill>
            <a:prstDash val="solid"/>
          </a:ln>
        </p:spPr>
      </p:sp>
      <p:sp>
        <p:nvSpPr>
          <p:cNvPr id="72" name="Shape 70"/>
          <p:cNvSpPr/>
          <p:nvPr/>
        </p:nvSpPr>
        <p:spPr>
          <a:xfrm>
            <a:off x="6172200" y="749808"/>
            <a:ext cx="2743200" cy="6400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73" name="Text 71"/>
          <p:cNvSpPr/>
          <p:nvPr/>
        </p:nvSpPr>
        <p:spPr>
          <a:xfrm>
            <a:off x="6263640" y="868680"/>
            <a:ext cx="2560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120" kern="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HARDWARE NEEDED</a:t>
            </a:r>
            <a:endParaRPr lang="en-US" sz="1000" dirty="0"/>
          </a:p>
        </p:txBody>
      </p:sp>
      <p:sp>
        <p:nvSpPr>
          <p:cNvPr id="74" name="Shape 72"/>
          <p:cNvSpPr/>
          <p:nvPr/>
        </p:nvSpPr>
        <p:spPr>
          <a:xfrm>
            <a:off x="6263640" y="1298448"/>
            <a:ext cx="2560320" cy="594360"/>
          </a:xfrm>
          <a:prstGeom prst="rect">
            <a:avLst/>
          </a:prstGeom>
          <a:solidFill>
            <a:srgbClr val="172547"/>
          </a:solidFill>
          <a:ln w="12700">
            <a:solidFill>
              <a:srgbClr val="172547"/>
            </a:solidFill>
            <a:prstDash val="solid"/>
          </a:ln>
        </p:spPr>
      </p:sp>
      <p:sp>
        <p:nvSpPr>
          <p:cNvPr id="75" name="Text 73"/>
          <p:cNvSpPr/>
          <p:nvPr/>
        </p:nvSpPr>
        <p:spPr>
          <a:xfrm>
            <a:off x="6281928" y="1362456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🧠</a:t>
            </a:r>
            <a:endParaRPr lang="en-US" sz="1800" dirty="0"/>
          </a:p>
        </p:txBody>
      </p:sp>
      <p:sp>
        <p:nvSpPr>
          <p:cNvPr id="76" name="Text 74"/>
          <p:cNvSpPr/>
          <p:nvPr/>
        </p:nvSpPr>
        <p:spPr>
          <a:xfrm>
            <a:off x="6784848" y="1344168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micro:bit v2</a:t>
            </a:r>
            <a:endParaRPr lang="en-US" sz="1100" dirty="0"/>
          </a:p>
        </p:txBody>
      </p:sp>
      <p:sp>
        <p:nvSpPr>
          <p:cNvPr id="77" name="Text 75"/>
          <p:cNvSpPr/>
          <p:nvPr/>
        </p:nvSpPr>
        <p:spPr>
          <a:xfrm>
            <a:off x="6784848" y="1600200"/>
            <a:ext cx="1920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Mission controller</a:t>
            </a:r>
            <a:endParaRPr lang="en-US" sz="950" dirty="0"/>
          </a:p>
        </p:txBody>
      </p:sp>
      <p:sp>
        <p:nvSpPr>
          <p:cNvPr id="78" name="Shape 76"/>
          <p:cNvSpPr/>
          <p:nvPr/>
        </p:nvSpPr>
        <p:spPr>
          <a:xfrm>
            <a:off x="6263640" y="2002536"/>
            <a:ext cx="2560320" cy="594360"/>
          </a:xfrm>
          <a:prstGeom prst="rect">
            <a:avLst/>
          </a:prstGeom>
          <a:solidFill>
            <a:srgbClr val="172547"/>
          </a:solidFill>
          <a:ln w="12700">
            <a:solidFill>
              <a:srgbClr val="172547"/>
            </a:solidFill>
            <a:prstDash val="solid"/>
          </a:ln>
        </p:spPr>
      </p:sp>
      <p:sp>
        <p:nvSpPr>
          <p:cNvPr id="79" name="Text 77"/>
          <p:cNvSpPr/>
          <p:nvPr/>
        </p:nvSpPr>
        <p:spPr>
          <a:xfrm>
            <a:off x="6281928" y="2066544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⚡</a:t>
            </a:r>
            <a:endParaRPr lang="en-US" sz="1800" dirty="0"/>
          </a:p>
        </p:txBody>
      </p:sp>
      <p:sp>
        <p:nvSpPr>
          <p:cNvPr id="80" name="Text 78"/>
          <p:cNvSpPr/>
          <p:nvPr/>
        </p:nvSpPr>
        <p:spPr>
          <a:xfrm>
            <a:off x="6784848" y="2048256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Nezha Board V2</a:t>
            </a:r>
            <a:endParaRPr lang="en-US" sz="1100" dirty="0"/>
          </a:p>
        </p:txBody>
      </p:sp>
      <p:sp>
        <p:nvSpPr>
          <p:cNvPr id="81" name="Text 79"/>
          <p:cNvSpPr/>
          <p:nvPr/>
        </p:nvSpPr>
        <p:spPr>
          <a:xfrm>
            <a:off x="6784848" y="2304288"/>
            <a:ext cx="1920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Motor &amp; sensor hub</a:t>
            </a:r>
            <a:endParaRPr lang="en-US" sz="950" dirty="0"/>
          </a:p>
        </p:txBody>
      </p:sp>
      <p:sp>
        <p:nvSpPr>
          <p:cNvPr id="82" name="Shape 80"/>
          <p:cNvSpPr/>
          <p:nvPr/>
        </p:nvSpPr>
        <p:spPr>
          <a:xfrm>
            <a:off x="6263640" y="2706624"/>
            <a:ext cx="2560320" cy="594360"/>
          </a:xfrm>
          <a:prstGeom prst="rect">
            <a:avLst/>
          </a:prstGeom>
          <a:solidFill>
            <a:srgbClr val="172547"/>
          </a:solidFill>
          <a:ln w="12700">
            <a:solidFill>
              <a:srgbClr val="172547"/>
            </a:solidFill>
            <a:prstDash val="solid"/>
          </a:ln>
        </p:spPr>
      </p:sp>
      <p:sp>
        <p:nvSpPr>
          <p:cNvPr id="83" name="Text 81"/>
          <p:cNvSpPr/>
          <p:nvPr/>
        </p:nvSpPr>
        <p:spPr>
          <a:xfrm>
            <a:off x="6281928" y="277063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🔩</a:t>
            </a:r>
            <a:endParaRPr lang="en-US" sz="1800" dirty="0"/>
          </a:p>
        </p:txBody>
      </p:sp>
      <p:sp>
        <p:nvSpPr>
          <p:cNvPr id="84" name="Text 82"/>
          <p:cNvSpPr/>
          <p:nvPr/>
        </p:nvSpPr>
        <p:spPr>
          <a:xfrm>
            <a:off x="6784848" y="2752344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PlanetX Smart Motor</a:t>
            </a:r>
            <a:endParaRPr lang="en-US" sz="1100" dirty="0"/>
          </a:p>
        </p:txBody>
      </p:sp>
      <p:sp>
        <p:nvSpPr>
          <p:cNvPr id="85" name="Text 83"/>
          <p:cNvSpPr/>
          <p:nvPr/>
        </p:nvSpPr>
        <p:spPr>
          <a:xfrm>
            <a:off x="6784848" y="3008376"/>
            <a:ext cx="1920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Simulates rocket burns</a:t>
            </a:r>
            <a:endParaRPr lang="en-US" sz="950" dirty="0"/>
          </a:p>
        </p:txBody>
      </p:sp>
      <p:sp>
        <p:nvSpPr>
          <p:cNvPr id="86" name="Shape 84"/>
          <p:cNvSpPr/>
          <p:nvPr/>
        </p:nvSpPr>
        <p:spPr>
          <a:xfrm>
            <a:off x="6263640" y="3410712"/>
            <a:ext cx="2560320" cy="594360"/>
          </a:xfrm>
          <a:prstGeom prst="rect">
            <a:avLst/>
          </a:prstGeom>
          <a:solidFill>
            <a:srgbClr val="172547"/>
          </a:solidFill>
          <a:ln w="12700">
            <a:solidFill>
              <a:srgbClr val="172547"/>
            </a:solidFill>
            <a:prstDash val="solid"/>
          </a:ln>
        </p:spPr>
      </p:sp>
      <p:sp>
        <p:nvSpPr>
          <p:cNvPr id="87" name="Text 85"/>
          <p:cNvSpPr/>
          <p:nvPr/>
        </p:nvSpPr>
        <p:spPr>
          <a:xfrm>
            <a:off x="6281928" y="347472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📡</a:t>
            </a:r>
            <a:endParaRPr lang="en-US" sz="1800" dirty="0"/>
          </a:p>
        </p:txBody>
      </p:sp>
      <p:sp>
        <p:nvSpPr>
          <p:cNvPr id="88" name="Text 86"/>
          <p:cNvSpPr/>
          <p:nvPr/>
        </p:nvSpPr>
        <p:spPr>
          <a:xfrm>
            <a:off x="6784848" y="3456432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Sonar:bit</a:t>
            </a:r>
            <a:endParaRPr lang="en-US" sz="1100" dirty="0"/>
          </a:p>
        </p:txBody>
      </p:sp>
      <p:sp>
        <p:nvSpPr>
          <p:cNvPr id="89" name="Text 87"/>
          <p:cNvSpPr/>
          <p:nvPr/>
        </p:nvSpPr>
        <p:spPr>
          <a:xfrm>
            <a:off x="6784848" y="3712464"/>
            <a:ext cx="1920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Triggers splashdown event</a:t>
            </a:r>
            <a:endParaRPr lang="en-US" sz="950" dirty="0"/>
          </a:p>
        </p:txBody>
      </p:sp>
      <p:sp>
        <p:nvSpPr>
          <p:cNvPr id="90" name="Shape 88"/>
          <p:cNvSpPr/>
          <p:nvPr/>
        </p:nvSpPr>
        <p:spPr>
          <a:xfrm>
            <a:off x="6263640" y="4114800"/>
            <a:ext cx="2560320" cy="594360"/>
          </a:xfrm>
          <a:prstGeom prst="rect">
            <a:avLst/>
          </a:prstGeom>
          <a:solidFill>
            <a:srgbClr val="172547"/>
          </a:solidFill>
          <a:ln w="12700">
            <a:solidFill>
              <a:srgbClr val="172547"/>
            </a:solidFill>
            <a:prstDash val="solid"/>
          </a:ln>
        </p:spPr>
      </p:sp>
      <p:sp>
        <p:nvSpPr>
          <p:cNvPr id="91" name="Text 89"/>
          <p:cNvSpPr/>
          <p:nvPr/>
        </p:nvSpPr>
        <p:spPr>
          <a:xfrm>
            <a:off x="6281928" y="417880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🛡</a:t>
            </a:r>
            <a:endParaRPr lang="en-US" sz="1800" dirty="0"/>
          </a:p>
        </p:txBody>
      </p:sp>
      <p:sp>
        <p:nvSpPr>
          <p:cNvPr id="92" name="Text 90"/>
          <p:cNvSpPr/>
          <p:nvPr/>
        </p:nvSpPr>
        <p:spPr>
          <a:xfrm>
            <a:off x="6784848" y="4160520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Heat Shield (blocks)</a:t>
            </a:r>
            <a:endParaRPr lang="en-US" sz="1100" dirty="0"/>
          </a:p>
        </p:txBody>
      </p:sp>
      <p:sp>
        <p:nvSpPr>
          <p:cNvPr id="93" name="Text 91"/>
          <p:cNvSpPr/>
          <p:nvPr/>
        </p:nvSpPr>
        <p:spPr>
          <a:xfrm>
            <a:off x="6784848" y="4416552"/>
            <a:ext cx="1920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Ablative shield structure</a:t>
            </a:r>
            <a:endParaRPr lang="en-US" sz="950" dirty="0"/>
          </a:p>
        </p:txBody>
      </p:sp>
      <p:sp>
        <p:nvSpPr>
          <p:cNvPr id="94" name="Shape 92"/>
          <p:cNvSpPr/>
          <p:nvPr/>
        </p:nvSpPr>
        <p:spPr>
          <a:xfrm>
            <a:off x="274320" y="4709160"/>
            <a:ext cx="5669280" cy="274320"/>
          </a:xfrm>
          <a:prstGeom prst="rect">
            <a:avLst/>
          </a:prstGeom>
          <a:solidFill>
            <a:srgbClr val="4BBDB3">
              <a:alpha val="20000"/>
            </a:srgbClr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95" name="Text 93"/>
          <p:cNvSpPr/>
          <p:nvPr/>
        </p:nvSpPr>
        <p:spPr>
          <a:xfrm>
            <a:off x="274320" y="4709160"/>
            <a:ext cx="5669280" cy="274320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💡  Program each mission phase as a sequential block using pause() between phases — add LED.showString() at the start of each phase</a:t>
            </a:r>
            <a:endParaRPr lang="en-US" sz="9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D1B3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97280" y="45720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560320" y="13716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749040" y="3657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120640" y="9144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309360" y="32004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49808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595360" y="4114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100584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828800" y="8229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200400" y="118872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0" y="73152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675120" y="100584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138160" y="6400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869680" y="109728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0" y="0"/>
            <a:ext cx="9144000" cy="56692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solidFill>
            <a:srgbClr val="3AA89E"/>
          </a:solidFill>
          <a:ln w="12700">
            <a:solidFill>
              <a:srgbClr val="3AA89E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1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06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1097280" y="0"/>
            <a:ext cx="6858000" cy="566928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3 — Test, Iterate &amp; Present  (45 min)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7040880" y="0"/>
            <a:ext cx="2103120" cy="566928"/>
          </a:xfrm>
          <a:prstGeom prst="rect">
            <a:avLst/>
          </a:prstGeom>
          <a:noFill/>
          <a:ln/>
        </p:spPr>
        <p:txBody>
          <a:bodyPr wrap="square" lIns="0" tIns="0" rIns="101600" bIns="0" rtlCol="0" anchor="ctr"/>
          <a:lstStyle/>
          <a:p>
            <a:pPr algn="r" indent="0" marL="0">
              <a:buNone/>
            </a:pPr>
            <a:r>
              <a:rPr lang="en-US" sz="850" b="1" spc="80" kern="0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228600" y="749808"/>
            <a:ext cx="2788920" cy="3520440"/>
          </a:xfrm>
          <a:prstGeom prst="rect">
            <a:avLst/>
          </a:prstGeom>
          <a:solidFill>
            <a:srgbClr val="152040"/>
          </a:solidFill>
          <a:ln w="19050">
            <a:solidFill>
              <a:srgbClr val="4BBDB3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228600" y="749808"/>
            <a:ext cx="2788920" cy="6400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65760" y="86868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🧪  TEST</a:t>
            </a:r>
            <a:endParaRPr lang="en-US" sz="1700" dirty="0"/>
          </a:p>
        </p:txBody>
      </p:sp>
      <p:sp>
        <p:nvSpPr>
          <p:cNvPr id="25" name="Shape 23"/>
          <p:cNvSpPr/>
          <p:nvPr/>
        </p:nvSpPr>
        <p:spPr>
          <a:xfrm>
            <a:off x="393192" y="1591056"/>
            <a:ext cx="64008" cy="6400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30352" y="149961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Run the full sequence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393192" y="2139696"/>
            <a:ext cx="64008" cy="6400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530352" y="204825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Does every component respond correctly?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393192" y="2688336"/>
            <a:ext cx="64008" cy="6400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530352" y="259689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Record results on the Testing Log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393192" y="3236976"/>
            <a:ext cx="64008" cy="6400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530352" y="314553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Check LED / display output</a:t>
            </a:r>
            <a:endParaRPr lang="en-US" sz="1050" dirty="0"/>
          </a:p>
        </p:txBody>
      </p:sp>
      <p:sp>
        <p:nvSpPr>
          <p:cNvPr id="33" name="Shape 31"/>
          <p:cNvSpPr/>
          <p:nvPr/>
        </p:nvSpPr>
        <p:spPr>
          <a:xfrm>
            <a:off x="393192" y="3785616"/>
            <a:ext cx="64008" cy="6400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530352" y="369417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Time each phase — matches the brief?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3246120" y="749808"/>
            <a:ext cx="2788920" cy="3520440"/>
          </a:xfrm>
          <a:prstGeom prst="rect">
            <a:avLst/>
          </a:prstGeom>
          <a:solidFill>
            <a:srgbClr val="152040"/>
          </a:solidFill>
          <a:ln w="19050">
            <a:solidFill>
              <a:srgbClr val="7B6CB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36" name="Shape 34"/>
          <p:cNvSpPr/>
          <p:nvPr/>
        </p:nvSpPr>
        <p:spPr>
          <a:xfrm>
            <a:off x="3246120" y="749808"/>
            <a:ext cx="2788920" cy="64008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3383280" y="86868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7B6C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🔄  ITERATE</a:t>
            </a:r>
            <a:endParaRPr lang="en-US" sz="1700" dirty="0"/>
          </a:p>
        </p:txBody>
      </p:sp>
      <p:sp>
        <p:nvSpPr>
          <p:cNvPr id="38" name="Shape 36"/>
          <p:cNvSpPr/>
          <p:nvPr/>
        </p:nvSpPr>
        <p:spPr>
          <a:xfrm>
            <a:off x="3410712" y="1591056"/>
            <a:ext cx="64008" cy="64008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3547872" y="149961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Identify what didn't work — be specific</a:t>
            </a:r>
            <a:endParaRPr lang="en-US" sz="1050" dirty="0"/>
          </a:p>
        </p:txBody>
      </p:sp>
      <p:sp>
        <p:nvSpPr>
          <p:cNvPr id="40" name="Shape 38"/>
          <p:cNvSpPr/>
          <p:nvPr/>
        </p:nvSpPr>
        <p:spPr>
          <a:xfrm>
            <a:off x="3410712" y="2139696"/>
            <a:ext cx="64008" cy="64008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3547872" y="204825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Adjust speeds, timings, or thresholds</a:t>
            </a:r>
            <a:endParaRPr lang="en-US" sz="1050" dirty="0"/>
          </a:p>
        </p:txBody>
      </p:sp>
      <p:sp>
        <p:nvSpPr>
          <p:cNvPr id="42" name="Shape 40"/>
          <p:cNvSpPr/>
          <p:nvPr/>
        </p:nvSpPr>
        <p:spPr>
          <a:xfrm>
            <a:off x="3410712" y="2688336"/>
            <a:ext cx="64008" cy="64008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3547872" y="259689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Reinforce structure if needed</a:t>
            </a:r>
            <a:endParaRPr lang="en-US" sz="1050" dirty="0"/>
          </a:p>
        </p:txBody>
      </p:sp>
      <p:sp>
        <p:nvSpPr>
          <p:cNvPr id="44" name="Shape 42"/>
          <p:cNvSpPr/>
          <p:nvPr/>
        </p:nvSpPr>
        <p:spPr>
          <a:xfrm>
            <a:off x="3410712" y="3236976"/>
            <a:ext cx="64008" cy="64008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3547872" y="314553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Retest after every change</a:t>
            </a:r>
            <a:endParaRPr lang="en-US" sz="1050" dirty="0"/>
          </a:p>
        </p:txBody>
      </p:sp>
      <p:sp>
        <p:nvSpPr>
          <p:cNvPr id="46" name="Shape 44"/>
          <p:cNvSpPr/>
          <p:nvPr/>
        </p:nvSpPr>
        <p:spPr>
          <a:xfrm>
            <a:off x="3410712" y="3785616"/>
            <a:ext cx="64008" cy="64008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3547872" y="369417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Document each improvement attempt</a:t>
            </a:r>
            <a:endParaRPr lang="en-US" sz="1050" dirty="0"/>
          </a:p>
        </p:txBody>
      </p:sp>
      <p:sp>
        <p:nvSpPr>
          <p:cNvPr id="48" name="Shape 46"/>
          <p:cNvSpPr/>
          <p:nvPr/>
        </p:nvSpPr>
        <p:spPr>
          <a:xfrm>
            <a:off x="6263640" y="749808"/>
            <a:ext cx="2788920" cy="3520440"/>
          </a:xfrm>
          <a:prstGeom prst="rect">
            <a:avLst/>
          </a:prstGeom>
          <a:solidFill>
            <a:srgbClr val="152040"/>
          </a:solidFill>
          <a:ln w="19050">
            <a:solidFill>
              <a:srgbClr val="F5A623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49" name="Shape 47"/>
          <p:cNvSpPr/>
          <p:nvPr/>
        </p:nvSpPr>
        <p:spPr>
          <a:xfrm>
            <a:off x="6263640" y="749808"/>
            <a:ext cx="2788920" cy="64008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6400800" y="86868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🎤  PRESENT</a:t>
            </a:r>
            <a:endParaRPr lang="en-US" sz="1700" dirty="0"/>
          </a:p>
        </p:txBody>
      </p:sp>
      <p:sp>
        <p:nvSpPr>
          <p:cNvPr id="51" name="Shape 49"/>
          <p:cNvSpPr/>
          <p:nvPr/>
        </p:nvSpPr>
        <p:spPr>
          <a:xfrm>
            <a:off x="6428232" y="1591056"/>
            <a:ext cx="64008" cy="64008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6565392" y="149961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Live demonstration of your build</a:t>
            </a:r>
            <a:endParaRPr lang="en-US" sz="1050" dirty="0"/>
          </a:p>
        </p:txBody>
      </p:sp>
      <p:sp>
        <p:nvSpPr>
          <p:cNvPr id="53" name="Shape 51"/>
          <p:cNvSpPr/>
          <p:nvPr/>
        </p:nvSpPr>
        <p:spPr>
          <a:xfrm>
            <a:off x="6428232" y="2139696"/>
            <a:ext cx="64008" cy="64008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6565392" y="204825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Explain each design decision</a:t>
            </a:r>
            <a:endParaRPr lang="en-US" sz="1050" dirty="0"/>
          </a:p>
        </p:txBody>
      </p:sp>
      <p:sp>
        <p:nvSpPr>
          <p:cNvPr id="55" name="Shape 53"/>
          <p:cNvSpPr/>
          <p:nvPr/>
        </p:nvSpPr>
        <p:spPr>
          <a:xfrm>
            <a:off x="6428232" y="2688336"/>
            <a:ext cx="64008" cy="64008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56" name="Text 54"/>
          <p:cNvSpPr/>
          <p:nvPr/>
        </p:nvSpPr>
        <p:spPr>
          <a:xfrm>
            <a:off x="6565392" y="259689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Show the code — walk through phases</a:t>
            </a:r>
            <a:endParaRPr lang="en-US" sz="1050" dirty="0"/>
          </a:p>
        </p:txBody>
      </p:sp>
      <p:sp>
        <p:nvSpPr>
          <p:cNvPr id="57" name="Shape 55"/>
          <p:cNvSpPr/>
          <p:nvPr/>
        </p:nvSpPr>
        <p:spPr>
          <a:xfrm>
            <a:off x="6428232" y="3236976"/>
            <a:ext cx="64008" cy="64008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58" name="Text 56"/>
          <p:cNvSpPr/>
          <p:nvPr/>
        </p:nvSpPr>
        <p:spPr>
          <a:xfrm>
            <a:off x="6565392" y="314553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Reflect: what would you change?</a:t>
            </a:r>
            <a:endParaRPr lang="en-US" sz="1050" dirty="0"/>
          </a:p>
        </p:txBody>
      </p:sp>
      <p:sp>
        <p:nvSpPr>
          <p:cNvPr id="59" name="Shape 57"/>
          <p:cNvSpPr/>
          <p:nvPr/>
        </p:nvSpPr>
        <p:spPr>
          <a:xfrm>
            <a:off x="6428232" y="3785616"/>
            <a:ext cx="64008" cy="64008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60" name="Text 58"/>
          <p:cNvSpPr/>
          <p:nvPr/>
        </p:nvSpPr>
        <p:spPr>
          <a:xfrm>
            <a:off x="6565392" y="369417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Peer feedback using rubric</a:t>
            </a:r>
            <a:endParaRPr lang="en-US" sz="1050" dirty="0"/>
          </a:p>
        </p:txBody>
      </p:sp>
      <p:sp>
        <p:nvSpPr>
          <p:cNvPr id="61" name="Shape 59"/>
          <p:cNvSpPr/>
          <p:nvPr/>
        </p:nvSpPr>
        <p:spPr>
          <a:xfrm>
            <a:off x="228600" y="4361688"/>
            <a:ext cx="8686800" cy="603504"/>
          </a:xfrm>
          <a:prstGeom prst="rect">
            <a:avLst/>
          </a:prstGeom>
          <a:solidFill>
            <a:srgbClr val="152040"/>
          </a:solidFill>
          <a:ln w="15240">
            <a:solidFill>
              <a:srgbClr val="F5C842"/>
            </a:solidFill>
            <a:prstDash val="solid"/>
          </a:ln>
        </p:spPr>
      </p:sp>
      <p:sp>
        <p:nvSpPr>
          <p:cNvPr id="62" name="Text 60"/>
          <p:cNvSpPr/>
          <p:nvPr/>
        </p:nvSpPr>
        <p:spPr>
          <a:xfrm>
            <a:off x="320040" y="4416552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5C8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SUCCESS CRITERIA:</a:t>
            </a:r>
            <a:endParaRPr lang="en-US" sz="1000" dirty="0"/>
          </a:p>
        </p:txBody>
      </p:sp>
      <p:sp>
        <p:nvSpPr>
          <p:cNvPr id="63" name="Text 61"/>
          <p:cNvSpPr/>
          <p:nvPr/>
        </p:nvSpPr>
        <p:spPr>
          <a:xfrm>
            <a:off x="2148840" y="4416552"/>
            <a:ext cx="1645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✓  5-phase sequence runs</a:t>
            </a:r>
            <a:endParaRPr lang="en-US" sz="950" dirty="0"/>
          </a:p>
        </p:txBody>
      </p:sp>
      <p:sp>
        <p:nvSpPr>
          <p:cNvPr id="64" name="Text 62"/>
          <p:cNvSpPr/>
          <p:nvPr/>
        </p:nvSpPr>
        <p:spPr>
          <a:xfrm>
            <a:off x="3813048" y="4416552"/>
            <a:ext cx="1645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✓  LED shows all 5 codes</a:t>
            </a:r>
            <a:endParaRPr lang="en-US" sz="950" dirty="0"/>
          </a:p>
        </p:txBody>
      </p:sp>
      <p:sp>
        <p:nvSpPr>
          <p:cNvPr id="65" name="Text 63"/>
          <p:cNvSpPr/>
          <p:nvPr/>
        </p:nvSpPr>
        <p:spPr>
          <a:xfrm>
            <a:off x="5477256" y="4416552"/>
            <a:ext cx="1645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✓  Sonar triggers splashdown</a:t>
            </a:r>
            <a:endParaRPr lang="en-US" sz="950" dirty="0"/>
          </a:p>
        </p:txBody>
      </p:sp>
      <p:sp>
        <p:nvSpPr>
          <p:cNvPr id="66" name="Text 64"/>
          <p:cNvSpPr/>
          <p:nvPr/>
        </p:nvSpPr>
        <p:spPr>
          <a:xfrm>
            <a:off x="7141464" y="4416552"/>
            <a:ext cx="1645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✓  Heat shield visible on model</a:t>
            </a:r>
            <a:endParaRPr lang="en-US" sz="9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A1F3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97280" y="45720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560320" y="13716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749040" y="3657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120640" y="9144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309360" y="32004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49808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595360" y="4114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100584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828800" y="8229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200400" y="118872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0" y="73152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675120" y="100584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138160" y="6400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869680" y="109728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0" y="0"/>
            <a:ext cx="9144000" cy="56692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solidFill>
            <a:srgbClr val="3AA89E"/>
          </a:solidFill>
          <a:ln w="12700">
            <a:solidFill>
              <a:srgbClr val="3AA89E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1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06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1097280" y="0"/>
            <a:ext cx="6858000" cy="566928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Assessment &amp; Differentiation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7040880" y="0"/>
            <a:ext cx="2103120" cy="566928"/>
          </a:xfrm>
          <a:prstGeom prst="rect">
            <a:avLst/>
          </a:prstGeom>
          <a:noFill/>
          <a:ln/>
        </p:spPr>
        <p:txBody>
          <a:bodyPr wrap="square" lIns="0" tIns="0" rIns="101600" bIns="0" rtlCol="0" anchor="ctr"/>
          <a:lstStyle/>
          <a:p>
            <a:pPr algn="r" indent="0" marL="0">
              <a:buNone/>
            </a:pPr>
            <a:r>
              <a:rPr lang="en-US" sz="850" b="1" spc="80" kern="0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274320" y="749808"/>
            <a:ext cx="4160520" cy="4160520"/>
          </a:xfrm>
          <a:prstGeom prst="rect">
            <a:avLst/>
          </a:prstGeom>
          <a:solidFill>
            <a:srgbClr val="152040"/>
          </a:solidFill>
          <a:ln w="19050">
            <a:solidFill>
              <a:srgbClr val="4BBDB3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274320" y="749808"/>
            <a:ext cx="4160520" cy="6400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11480" y="850392"/>
            <a:ext cx="3840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📊  Assessment Strategies</a:t>
            </a:r>
            <a:endParaRPr lang="en-US" sz="1500" dirty="0"/>
          </a:p>
        </p:txBody>
      </p:sp>
      <p:sp>
        <p:nvSpPr>
          <p:cNvPr id="25" name="Shape 23"/>
          <p:cNvSpPr/>
          <p:nvPr/>
        </p:nvSpPr>
        <p:spPr>
          <a:xfrm>
            <a:off x="384048" y="1353312"/>
            <a:ext cx="3931920" cy="987552"/>
          </a:xfrm>
          <a:prstGeom prst="rect">
            <a:avLst/>
          </a:prstGeom>
          <a:solidFill>
            <a:srgbClr val="172547"/>
          </a:solidFill>
          <a:ln w="12700">
            <a:solidFill>
              <a:srgbClr val="172547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38912" y="146304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👁</a:t>
            </a:r>
            <a:endParaRPr lang="en-US" sz="2000" dirty="0"/>
          </a:p>
        </p:txBody>
      </p:sp>
      <p:sp>
        <p:nvSpPr>
          <p:cNvPr id="27" name="Text 25"/>
          <p:cNvSpPr/>
          <p:nvPr/>
        </p:nvSpPr>
        <p:spPr>
          <a:xfrm>
            <a:off x="914400" y="1426464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spc="120" kern="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FORMATIVE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914400" y="1700784"/>
            <a:ext cx="3246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Observation during heat shield design</a:t>
            </a:r>
            <a:endParaRPr lang="en-US" sz="10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Questioning: 'What makes re-entry dangerous?'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384048" y="2450592"/>
            <a:ext cx="3931920" cy="987552"/>
          </a:xfrm>
          <a:prstGeom prst="rect">
            <a:avLst/>
          </a:prstGeom>
          <a:solidFill>
            <a:srgbClr val="172547"/>
          </a:solidFill>
          <a:ln w="12700">
            <a:solidFill>
              <a:srgbClr val="172547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38912" y="256032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📁</a:t>
            </a:r>
            <a:endParaRPr lang="en-US" sz="2000" dirty="0"/>
          </a:p>
        </p:txBody>
      </p:sp>
      <p:sp>
        <p:nvSpPr>
          <p:cNvPr id="31" name="Text 29"/>
          <p:cNvSpPr/>
          <p:nvPr/>
        </p:nvSpPr>
        <p:spPr>
          <a:xfrm>
            <a:off x="914400" y="2523744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spc="120" kern="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PORTFOLIO</a:t>
            </a:r>
            <a:endParaRPr lang="en-US" sz="950" dirty="0"/>
          </a:p>
        </p:txBody>
      </p:sp>
      <p:sp>
        <p:nvSpPr>
          <p:cNvPr id="32" name="Text 30"/>
          <p:cNvSpPr/>
          <p:nvPr/>
        </p:nvSpPr>
        <p:spPr>
          <a:xfrm>
            <a:off x="914400" y="2798064"/>
            <a:ext cx="3246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Design Brief &amp; Testing Log with phase timings</a:t>
            </a:r>
            <a:endParaRPr lang="en-US" sz="10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Annotated photo: ascent stage, capsule, shield</a:t>
            </a:r>
            <a:endParaRPr lang="en-US" sz="1050" dirty="0"/>
          </a:p>
        </p:txBody>
      </p:sp>
      <p:sp>
        <p:nvSpPr>
          <p:cNvPr id="33" name="Shape 31"/>
          <p:cNvSpPr/>
          <p:nvPr/>
        </p:nvSpPr>
        <p:spPr>
          <a:xfrm>
            <a:off x="384048" y="3547872"/>
            <a:ext cx="3931920" cy="987552"/>
          </a:xfrm>
          <a:prstGeom prst="rect">
            <a:avLst/>
          </a:prstGeom>
          <a:solidFill>
            <a:srgbClr val="172547"/>
          </a:solidFill>
          <a:ln w="12700">
            <a:solidFill>
              <a:srgbClr val="172547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438912" y="365760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🎯</a:t>
            </a:r>
            <a:endParaRPr lang="en-US" sz="2000" dirty="0"/>
          </a:p>
        </p:txBody>
      </p:sp>
      <p:sp>
        <p:nvSpPr>
          <p:cNvPr id="35" name="Text 33"/>
          <p:cNvSpPr/>
          <p:nvPr/>
        </p:nvSpPr>
        <p:spPr>
          <a:xfrm>
            <a:off x="914400" y="3621024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spc="120" kern="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SUMMATIVE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914400" y="3895344"/>
            <a:ext cx="3246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Live 5-phase return simulation demo</a:t>
            </a:r>
            <a:endParaRPr lang="en-US" sz="10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Team explains re-entry physics with evidence</a:t>
            </a:r>
            <a:endParaRPr lang="en-US" sz="1050" dirty="0"/>
          </a:p>
        </p:txBody>
      </p:sp>
      <p:sp>
        <p:nvSpPr>
          <p:cNvPr id="37" name="Shape 35"/>
          <p:cNvSpPr/>
          <p:nvPr/>
        </p:nvSpPr>
        <p:spPr>
          <a:xfrm>
            <a:off x="4709160" y="749808"/>
            <a:ext cx="4160520" cy="4160520"/>
          </a:xfrm>
          <a:prstGeom prst="rect">
            <a:avLst/>
          </a:prstGeom>
          <a:solidFill>
            <a:srgbClr val="152040"/>
          </a:solidFill>
          <a:ln w="19050">
            <a:solidFill>
              <a:srgbClr val="7B6CB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4709160" y="749808"/>
            <a:ext cx="4160520" cy="64008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4846320" y="850392"/>
            <a:ext cx="3840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7B6C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🎯  Differentiation Strategies</a:t>
            </a:r>
            <a:endParaRPr lang="en-US" sz="1500" dirty="0"/>
          </a:p>
        </p:txBody>
      </p:sp>
      <p:sp>
        <p:nvSpPr>
          <p:cNvPr id="40" name="Shape 38"/>
          <p:cNvSpPr/>
          <p:nvPr/>
        </p:nvSpPr>
        <p:spPr>
          <a:xfrm>
            <a:off x="4818888" y="1353312"/>
            <a:ext cx="3931920" cy="777240"/>
          </a:xfrm>
          <a:prstGeom prst="rect">
            <a:avLst/>
          </a:prstGeom>
          <a:solidFill>
            <a:srgbClr val="172547"/>
          </a:solidFill>
          <a:ln w="12700">
            <a:solidFill>
              <a:srgbClr val="34D399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4919472" y="1417320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🟢  Scaffolding</a:t>
            </a:r>
            <a:endParaRPr lang="en-US" sz="1100" dirty="0"/>
          </a:p>
        </p:txBody>
      </p:sp>
      <p:sp>
        <p:nvSpPr>
          <p:cNvPr id="42" name="Text 40"/>
          <p:cNvSpPr/>
          <p:nvPr/>
        </p:nvSpPr>
        <p:spPr>
          <a:xfrm>
            <a:off x="4919472" y="1691640"/>
            <a:ext cx="37033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9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Provide the 5-phase code scaffold with pause() values blank — students only fill in motor speeds and LED strings.</a:t>
            </a:r>
            <a:endParaRPr lang="en-US" sz="950" dirty="0"/>
          </a:p>
        </p:txBody>
      </p:sp>
      <p:sp>
        <p:nvSpPr>
          <p:cNvPr id="43" name="Shape 41"/>
          <p:cNvSpPr/>
          <p:nvPr/>
        </p:nvSpPr>
        <p:spPr>
          <a:xfrm>
            <a:off x="4818888" y="2240280"/>
            <a:ext cx="3931920" cy="777240"/>
          </a:xfrm>
          <a:prstGeom prst="rect">
            <a:avLst/>
          </a:prstGeom>
          <a:solidFill>
            <a:srgbClr val="172547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4919472" y="2304288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🔵  Extension</a:t>
            </a:r>
            <a:endParaRPr lang="en-US" sz="1100" dirty="0"/>
          </a:p>
        </p:txBody>
      </p:sp>
      <p:sp>
        <p:nvSpPr>
          <p:cNvPr id="45" name="Text 43"/>
          <p:cNvSpPr/>
          <p:nvPr/>
        </p:nvSpPr>
        <p:spPr>
          <a:xfrm>
            <a:off x="4919472" y="2578608"/>
            <a:ext cx="37033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9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Add a proximity alarm: if Sonar &lt; 15 cm during re-entry, trigger a 'WARNING' LED flash sequence before splashdown.</a:t>
            </a:r>
            <a:endParaRPr lang="en-US" sz="950" dirty="0"/>
          </a:p>
        </p:txBody>
      </p:sp>
      <p:sp>
        <p:nvSpPr>
          <p:cNvPr id="46" name="Shape 44"/>
          <p:cNvSpPr/>
          <p:nvPr/>
        </p:nvSpPr>
        <p:spPr>
          <a:xfrm>
            <a:off x="4818888" y="3127248"/>
            <a:ext cx="3931920" cy="777240"/>
          </a:xfrm>
          <a:prstGeom prst="rect">
            <a:avLst/>
          </a:prstGeom>
          <a:solidFill>
            <a:srgbClr val="172547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4919472" y="3191256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🟡  ELL Support</a:t>
            </a:r>
            <a:endParaRPr lang="en-US" sz="1100" dirty="0"/>
          </a:p>
        </p:txBody>
      </p:sp>
      <p:sp>
        <p:nvSpPr>
          <p:cNvPr id="48" name="Text 46"/>
          <p:cNvSpPr/>
          <p:nvPr/>
        </p:nvSpPr>
        <p:spPr>
          <a:xfrm>
            <a:off x="4919472" y="3465576"/>
            <a:ext cx="37033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9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Visual timeline cards in Arabic and English showing each phase, its LED code, and the motor action.</a:t>
            </a:r>
            <a:endParaRPr lang="en-US" sz="950" dirty="0"/>
          </a:p>
        </p:txBody>
      </p:sp>
      <p:sp>
        <p:nvSpPr>
          <p:cNvPr id="49" name="Shape 47"/>
          <p:cNvSpPr/>
          <p:nvPr/>
        </p:nvSpPr>
        <p:spPr>
          <a:xfrm>
            <a:off x="4818888" y="4014216"/>
            <a:ext cx="3931920" cy="777240"/>
          </a:xfrm>
          <a:prstGeom prst="rect">
            <a:avLst/>
          </a:prstGeom>
          <a:solidFill>
            <a:srgbClr val="172547"/>
          </a:solidFill>
          <a:ln w="12700">
            <a:solidFill>
              <a:srgbClr val="E8707A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4919472" y="4078224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🔴  Advanced</a:t>
            </a:r>
            <a:endParaRPr lang="en-US" sz="1100" dirty="0"/>
          </a:p>
        </p:txBody>
      </p:sp>
      <p:sp>
        <p:nvSpPr>
          <p:cNvPr id="51" name="Text 49"/>
          <p:cNvSpPr/>
          <p:nvPr/>
        </p:nvSpPr>
        <p:spPr>
          <a:xfrm>
            <a:off x="4919472" y="4352544"/>
            <a:ext cx="37033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9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JavaScript mode. Track and display elapsed mission time. Calculate the theoretical re-entry deceleration from motor speed data.</a:t>
            </a:r>
            <a:endParaRPr lang="en-US" sz="9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D1B3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97280" y="45720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560320" y="13716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749040" y="3657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120640" y="9144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309360" y="32004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49808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595360" y="4114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100584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828800" y="8229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200400" y="118872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0" y="73152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675120" y="100584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138160" y="6400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869680" y="109728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0" y="0"/>
            <a:ext cx="9144000" cy="56692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solidFill>
            <a:srgbClr val="3AA89E"/>
          </a:solidFill>
          <a:ln w="12700">
            <a:solidFill>
              <a:srgbClr val="3AA89E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1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06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1097280" y="0"/>
            <a:ext cx="6858000" cy="566928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Curriculum &amp; Standards Alignment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7040880" y="0"/>
            <a:ext cx="2103120" cy="566928"/>
          </a:xfrm>
          <a:prstGeom prst="rect">
            <a:avLst/>
          </a:prstGeom>
          <a:noFill/>
          <a:ln/>
        </p:spPr>
        <p:txBody>
          <a:bodyPr wrap="square" lIns="0" tIns="0" rIns="101600" bIns="0" rtlCol="0" anchor="ctr"/>
          <a:lstStyle/>
          <a:p>
            <a:pPr algn="r" indent="0" marL="0">
              <a:buNone/>
            </a:pPr>
            <a:r>
              <a:rPr lang="en-US" sz="850" b="1" spc="80" kern="0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228600" y="749808"/>
            <a:ext cx="2788920" cy="4160520"/>
          </a:xfrm>
          <a:prstGeom prst="rect">
            <a:avLst/>
          </a:prstGeom>
          <a:solidFill>
            <a:srgbClr val="152040"/>
          </a:solidFill>
          <a:ln w="19050">
            <a:solidFill>
              <a:srgbClr val="4BBDB3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228600" y="749808"/>
            <a:ext cx="2788920" cy="6400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65760" y="850392"/>
            <a:ext cx="24688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NGSS</a:t>
            </a:r>
            <a:endParaRPr lang="en-US" sz="1900" dirty="0"/>
          </a:p>
        </p:txBody>
      </p:sp>
      <p:sp>
        <p:nvSpPr>
          <p:cNvPr id="25" name="Text 23"/>
          <p:cNvSpPr/>
          <p:nvPr/>
        </p:nvSpPr>
        <p:spPr>
          <a:xfrm>
            <a:off x="365760" y="1252728"/>
            <a:ext cx="2514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Next Generation Science Standards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365760" y="1673352"/>
            <a:ext cx="1170432" cy="301752"/>
          </a:xfrm>
          <a:prstGeom prst="rect">
            <a:avLst/>
          </a:prstGeom>
          <a:solidFill>
            <a:srgbClr val="4BBDB3">
              <a:alpha val="25000"/>
            </a:srgbClr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65760" y="1673352"/>
            <a:ext cx="1170432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MS-ETS1-1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1664208" y="1673352"/>
            <a:ext cx="1170432" cy="301752"/>
          </a:xfrm>
          <a:prstGeom prst="rect">
            <a:avLst/>
          </a:prstGeom>
          <a:solidFill>
            <a:srgbClr val="4BBDB3">
              <a:alpha val="25000"/>
            </a:srgbClr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1664208" y="1673352"/>
            <a:ext cx="1170432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MS-ETS1-2</a:t>
            </a:r>
            <a:endParaRPr lang="en-US" sz="1050" dirty="0"/>
          </a:p>
        </p:txBody>
      </p:sp>
      <p:sp>
        <p:nvSpPr>
          <p:cNvPr id="30" name="Shape 28"/>
          <p:cNvSpPr/>
          <p:nvPr/>
        </p:nvSpPr>
        <p:spPr>
          <a:xfrm>
            <a:off x="365760" y="2084832"/>
            <a:ext cx="1170432" cy="301752"/>
          </a:xfrm>
          <a:prstGeom prst="rect">
            <a:avLst/>
          </a:prstGeom>
          <a:solidFill>
            <a:srgbClr val="4BBDB3">
              <a:alpha val="25000"/>
            </a:srgbClr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65760" y="2084832"/>
            <a:ext cx="1170432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MS-PS2-1</a:t>
            </a:r>
            <a:endParaRPr lang="en-US" sz="1050" dirty="0"/>
          </a:p>
        </p:txBody>
      </p:sp>
      <p:sp>
        <p:nvSpPr>
          <p:cNvPr id="32" name="Shape 30"/>
          <p:cNvSpPr/>
          <p:nvPr/>
        </p:nvSpPr>
        <p:spPr>
          <a:xfrm>
            <a:off x="1664208" y="2084832"/>
            <a:ext cx="1170432" cy="301752"/>
          </a:xfrm>
          <a:prstGeom prst="rect">
            <a:avLst/>
          </a:prstGeom>
          <a:solidFill>
            <a:srgbClr val="4BBDB3">
              <a:alpha val="25000"/>
            </a:srgbClr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1664208" y="2084832"/>
            <a:ext cx="1170432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MS-PS3-2</a:t>
            </a:r>
            <a:endParaRPr lang="en-US" sz="1050" dirty="0"/>
          </a:p>
        </p:txBody>
      </p:sp>
      <p:sp>
        <p:nvSpPr>
          <p:cNvPr id="34" name="Shape 32"/>
          <p:cNvSpPr/>
          <p:nvPr/>
        </p:nvSpPr>
        <p:spPr>
          <a:xfrm>
            <a:off x="411480" y="2834640"/>
            <a:ext cx="54864" cy="548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539496" y="2770632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Design return vehicle systems</a:t>
            </a:r>
            <a:endParaRPr lang="en-US" sz="1000" dirty="0"/>
          </a:p>
        </p:txBody>
      </p:sp>
      <p:sp>
        <p:nvSpPr>
          <p:cNvPr id="36" name="Shape 34"/>
          <p:cNvSpPr/>
          <p:nvPr/>
        </p:nvSpPr>
        <p:spPr>
          <a:xfrm>
            <a:off x="411480" y="3291840"/>
            <a:ext cx="54864" cy="548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539496" y="3227832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Evaluate re-entry simulation data</a:t>
            </a:r>
            <a:endParaRPr lang="en-US" sz="1000" dirty="0"/>
          </a:p>
        </p:txBody>
      </p:sp>
      <p:sp>
        <p:nvSpPr>
          <p:cNvPr id="38" name="Shape 36"/>
          <p:cNvSpPr/>
          <p:nvPr/>
        </p:nvSpPr>
        <p:spPr>
          <a:xfrm>
            <a:off x="411480" y="3749040"/>
            <a:ext cx="54864" cy="548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539496" y="3685032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Newton's 3rd Law — ascent burns</a:t>
            </a:r>
            <a:endParaRPr lang="en-US" sz="1000" dirty="0"/>
          </a:p>
        </p:txBody>
      </p:sp>
      <p:sp>
        <p:nvSpPr>
          <p:cNvPr id="40" name="Shape 38"/>
          <p:cNvSpPr/>
          <p:nvPr/>
        </p:nvSpPr>
        <p:spPr>
          <a:xfrm>
            <a:off x="411480" y="4206240"/>
            <a:ext cx="54864" cy="548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539496" y="4142232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Kinetic energy in atmospheric drag</a:t>
            </a:r>
            <a:endParaRPr lang="en-US" sz="1000" dirty="0"/>
          </a:p>
        </p:txBody>
      </p:sp>
      <p:sp>
        <p:nvSpPr>
          <p:cNvPr id="42" name="Shape 40"/>
          <p:cNvSpPr/>
          <p:nvPr/>
        </p:nvSpPr>
        <p:spPr>
          <a:xfrm>
            <a:off x="3246120" y="749808"/>
            <a:ext cx="2788920" cy="4160520"/>
          </a:xfrm>
          <a:prstGeom prst="rect">
            <a:avLst/>
          </a:prstGeom>
          <a:solidFill>
            <a:srgbClr val="152040"/>
          </a:solidFill>
          <a:ln w="19050">
            <a:solidFill>
              <a:srgbClr val="7B6CB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43" name="Shape 41"/>
          <p:cNvSpPr/>
          <p:nvPr/>
        </p:nvSpPr>
        <p:spPr>
          <a:xfrm>
            <a:off x="3246120" y="749808"/>
            <a:ext cx="2788920" cy="64008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3383280" y="850392"/>
            <a:ext cx="24688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7B6C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CSTA</a:t>
            </a:r>
            <a:endParaRPr lang="en-US" sz="1900" dirty="0"/>
          </a:p>
        </p:txBody>
      </p:sp>
      <p:sp>
        <p:nvSpPr>
          <p:cNvPr id="45" name="Text 43"/>
          <p:cNvSpPr/>
          <p:nvPr/>
        </p:nvSpPr>
        <p:spPr>
          <a:xfrm>
            <a:off x="3383280" y="1252728"/>
            <a:ext cx="2514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CS Teachers Association K–12</a:t>
            </a:r>
            <a:endParaRPr lang="en-US" sz="900" dirty="0"/>
          </a:p>
        </p:txBody>
      </p:sp>
      <p:sp>
        <p:nvSpPr>
          <p:cNvPr id="46" name="Shape 44"/>
          <p:cNvSpPr/>
          <p:nvPr/>
        </p:nvSpPr>
        <p:spPr>
          <a:xfrm>
            <a:off x="3383280" y="1673352"/>
            <a:ext cx="1170432" cy="301752"/>
          </a:xfrm>
          <a:prstGeom prst="rect">
            <a:avLst/>
          </a:prstGeom>
          <a:solidFill>
            <a:srgbClr val="7B6CB5">
              <a:alpha val="25000"/>
            </a:srgbClr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3383280" y="1673352"/>
            <a:ext cx="1170432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7B6C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1B-AP-10</a:t>
            </a:r>
            <a:endParaRPr lang="en-US" sz="1050" dirty="0"/>
          </a:p>
        </p:txBody>
      </p:sp>
      <p:sp>
        <p:nvSpPr>
          <p:cNvPr id="48" name="Shape 46"/>
          <p:cNvSpPr/>
          <p:nvPr/>
        </p:nvSpPr>
        <p:spPr>
          <a:xfrm>
            <a:off x="4681728" y="1673352"/>
            <a:ext cx="1170432" cy="301752"/>
          </a:xfrm>
          <a:prstGeom prst="rect">
            <a:avLst/>
          </a:prstGeom>
          <a:solidFill>
            <a:srgbClr val="7B6CB5">
              <a:alpha val="25000"/>
            </a:srgbClr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4681728" y="1673352"/>
            <a:ext cx="1170432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7B6C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1B-AP-11</a:t>
            </a:r>
            <a:endParaRPr lang="en-US" sz="1050" dirty="0"/>
          </a:p>
        </p:txBody>
      </p:sp>
      <p:sp>
        <p:nvSpPr>
          <p:cNvPr id="50" name="Shape 48"/>
          <p:cNvSpPr/>
          <p:nvPr/>
        </p:nvSpPr>
        <p:spPr>
          <a:xfrm>
            <a:off x="3383280" y="2084832"/>
            <a:ext cx="1170432" cy="301752"/>
          </a:xfrm>
          <a:prstGeom prst="rect">
            <a:avLst/>
          </a:prstGeom>
          <a:solidFill>
            <a:srgbClr val="7B6CB5">
              <a:alpha val="25000"/>
            </a:srgbClr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3383280" y="2084832"/>
            <a:ext cx="1170432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7B6C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1B-AP-15</a:t>
            </a:r>
            <a:endParaRPr lang="en-US" sz="1050" dirty="0"/>
          </a:p>
        </p:txBody>
      </p:sp>
      <p:sp>
        <p:nvSpPr>
          <p:cNvPr id="52" name="Shape 50"/>
          <p:cNvSpPr/>
          <p:nvPr/>
        </p:nvSpPr>
        <p:spPr>
          <a:xfrm>
            <a:off x="3429000" y="2834640"/>
            <a:ext cx="54864" cy="54864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3557016" y="2770632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Sequential 5-phase program</a:t>
            </a:r>
            <a:endParaRPr lang="en-US" sz="1000" dirty="0"/>
          </a:p>
        </p:txBody>
      </p:sp>
      <p:sp>
        <p:nvSpPr>
          <p:cNvPr id="54" name="Shape 52"/>
          <p:cNvSpPr/>
          <p:nvPr/>
        </p:nvSpPr>
        <p:spPr>
          <a:xfrm>
            <a:off x="3429000" y="3291840"/>
            <a:ext cx="54864" cy="54864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3557016" y="3227832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Decompose return into events</a:t>
            </a:r>
            <a:endParaRPr lang="en-US" sz="1000" dirty="0"/>
          </a:p>
        </p:txBody>
      </p:sp>
      <p:sp>
        <p:nvSpPr>
          <p:cNvPr id="56" name="Shape 54"/>
          <p:cNvSpPr/>
          <p:nvPr/>
        </p:nvSpPr>
        <p:spPr>
          <a:xfrm>
            <a:off x="3429000" y="3749040"/>
            <a:ext cx="54864" cy="54864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3557016" y="3685032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Test &amp; refine Sonar threshold</a:t>
            </a:r>
            <a:endParaRPr lang="en-US" sz="1000" dirty="0"/>
          </a:p>
        </p:txBody>
      </p:sp>
      <p:sp>
        <p:nvSpPr>
          <p:cNvPr id="58" name="Shape 56"/>
          <p:cNvSpPr/>
          <p:nvPr/>
        </p:nvSpPr>
        <p:spPr>
          <a:xfrm>
            <a:off x="6263640" y="749808"/>
            <a:ext cx="2788920" cy="4160520"/>
          </a:xfrm>
          <a:prstGeom prst="rect">
            <a:avLst/>
          </a:prstGeom>
          <a:solidFill>
            <a:srgbClr val="152040"/>
          </a:solidFill>
          <a:ln w="19050">
            <a:solidFill>
              <a:srgbClr val="F5C84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59" name="Shape 57"/>
          <p:cNvSpPr/>
          <p:nvPr/>
        </p:nvSpPr>
        <p:spPr>
          <a:xfrm>
            <a:off x="6263640" y="749808"/>
            <a:ext cx="2788920" cy="64008"/>
          </a:xfrm>
          <a:prstGeom prst="rect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60" name="Text 58"/>
          <p:cNvSpPr/>
          <p:nvPr/>
        </p:nvSpPr>
        <p:spPr>
          <a:xfrm>
            <a:off x="6400800" y="850392"/>
            <a:ext cx="24688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5C8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UAE MOE</a:t>
            </a:r>
            <a:endParaRPr lang="en-US" sz="1900" dirty="0"/>
          </a:p>
        </p:txBody>
      </p:sp>
      <p:sp>
        <p:nvSpPr>
          <p:cNvPr id="61" name="Text 59"/>
          <p:cNvSpPr/>
          <p:nvPr/>
        </p:nvSpPr>
        <p:spPr>
          <a:xfrm>
            <a:off x="6400800" y="1252728"/>
            <a:ext cx="2514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Ministry of Education Alignment</a:t>
            </a:r>
            <a:endParaRPr lang="en-US" sz="900" dirty="0"/>
          </a:p>
        </p:txBody>
      </p:sp>
      <p:sp>
        <p:nvSpPr>
          <p:cNvPr id="62" name="Shape 60"/>
          <p:cNvSpPr/>
          <p:nvPr/>
        </p:nvSpPr>
        <p:spPr>
          <a:xfrm>
            <a:off x="6400800" y="1673352"/>
            <a:ext cx="1170432" cy="301752"/>
          </a:xfrm>
          <a:prstGeom prst="rect">
            <a:avLst/>
          </a:prstGeom>
          <a:solidFill>
            <a:srgbClr val="F5C842">
              <a:alpha val="25000"/>
            </a:srgbClr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63" name="Text 61"/>
          <p:cNvSpPr/>
          <p:nvPr/>
        </p:nvSpPr>
        <p:spPr>
          <a:xfrm>
            <a:off x="6400800" y="1673352"/>
            <a:ext cx="1170432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5C8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D&amp;T</a:t>
            </a:r>
            <a:endParaRPr lang="en-US" sz="1050" dirty="0"/>
          </a:p>
        </p:txBody>
      </p:sp>
      <p:sp>
        <p:nvSpPr>
          <p:cNvPr id="64" name="Shape 62"/>
          <p:cNvSpPr/>
          <p:nvPr/>
        </p:nvSpPr>
        <p:spPr>
          <a:xfrm>
            <a:off x="7699248" y="1673352"/>
            <a:ext cx="1170432" cy="301752"/>
          </a:xfrm>
          <a:prstGeom prst="rect">
            <a:avLst/>
          </a:prstGeom>
          <a:solidFill>
            <a:srgbClr val="F5C842">
              <a:alpha val="25000"/>
            </a:srgbClr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65" name="Text 63"/>
          <p:cNvSpPr/>
          <p:nvPr/>
        </p:nvSpPr>
        <p:spPr>
          <a:xfrm>
            <a:off x="7699248" y="1673352"/>
            <a:ext cx="1170432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5C8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CS</a:t>
            </a:r>
            <a:endParaRPr lang="en-US" sz="1050" dirty="0"/>
          </a:p>
        </p:txBody>
      </p:sp>
      <p:sp>
        <p:nvSpPr>
          <p:cNvPr id="66" name="Shape 64"/>
          <p:cNvSpPr/>
          <p:nvPr/>
        </p:nvSpPr>
        <p:spPr>
          <a:xfrm>
            <a:off x="6400800" y="2084832"/>
            <a:ext cx="1170432" cy="301752"/>
          </a:xfrm>
          <a:prstGeom prst="rect">
            <a:avLst/>
          </a:prstGeom>
          <a:solidFill>
            <a:srgbClr val="F5C842">
              <a:alpha val="25000"/>
            </a:srgbClr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67" name="Text 65"/>
          <p:cNvSpPr/>
          <p:nvPr/>
        </p:nvSpPr>
        <p:spPr>
          <a:xfrm>
            <a:off x="6400800" y="2084832"/>
            <a:ext cx="1170432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5C8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Physics</a:t>
            </a:r>
            <a:endParaRPr lang="en-US" sz="1050" dirty="0"/>
          </a:p>
        </p:txBody>
      </p:sp>
      <p:sp>
        <p:nvSpPr>
          <p:cNvPr id="68" name="Shape 66"/>
          <p:cNvSpPr/>
          <p:nvPr/>
        </p:nvSpPr>
        <p:spPr>
          <a:xfrm>
            <a:off x="7699248" y="2084832"/>
            <a:ext cx="1170432" cy="301752"/>
          </a:xfrm>
          <a:prstGeom prst="rect">
            <a:avLst/>
          </a:prstGeom>
          <a:solidFill>
            <a:srgbClr val="F5C842">
              <a:alpha val="25000"/>
            </a:srgbClr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69" name="Text 67"/>
          <p:cNvSpPr/>
          <p:nvPr/>
        </p:nvSpPr>
        <p:spPr>
          <a:xfrm>
            <a:off x="7699248" y="2084832"/>
            <a:ext cx="1170432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5C8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STEAM</a:t>
            </a:r>
            <a:endParaRPr lang="en-US" sz="1050" dirty="0"/>
          </a:p>
        </p:txBody>
      </p:sp>
      <p:sp>
        <p:nvSpPr>
          <p:cNvPr id="70" name="Shape 68"/>
          <p:cNvSpPr/>
          <p:nvPr/>
        </p:nvSpPr>
        <p:spPr>
          <a:xfrm>
            <a:off x="6446520" y="2834640"/>
            <a:ext cx="54864" cy="54864"/>
          </a:xfrm>
          <a:prstGeom prst="rect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71" name="Text 69"/>
          <p:cNvSpPr/>
          <p:nvPr/>
        </p:nvSpPr>
        <p:spPr>
          <a:xfrm>
            <a:off x="6574536" y="2770632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D&amp;T — structural heat shield</a:t>
            </a:r>
            <a:endParaRPr lang="en-US" sz="1000" dirty="0"/>
          </a:p>
        </p:txBody>
      </p:sp>
      <p:sp>
        <p:nvSpPr>
          <p:cNvPr id="72" name="Shape 70"/>
          <p:cNvSpPr/>
          <p:nvPr/>
        </p:nvSpPr>
        <p:spPr>
          <a:xfrm>
            <a:off x="6446520" y="3291840"/>
            <a:ext cx="54864" cy="54864"/>
          </a:xfrm>
          <a:prstGeom prst="rect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73" name="Text 71"/>
          <p:cNvSpPr/>
          <p:nvPr/>
        </p:nvSpPr>
        <p:spPr>
          <a:xfrm>
            <a:off x="6574536" y="3227832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CS — sequential programming</a:t>
            </a:r>
            <a:endParaRPr lang="en-US" sz="1000" dirty="0"/>
          </a:p>
        </p:txBody>
      </p:sp>
      <p:sp>
        <p:nvSpPr>
          <p:cNvPr id="74" name="Shape 72"/>
          <p:cNvSpPr/>
          <p:nvPr/>
        </p:nvSpPr>
        <p:spPr>
          <a:xfrm>
            <a:off x="6446520" y="3749040"/>
            <a:ext cx="54864" cy="54864"/>
          </a:xfrm>
          <a:prstGeom prst="rect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75" name="Text 73"/>
          <p:cNvSpPr/>
          <p:nvPr/>
        </p:nvSpPr>
        <p:spPr>
          <a:xfrm>
            <a:off x="6574536" y="3685032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Physics — kinetic energy, drag</a:t>
            </a:r>
            <a:endParaRPr lang="en-US" sz="1000" dirty="0"/>
          </a:p>
        </p:txBody>
      </p:sp>
      <p:sp>
        <p:nvSpPr>
          <p:cNvPr id="76" name="Shape 74"/>
          <p:cNvSpPr/>
          <p:nvPr/>
        </p:nvSpPr>
        <p:spPr>
          <a:xfrm>
            <a:off x="6446520" y="4206240"/>
            <a:ext cx="54864" cy="54864"/>
          </a:xfrm>
          <a:prstGeom prst="rect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77" name="Text 75"/>
          <p:cNvSpPr/>
          <p:nvPr/>
        </p:nvSpPr>
        <p:spPr>
          <a:xfrm>
            <a:off x="6574536" y="4142232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STEAM — space mission design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06 — The Returner: Lunar Return Vehicle</dc:title>
  <dc:subject>PptxGenJS Presentation</dc:subject>
  <dc:creator>Techtelligence</dc:creator>
  <cp:lastModifiedBy>Techtelligence</cp:lastModifiedBy>
  <cp:revision>1</cp:revision>
  <dcterms:created xsi:type="dcterms:W3CDTF">2026-04-23T17:35:38Z</dcterms:created>
  <dcterms:modified xsi:type="dcterms:W3CDTF">2026-04-23T17:35:38Z</dcterms:modified>
</cp:coreProperties>
</file>