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3E"/>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137160" y="2011680"/>
            <a:ext cx="32004" cy="32004"/>
          </a:xfrm>
          <a:prstGeom prst="ellipse">
            <a:avLst/>
          </a:prstGeom>
          <a:solidFill>
            <a:srgbClr val="FFFFFF">
              <a:alpha val="70000"/>
            </a:srgbClr>
          </a:solidFill>
          <a:ln w="12700">
            <a:solidFill>
              <a:srgbClr val="FFFFFF"/>
            </a:solidFill>
            <a:prstDash val="solid"/>
          </a:ln>
        </p:spPr>
      </p:sp>
      <p:sp>
        <p:nvSpPr>
          <p:cNvPr id="18" name="Shape 16"/>
          <p:cNvSpPr/>
          <p:nvPr/>
        </p:nvSpPr>
        <p:spPr>
          <a:xfrm>
            <a:off x="1554480" y="1737360"/>
            <a:ext cx="36576" cy="36576"/>
          </a:xfrm>
          <a:prstGeom prst="ellipse">
            <a:avLst/>
          </a:prstGeom>
          <a:solidFill>
            <a:srgbClr val="FFFFFF">
              <a:alpha val="40000"/>
            </a:srgbClr>
          </a:solidFill>
          <a:ln w="12700">
            <a:solidFill>
              <a:srgbClr val="FFFFFF"/>
            </a:solidFill>
            <a:prstDash val="solid"/>
          </a:ln>
        </p:spPr>
      </p:sp>
      <p:sp>
        <p:nvSpPr>
          <p:cNvPr id="19" name="Shape 17"/>
          <p:cNvSpPr/>
          <p:nvPr/>
        </p:nvSpPr>
        <p:spPr>
          <a:xfrm>
            <a:off x="2834640" y="2286000"/>
            <a:ext cx="22860" cy="22860"/>
          </a:xfrm>
          <a:prstGeom prst="ellipse">
            <a:avLst/>
          </a:prstGeom>
          <a:solidFill>
            <a:srgbClr val="FFFFFF">
              <a:alpha val="65000"/>
            </a:srgbClr>
          </a:solidFill>
          <a:ln w="12700">
            <a:solidFill>
              <a:srgbClr val="FFFFFF"/>
            </a:solidFill>
            <a:prstDash val="solid"/>
          </a:ln>
        </p:spPr>
      </p:sp>
      <p:sp>
        <p:nvSpPr>
          <p:cNvPr id="20" name="Shape 18"/>
          <p:cNvSpPr/>
          <p:nvPr/>
        </p:nvSpPr>
        <p:spPr>
          <a:xfrm>
            <a:off x="4297680" y="1828800"/>
            <a:ext cx="36576" cy="36576"/>
          </a:xfrm>
          <a:prstGeom prst="ellipse">
            <a:avLst/>
          </a:prstGeom>
          <a:solidFill>
            <a:srgbClr val="FFFFFF">
              <a:alpha val="80000"/>
            </a:srgbClr>
          </a:solidFill>
          <a:ln w="12700">
            <a:solidFill>
              <a:srgbClr val="FFFFFF"/>
            </a:solidFill>
            <a:prstDash val="solid"/>
          </a:ln>
        </p:spPr>
      </p:sp>
      <p:sp>
        <p:nvSpPr>
          <p:cNvPr id="21" name="Shape 19"/>
          <p:cNvSpPr/>
          <p:nvPr/>
        </p:nvSpPr>
        <p:spPr>
          <a:xfrm>
            <a:off x="5669280" y="2194560"/>
            <a:ext cx="27432" cy="27432"/>
          </a:xfrm>
          <a:prstGeom prst="ellipse">
            <a:avLst/>
          </a:prstGeom>
          <a:solidFill>
            <a:srgbClr val="FFFFFF">
              <a:alpha val="60000"/>
            </a:srgbClr>
          </a:solidFill>
          <a:ln w="12700">
            <a:solidFill>
              <a:srgbClr val="FFFFFF"/>
            </a:solidFill>
            <a:prstDash val="solid"/>
          </a:ln>
        </p:spPr>
      </p:sp>
      <p:sp>
        <p:nvSpPr>
          <p:cNvPr id="22" name="Shape 20"/>
          <p:cNvSpPr/>
          <p:nvPr/>
        </p:nvSpPr>
        <p:spPr>
          <a:xfrm>
            <a:off x="7132320" y="1645920"/>
            <a:ext cx="45720" cy="45720"/>
          </a:xfrm>
          <a:prstGeom prst="ellipse">
            <a:avLst/>
          </a:prstGeom>
          <a:solidFill>
            <a:srgbClr val="FFFFFF">
              <a:alpha val="50000"/>
            </a:srgbClr>
          </a:solidFill>
          <a:ln w="12700">
            <a:solidFill>
              <a:srgbClr val="FFFFFF"/>
            </a:solidFill>
            <a:prstDash val="solid"/>
          </a:ln>
        </p:spPr>
      </p:sp>
      <p:sp>
        <p:nvSpPr>
          <p:cNvPr id="23" name="Shape 21"/>
          <p:cNvSpPr/>
          <p:nvPr/>
        </p:nvSpPr>
        <p:spPr>
          <a:xfrm>
            <a:off x="8321040" y="2103120"/>
            <a:ext cx="32004" cy="32004"/>
          </a:xfrm>
          <a:prstGeom prst="ellipse">
            <a:avLst/>
          </a:prstGeom>
          <a:solidFill>
            <a:srgbClr val="FFFFFF">
              <a:alpha val="70000"/>
            </a:srgbClr>
          </a:solidFill>
          <a:ln w="12700">
            <a:solidFill>
              <a:srgbClr val="FFFFFF"/>
            </a:solidFill>
            <a:prstDash val="solid"/>
          </a:ln>
        </p:spPr>
      </p:sp>
      <p:sp>
        <p:nvSpPr>
          <p:cNvPr id="24" name="Shape 22"/>
          <p:cNvSpPr/>
          <p:nvPr/>
        </p:nvSpPr>
        <p:spPr>
          <a:xfrm>
            <a:off x="457200" y="3017520"/>
            <a:ext cx="36576" cy="36576"/>
          </a:xfrm>
          <a:prstGeom prst="ellipse">
            <a:avLst/>
          </a:prstGeom>
          <a:solidFill>
            <a:srgbClr val="FFFFFF">
              <a:alpha val="40000"/>
            </a:srgbClr>
          </a:solidFill>
          <a:ln w="12700">
            <a:solidFill>
              <a:srgbClr val="FFFFFF"/>
            </a:solidFill>
            <a:prstDash val="solid"/>
          </a:ln>
        </p:spPr>
      </p:sp>
      <p:sp>
        <p:nvSpPr>
          <p:cNvPr id="25" name="Shape 23"/>
          <p:cNvSpPr/>
          <p:nvPr/>
        </p:nvSpPr>
        <p:spPr>
          <a:xfrm>
            <a:off x="2103120" y="2743200"/>
            <a:ext cx="22860" cy="22860"/>
          </a:xfrm>
          <a:prstGeom prst="ellipse">
            <a:avLst/>
          </a:prstGeom>
          <a:solidFill>
            <a:srgbClr val="FFFFFF">
              <a:alpha val="65000"/>
            </a:srgbClr>
          </a:solidFill>
          <a:ln w="12700">
            <a:solidFill>
              <a:srgbClr val="FFFFFF"/>
            </a:solidFill>
            <a:prstDash val="solid"/>
          </a:ln>
        </p:spPr>
      </p:sp>
      <p:sp>
        <p:nvSpPr>
          <p:cNvPr id="26" name="Shape 24"/>
          <p:cNvSpPr/>
          <p:nvPr/>
        </p:nvSpPr>
        <p:spPr>
          <a:xfrm>
            <a:off x="3566160" y="3291840"/>
            <a:ext cx="36576" cy="36576"/>
          </a:xfrm>
          <a:prstGeom prst="ellipse">
            <a:avLst/>
          </a:prstGeom>
          <a:solidFill>
            <a:srgbClr val="FFFFFF">
              <a:alpha val="80000"/>
            </a:srgbClr>
          </a:solidFill>
          <a:ln w="12700">
            <a:solidFill>
              <a:srgbClr val="FFFFFF"/>
            </a:solidFill>
            <a:prstDash val="solid"/>
          </a:ln>
        </p:spPr>
      </p:sp>
      <p:sp>
        <p:nvSpPr>
          <p:cNvPr id="27" name="Shape 25"/>
          <p:cNvSpPr/>
          <p:nvPr/>
        </p:nvSpPr>
        <p:spPr>
          <a:xfrm>
            <a:off x="4937760" y="2834640"/>
            <a:ext cx="27432" cy="27432"/>
          </a:xfrm>
          <a:prstGeom prst="ellipse">
            <a:avLst/>
          </a:prstGeom>
          <a:solidFill>
            <a:srgbClr val="FFFFFF">
              <a:alpha val="60000"/>
            </a:srgbClr>
          </a:solidFill>
          <a:ln w="12700">
            <a:solidFill>
              <a:srgbClr val="FFFFFF"/>
            </a:solidFill>
            <a:prstDash val="solid"/>
          </a:ln>
        </p:spPr>
      </p:sp>
      <p:sp>
        <p:nvSpPr>
          <p:cNvPr id="28" name="Shape 26"/>
          <p:cNvSpPr/>
          <p:nvPr/>
        </p:nvSpPr>
        <p:spPr>
          <a:xfrm>
            <a:off x="6217920" y="3200400"/>
            <a:ext cx="45720" cy="45720"/>
          </a:xfrm>
          <a:prstGeom prst="ellipse">
            <a:avLst/>
          </a:prstGeom>
          <a:solidFill>
            <a:srgbClr val="FFFFFF">
              <a:alpha val="50000"/>
            </a:srgbClr>
          </a:solidFill>
          <a:ln w="12700">
            <a:solidFill>
              <a:srgbClr val="FFFFFF"/>
            </a:solidFill>
            <a:prstDash val="solid"/>
          </a:ln>
        </p:spPr>
      </p:sp>
      <p:sp>
        <p:nvSpPr>
          <p:cNvPr id="29" name="Shape 27"/>
          <p:cNvSpPr/>
          <p:nvPr/>
        </p:nvSpPr>
        <p:spPr>
          <a:xfrm>
            <a:off x="7772400" y="2743200"/>
            <a:ext cx="32004" cy="32004"/>
          </a:xfrm>
          <a:prstGeom prst="ellipse">
            <a:avLst/>
          </a:prstGeom>
          <a:solidFill>
            <a:srgbClr val="FFFFFF">
              <a:alpha val="70000"/>
            </a:srgbClr>
          </a:solidFill>
          <a:ln w="12700">
            <a:solidFill>
              <a:srgbClr val="FFFFFF"/>
            </a:solidFill>
            <a:prstDash val="solid"/>
          </a:ln>
        </p:spPr>
      </p:sp>
      <p:sp>
        <p:nvSpPr>
          <p:cNvPr id="30" name="Shape 28"/>
          <p:cNvSpPr/>
          <p:nvPr/>
        </p:nvSpPr>
        <p:spPr>
          <a:xfrm>
            <a:off x="8778240" y="3108960"/>
            <a:ext cx="36576" cy="36576"/>
          </a:xfrm>
          <a:prstGeom prst="ellipse">
            <a:avLst/>
          </a:prstGeom>
          <a:solidFill>
            <a:srgbClr val="FFFFFF">
              <a:alpha val="40000"/>
            </a:srgbClr>
          </a:solidFill>
          <a:ln w="12700">
            <a:solidFill>
              <a:srgbClr val="FFFFFF"/>
            </a:solidFill>
            <a:prstDash val="solid"/>
          </a:ln>
        </p:spPr>
      </p:sp>
      <p:sp>
        <p:nvSpPr>
          <p:cNvPr id="31" name="Shape 29"/>
          <p:cNvSpPr/>
          <p:nvPr/>
        </p:nvSpPr>
        <p:spPr>
          <a:xfrm>
            <a:off x="822960" y="4023360"/>
            <a:ext cx="22860" cy="22860"/>
          </a:xfrm>
          <a:prstGeom prst="ellipse">
            <a:avLst/>
          </a:prstGeom>
          <a:solidFill>
            <a:srgbClr val="FFFFFF">
              <a:alpha val="65000"/>
            </a:srgbClr>
          </a:solidFill>
          <a:ln w="12700">
            <a:solidFill>
              <a:srgbClr val="FFFFFF"/>
            </a:solidFill>
            <a:prstDash val="solid"/>
          </a:ln>
        </p:spPr>
      </p:sp>
      <p:sp>
        <p:nvSpPr>
          <p:cNvPr id="32" name="Shape 30"/>
          <p:cNvSpPr/>
          <p:nvPr/>
        </p:nvSpPr>
        <p:spPr>
          <a:xfrm>
            <a:off x="2377440" y="3749040"/>
            <a:ext cx="36576" cy="36576"/>
          </a:xfrm>
          <a:prstGeom prst="ellipse">
            <a:avLst/>
          </a:prstGeom>
          <a:solidFill>
            <a:srgbClr val="FFFFFF">
              <a:alpha val="80000"/>
            </a:srgbClr>
          </a:solidFill>
          <a:ln w="12700">
            <a:solidFill>
              <a:srgbClr val="FFFFFF"/>
            </a:solidFill>
            <a:prstDash val="solid"/>
          </a:ln>
        </p:spPr>
      </p:sp>
      <p:sp>
        <p:nvSpPr>
          <p:cNvPr id="33" name="Shape 31"/>
          <p:cNvSpPr/>
          <p:nvPr/>
        </p:nvSpPr>
        <p:spPr>
          <a:xfrm>
            <a:off x="3931920" y="4297680"/>
            <a:ext cx="27432" cy="27432"/>
          </a:xfrm>
          <a:prstGeom prst="ellipse">
            <a:avLst/>
          </a:prstGeom>
          <a:solidFill>
            <a:srgbClr val="FFFFFF">
              <a:alpha val="60000"/>
            </a:srgbClr>
          </a:solidFill>
          <a:ln w="12700">
            <a:solidFill>
              <a:srgbClr val="FFFFFF"/>
            </a:solidFill>
            <a:prstDash val="solid"/>
          </a:ln>
        </p:spPr>
      </p:sp>
      <p:sp>
        <p:nvSpPr>
          <p:cNvPr id="34" name="Shape 32"/>
          <p:cNvSpPr/>
          <p:nvPr/>
        </p:nvSpPr>
        <p:spPr>
          <a:xfrm>
            <a:off x="5394960" y="3840480"/>
            <a:ext cx="45720" cy="45720"/>
          </a:xfrm>
          <a:prstGeom prst="ellipse">
            <a:avLst/>
          </a:prstGeom>
          <a:solidFill>
            <a:srgbClr val="FFFFFF">
              <a:alpha val="50000"/>
            </a:srgbClr>
          </a:solidFill>
          <a:ln w="12700">
            <a:solidFill>
              <a:srgbClr val="FFFFFF"/>
            </a:solidFill>
            <a:prstDash val="solid"/>
          </a:ln>
        </p:spPr>
      </p:sp>
      <p:sp>
        <p:nvSpPr>
          <p:cNvPr id="35" name="Shape 33"/>
          <p:cNvSpPr/>
          <p:nvPr/>
        </p:nvSpPr>
        <p:spPr>
          <a:xfrm>
            <a:off x="6766560" y="4206240"/>
            <a:ext cx="32004" cy="32004"/>
          </a:xfrm>
          <a:prstGeom prst="ellipse">
            <a:avLst/>
          </a:prstGeom>
          <a:solidFill>
            <a:srgbClr val="FFFFFF">
              <a:alpha val="70000"/>
            </a:srgbClr>
          </a:solidFill>
          <a:ln w="12700">
            <a:solidFill>
              <a:srgbClr val="FFFFFF"/>
            </a:solidFill>
            <a:prstDash val="solid"/>
          </a:ln>
        </p:spPr>
      </p:sp>
      <p:sp>
        <p:nvSpPr>
          <p:cNvPr id="36" name="Shape 34"/>
          <p:cNvSpPr/>
          <p:nvPr/>
        </p:nvSpPr>
        <p:spPr>
          <a:xfrm>
            <a:off x="8412480" y="3931920"/>
            <a:ext cx="36576" cy="36576"/>
          </a:xfrm>
          <a:prstGeom prst="ellipse">
            <a:avLst/>
          </a:prstGeom>
          <a:solidFill>
            <a:srgbClr val="FFFFFF">
              <a:alpha val="40000"/>
            </a:srgbClr>
          </a:solidFill>
          <a:ln w="12700">
            <a:solidFill>
              <a:srgbClr val="FFFFFF"/>
            </a:solidFill>
            <a:prstDash val="solid"/>
          </a:ln>
        </p:spPr>
      </p:sp>
      <p:sp>
        <p:nvSpPr>
          <p:cNvPr id="37" name="Shape 35"/>
          <p:cNvSpPr/>
          <p:nvPr/>
        </p:nvSpPr>
        <p:spPr>
          <a:xfrm>
            <a:off x="0" y="0"/>
            <a:ext cx="228600" cy="5143500"/>
          </a:xfrm>
          <a:prstGeom prst="rect">
            <a:avLst/>
          </a:prstGeom>
          <a:solidFill>
            <a:srgbClr val="4BBDB3"/>
          </a:solidFill>
          <a:ln w="12700">
            <a:solidFill>
              <a:srgbClr val="4BBDB3"/>
            </a:solidFill>
            <a:prstDash val="solid"/>
          </a:ln>
        </p:spPr>
      </p:sp>
      <p:sp>
        <p:nvSpPr>
          <p:cNvPr id="38" name="Shape 36"/>
          <p:cNvSpPr/>
          <p:nvPr/>
        </p:nvSpPr>
        <p:spPr>
          <a:xfrm>
            <a:off x="0" y="4617720"/>
            <a:ext cx="9144000" cy="525780"/>
          </a:xfrm>
          <a:prstGeom prst="rect">
            <a:avLst/>
          </a:prstGeom>
          <a:solidFill>
            <a:srgbClr val="1A1F3A"/>
          </a:solidFill>
          <a:ln w="12700">
            <a:solidFill>
              <a:srgbClr val="1A1F3A"/>
            </a:solidFill>
            <a:prstDash val="solid"/>
          </a:ln>
        </p:spPr>
      </p:sp>
      <p:sp>
        <p:nvSpPr>
          <p:cNvPr id="39" name="Shape 37"/>
          <p:cNvSpPr/>
          <p:nvPr/>
        </p:nvSpPr>
        <p:spPr>
          <a:xfrm>
            <a:off x="228600" y="0"/>
            <a:ext cx="109728" cy="5143500"/>
          </a:xfrm>
          <a:prstGeom prst="rect">
            <a:avLst/>
          </a:prstGeom>
          <a:solidFill>
            <a:srgbClr val="3AA89E"/>
          </a:solidFill>
          <a:ln w="12700">
            <a:solidFill>
              <a:srgbClr val="3AA89E"/>
            </a:solidFill>
            <a:prstDash val="solid"/>
          </a:ln>
        </p:spPr>
      </p:sp>
      <p:sp>
        <p:nvSpPr>
          <p:cNvPr id="40" name="Shape 38"/>
          <p:cNvSpPr/>
          <p:nvPr/>
        </p:nvSpPr>
        <p:spPr>
          <a:xfrm>
            <a:off x="6583680" y="274320"/>
            <a:ext cx="2331720" cy="411480"/>
          </a:xfrm>
          <a:prstGeom prst="rect">
            <a:avLst>
              <a:gd name="adj" fmla="val 11111"/>
            </a:avLst>
          </a:prstGeom>
          <a:solidFill>
            <a:srgbClr val="4BBDB3"/>
          </a:solidFill>
          <a:ln w="12700">
            <a:solidFill>
              <a:srgbClr val="4BBDB3"/>
            </a:solidFill>
            <a:prstDash val="solid"/>
          </a:ln>
        </p:spPr>
      </p:sp>
      <p:sp>
        <p:nvSpPr>
          <p:cNvPr id="41" name="Text 39"/>
          <p:cNvSpPr/>
          <p:nvPr/>
        </p:nvSpPr>
        <p:spPr>
          <a:xfrm>
            <a:off x="6583680" y="274320"/>
            <a:ext cx="2331720" cy="411480"/>
          </a:xfrm>
          <a:prstGeom prst="rect">
            <a:avLst/>
          </a:prstGeom>
          <a:noFill/>
          <a:ln/>
        </p:spPr>
        <p:txBody>
          <a:bodyPr wrap="square" lIns="0" tIns="0" rIns="0" bIns="0" rtlCol="0" anchor="ctr"/>
          <a:lstStyle/>
          <a:p>
            <a:pPr algn="ctr" indent="0" marL="0">
              <a:buNone/>
            </a:pPr>
            <a:r>
              <a:rPr lang="en-US" sz="750" b="1" spc="100" kern="0" dirty="0">
                <a:solidFill>
                  <a:srgbClr val="0D1B3E"/>
                </a:solidFill>
                <a:latin typeface="Calibri" pitchFamily="34" charset="0"/>
                <a:ea typeface="Calibri" pitchFamily="34" charset="-122"/>
                <a:cs typeface="Calibri" pitchFamily="34" charset="-120"/>
              </a:rPr>
              <a:t>NEZHA PRO SPACE SCIENCE KIT</a:t>
            </a:r>
            <a:endParaRPr lang="en-US" sz="750" dirty="0"/>
          </a:p>
        </p:txBody>
      </p:sp>
      <p:sp>
        <p:nvSpPr>
          <p:cNvPr id="42" name="Shape 40"/>
          <p:cNvSpPr/>
          <p:nvPr/>
        </p:nvSpPr>
        <p:spPr>
          <a:xfrm>
            <a:off x="411480" y="411480"/>
            <a:ext cx="1005840" cy="347472"/>
          </a:xfrm>
          <a:prstGeom prst="rect">
            <a:avLst/>
          </a:prstGeom>
          <a:solidFill>
            <a:srgbClr val="7B6CB5"/>
          </a:solidFill>
          <a:ln w="12700">
            <a:solidFill>
              <a:srgbClr val="7B6CB5"/>
            </a:solidFill>
            <a:prstDash val="solid"/>
          </a:ln>
        </p:spPr>
      </p:sp>
      <p:sp>
        <p:nvSpPr>
          <p:cNvPr id="43" name="Text 41"/>
          <p:cNvSpPr/>
          <p:nvPr/>
        </p:nvSpPr>
        <p:spPr>
          <a:xfrm>
            <a:off x="411480" y="411480"/>
            <a:ext cx="1005840" cy="347472"/>
          </a:xfrm>
          <a:prstGeom prst="rect">
            <a:avLst/>
          </a:prstGeom>
          <a:noFill/>
          <a:ln/>
        </p:spPr>
        <p:txBody>
          <a:bodyPr wrap="square" lIns="0" tIns="0" rIns="0" bIns="0" rtlCol="0" anchor="ctr"/>
          <a:lstStyle/>
          <a:p>
            <a:pPr algn="ctr" indent="0" marL="0">
              <a:buNone/>
            </a:pPr>
            <a:r>
              <a:rPr lang="en-US" sz="900" b="1" spc="200" kern="0" dirty="0">
                <a:solidFill>
                  <a:srgbClr val="FFFFFF"/>
                </a:solidFill>
                <a:latin typeface="Calibri" pitchFamily="34" charset="0"/>
                <a:ea typeface="Calibri" pitchFamily="34" charset="-122"/>
                <a:cs typeface="Calibri" pitchFamily="34" charset="-120"/>
              </a:rPr>
              <a:t>LESSON  08</a:t>
            </a:r>
            <a:endParaRPr lang="en-US" sz="900" dirty="0"/>
          </a:p>
        </p:txBody>
      </p:sp>
      <p:sp>
        <p:nvSpPr>
          <p:cNvPr id="44" name="Text 42"/>
          <p:cNvSpPr/>
          <p:nvPr/>
        </p:nvSpPr>
        <p:spPr>
          <a:xfrm>
            <a:off x="411480" y="868680"/>
            <a:ext cx="5760720" cy="3291840"/>
          </a:xfrm>
          <a:prstGeom prst="rect">
            <a:avLst/>
          </a:prstGeom>
          <a:noFill/>
          <a:ln/>
        </p:spPr>
        <p:txBody>
          <a:bodyPr wrap="square" lIns="0" tIns="0" rIns="0" bIns="0" rtlCol="0" anchor="t"/>
          <a:lstStyle/>
          <a:p>
            <a:pPr algn="l" indent="0" marL="0">
              <a:lnSpc>
                <a:spcPct val="115000"/>
              </a:lnSpc>
              <a:buNone/>
            </a:pPr>
            <a:r>
              <a:rPr lang="en-US" sz="4000" b="1" dirty="0">
                <a:solidFill>
                  <a:srgbClr val="FFFFFF"/>
                </a:solidFill>
                <a:latin typeface="Calibri" pitchFamily="34" charset="0"/>
                <a:ea typeface="Calibri" pitchFamily="34" charset="-122"/>
                <a:cs typeface="Calibri" pitchFamily="34" charset="-120"/>
              </a:rPr>
              <a:t>Design &amp; Build:</a:t>
            </a:r>
            <a:endParaRPr lang="en-US" sz="4000" dirty="0"/>
          </a:p>
          <a:p>
            <a:pPr algn="l" indent="0" marL="0">
              <a:lnSpc>
                <a:spcPct val="115000"/>
              </a:lnSpc>
              <a:buNone/>
            </a:pPr>
            <a:r>
              <a:rPr lang="en-US" sz="4000" b="1" dirty="0">
                <a:solidFill>
                  <a:srgbClr val="4BBDB3"/>
                </a:solidFill>
                <a:latin typeface="Calibri" pitchFamily="34" charset="0"/>
                <a:ea typeface="Calibri" pitchFamily="34" charset="-122"/>
                <a:cs typeface="Calibri" pitchFamily="34" charset="-120"/>
              </a:rPr>
              <a:t>Space Experiment</a:t>
            </a:r>
            <a:endParaRPr lang="en-US" sz="4000" dirty="0"/>
          </a:p>
          <a:p>
            <a:pPr algn="l" indent="0" marL="0">
              <a:lnSpc>
                <a:spcPct val="115000"/>
              </a:lnSpc>
              <a:buNone/>
            </a:pPr>
            <a:r>
              <a:rPr lang="en-US" sz="4000" b="1" dirty="0">
                <a:solidFill>
                  <a:srgbClr val="FFFFFF"/>
                </a:solidFill>
                <a:latin typeface="Calibri" pitchFamily="34" charset="0"/>
                <a:ea typeface="Calibri" pitchFamily="34" charset="-122"/>
                <a:cs typeface="Calibri" pitchFamily="34" charset="-120"/>
              </a:rPr>
              <a:t>Apparatus</a:t>
            </a:r>
            <a:endParaRPr lang="en-US" sz="4000" dirty="0"/>
          </a:p>
          <a:p>
            <a:pPr algn="l" indent="0" marL="0">
              <a:lnSpc>
                <a:spcPct val="115000"/>
              </a:lnSpc>
              <a:buNone/>
            </a:pPr>
            <a:r>
              <a:rPr lang="en-US" sz="4000" b="1" dirty="0">
                <a:solidFill>
                  <a:srgbClr val="4BBDB3"/>
                </a:solidFill>
                <a:latin typeface="Calibri" pitchFamily="34" charset="0"/>
                <a:ea typeface="Calibri" pitchFamily="34" charset="-122"/>
                <a:cs typeface="Calibri" pitchFamily="34" charset="-120"/>
              </a:rPr>
              <a:t>(Capstone)</a:t>
            </a:r>
            <a:endParaRPr lang="en-US" sz="4000" dirty="0"/>
          </a:p>
        </p:txBody>
      </p:sp>
      <p:sp>
        <p:nvSpPr>
          <p:cNvPr id="45" name="Shape 43"/>
          <p:cNvSpPr/>
          <p:nvPr/>
        </p:nvSpPr>
        <p:spPr>
          <a:xfrm>
            <a:off x="411480" y="4206240"/>
            <a:ext cx="1828800" cy="310896"/>
          </a:xfrm>
          <a:prstGeom prst="rect">
            <a:avLst/>
          </a:prstGeom>
          <a:solidFill>
            <a:srgbClr val="4BBDB3"/>
          </a:solidFill>
          <a:ln w="12700">
            <a:solidFill>
              <a:srgbClr val="4BBDB3"/>
            </a:solidFill>
            <a:prstDash val="solid"/>
          </a:ln>
        </p:spPr>
      </p:sp>
      <p:sp>
        <p:nvSpPr>
          <p:cNvPr id="46" name="Text 44"/>
          <p:cNvSpPr/>
          <p:nvPr/>
        </p:nvSpPr>
        <p:spPr>
          <a:xfrm>
            <a:off x="411480" y="4206240"/>
            <a:ext cx="1828800" cy="310896"/>
          </a:xfrm>
          <a:prstGeom prst="rect">
            <a:avLst/>
          </a:prstGeom>
          <a:noFill/>
          <a:ln/>
        </p:spPr>
        <p:txBody>
          <a:bodyPr wrap="square" lIns="0" tIns="0" rIns="0" bIns="0" rtlCol="0" anchor="ctr"/>
          <a:lstStyle/>
          <a:p>
            <a:pPr algn="ctr" indent="0" marL="0">
              <a:buNone/>
            </a:pPr>
            <a:r>
              <a:rPr lang="en-US" sz="950" b="1" dirty="0">
                <a:solidFill>
                  <a:srgbClr val="FFFFFF"/>
                </a:solidFill>
                <a:latin typeface="Calibri" pitchFamily="34" charset="0"/>
                <a:ea typeface="Calibri" pitchFamily="34" charset="-122"/>
                <a:cs typeface="Calibri" pitchFamily="34" charset="-120"/>
              </a:rPr>
              <a:t>Grades 6–8</a:t>
            </a:r>
            <a:endParaRPr lang="en-US" sz="950" dirty="0"/>
          </a:p>
        </p:txBody>
      </p:sp>
      <p:sp>
        <p:nvSpPr>
          <p:cNvPr id="47" name="Shape 45"/>
          <p:cNvSpPr/>
          <p:nvPr/>
        </p:nvSpPr>
        <p:spPr>
          <a:xfrm>
            <a:off x="2423160" y="4206240"/>
            <a:ext cx="1828800" cy="310896"/>
          </a:xfrm>
          <a:prstGeom prst="rect">
            <a:avLst/>
          </a:prstGeom>
          <a:solidFill>
            <a:srgbClr val="7B6CB5"/>
          </a:solidFill>
          <a:ln w="12700">
            <a:solidFill>
              <a:srgbClr val="7B6CB5"/>
            </a:solidFill>
            <a:prstDash val="solid"/>
          </a:ln>
        </p:spPr>
      </p:sp>
      <p:sp>
        <p:nvSpPr>
          <p:cNvPr id="48" name="Text 46"/>
          <p:cNvSpPr/>
          <p:nvPr/>
        </p:nvSpPr>
        <p:spPr>
          <a:xfrm>
            <a:off x="2423160" y="4206240"/>
            <a:ext cx="1828800" cy="310896"/>
          </a:xfrm>
          <a:prstGeom prst="rect">
            <a:avLst/>
          </a:prstGeom>
          <a:noFill/>
          <a:ln/>
        </p:spPr>
        <p:txBody>
          <a:bodyPr wrap="square" lIns="0" tIns="0" rIns="0" bIns="0" rtlCol="0" anchor="ctr"/>
          <a:lstStyle/>
          <a:p>
            <a:pPr algn="ctr" indent="0" marL="0">
              <a:buNone/>
            </a:pPr>
            <a:r>
              <a:rPr lang="en-US" sz="950" b="1" dirty="0">
                <a:solidFill>
                  <a:srgbClr val="FFFFFF"/>
                </a:solidFill>
                <a:latin typeface="Calibri" pitchFamily="34" charset="0"/>
                <a:ea typeface="Calibri" pitchFamily="34" charset="-122"/>
                <a:cs typeface="Calibri" pitchFamily="34" charset="-120"/>
              </a:rPr>
              <a:t>3 × 45 min</a:t>
            </a:r>
            <a:endParaRPr lang="en-US" sz="950" dirty="0"/>
          </a:p>
        </p:txBody>
      </p:sp>
      <p:sp>
        <p:nvSpPr>
          <p:cNvPr id="49" name="Shape 47"/>
          <p:cNvSpPr/>
          <p:nvPr/>
        </p:nvSpPr>
        <p:spPr>
          <a:xfrm>
            <a:off x="4434840" y="4206240"/>
            <a:ext cx="1828800" cy="310896"/>
          </a:xfrm>
          <a:prstGeom prst="rect">
            <a:avLst/>
          </a:prstGeom>
          <a:solidFill>
            <a:srgbClr val="F5A623"/>
          </a:solidFill>
          <a:ln w="12700">
            <a:solidFill>
              <a:srgbClr val="F5A623"/>
            </a:solidFill>
            <a:prstDash val="solid"/>
          </a:ln>
        </p:spPr>
      </p:sp>
      <p:sp>
        <p:nvSpPr>
          <p:cNvPr id="50" name="Text 48"/>
          <p:cNvSpPr/>
          <p:nvPr/>
        </p:nvSpPr>
        <p:spPr>
          <a:xfrm>
            <a:off x="4434840" y="4206240"/>
            <a:ext cx="1828800" cy="310896"/>
          </a:xfrm>
          <a:prstGeom prst="rect">
            <a:avLst/>
          </a:prstGeom>
          <a:noFill/>
          <a:ln/>
        </p:spPr>
        <p:txBody>
          <a:bodyPr wrap="square" lIns="0" tIns="0" rIns="0" bIns="0" rtlCol="0" anchor="ctr"/>
          <a:lstStyle/>
          <a:p>
            <a:pPr algn="ctr" indent="0" marL="0">
              <a:buNone/>
            </a:pPr>
            <a:r>
              <a:rPr lang="en-US" sz="950" b="1" dirty="0">
                <a:solidFill>
                  <a:srgbClr val="FFFFFF"/>
                </a:solidFill>
                <a:latin typeface="Calibri" pitchFamily="34" charset="0"/>
                <a:ea typeface="Calibri" pitchFamily="34" charset="-122"/>
                <a:cs typeface="Calibri" pitchFamily="34" charset="-120"/>
              </a:rPr>
              <a:t>5E Model</a:t>
            </a:r>
            <a:endParaRPr lang="en-US" sz="950" dirty="0"/>
          </a:p>
        </p:txBody>
      </p:sp>
      <p:sp>
        <p:nvSpPr>
          <p:cNvPr id="51" name="Shape 49"/>
          <p:cNvSpPr/>
          <p:nvPr/>
        </p:nvSpPr>
        <p:spPr>
          <a:xfrm>
            <a:off x="6446520" y="4206240"/>
            <a:ext cx="1828800" cy="310896"/>
          </a:xfrm>
          <a:prstGeom prst="rect">
            <a:avLst/>
          </a:prstGeom>
          <a:solidFill>
            <a:srgbClr val="1A1F3A"/>
          </a:solidFill>
          <a:ln w="12700">
            <a:solidFill>
              <a:srgbClr val="1A1F3A"/>
            </a:solidFill>
            <a:prstDash val="solid"/>
          </a:ln>
        </p:spPr>
      </p:sp>
      <p:sp>
        <p:nvSpPr>
          <p:cNvPr id="52" name="Text 50"/>
          <p:cNvSpPr/>
          <p:nvPr/>
        </p:nvSpPr>
        <p:spPr>
          <a:xfrm>
            <a:off x="6446520" y="4206240"/>
            <a:ext cx="1828800" cy="310896"/>
          </a:xfrm>
          <a:prstGeom prst="rect">
            <a:avLst/>
          </a:prstGeom>
          <a:noFill/>
          <a:ln/>
        </p:spPr>
        <p:txBody>
          <a:bodyPr wrap="square" lIns="0" tIns="0" rIns="0" bIns="0" rtlCol="0" anchor="ctr"/>
          <a:lstStyle/>
          <a:p>
            <a:pPr algn="ctr" indent="0" marL="0">
              <a:buNone/>
            </a:pPr>
            <a:r>
              <a:rPr lang="en-US" sz="950" b="1" dirty="0">
                <a:solidFill>
                  <a:srgbClr val="FFFFFF"/>
                </a:solidFill>
                <a:latin typeface="Calibri" pitchFamily="34" charset="0"/>
                <a:ea typeface="Calibri" pitchFamily="34" charset="-122"/>
                <a:cs typeface="Calibri" pitchFamily="34" charset="-120"/>
              </a:rPr>
              <a:t>NGSS · CSTA · ISTE</a:t>
            </a:r>
            <a:endParaRPr lang="en-US" sz="950" dirty="0"/>
          </a:p>
        </p:txBody>
      </p:sp>
      <p:sp>
        <p:nvSpPr>
          <p:cNvPr id="53" name="Text 51"/>
          <p:cNvSpPr/>
          <p:nvPr/>
        </p:nvSpPr>
        <p:spPr>
          <a:xfrm>
            <a:off x="6858000" y="4663440"/>
            <a:ext cx="2240280" cy="384048"/>
          </a:xfrm>
          <a:prstGeom prst="rect">
            <a:avLst/>
          </a:prstGeom>
          <a:noFill/>
          <a:ln/>
        </p:spPr>
        <p:txBody>
          <a:bodyPr wrap="square" lIns="0" tIns="0" rIns="0" bIns="0" rtlCol="0" anchor="ctr"/>
          <a:lstStyle/>
          <a:p>
            <a:pPr algn="r" indent="0" marL="0">
              <a:buNone/>
            </a:pPr>
            <a:r>
              <a:rPr lang="en-US" sz="1100" b="1" spc="150" kern="0" dirty="0">
                <a:solidFill>
                  <a:srgbClr val="4BBDB3"/>
                </a:solidFill>
                <a:latin typeface="Calibri" pitchFamily="34" charset="0"/>
                <a:ea typeface="Calibri" pitchFamily="34" charset="-122"/>
                <a:cs typeface="Calibri" pitchFamily="34" charset="-120"/>
              </a:rPr>
              <a:t>TECHTELLIGENCE</a:t>
            </a:r>
            <a:endParaRPr lang="en-US" sz="1100" dirty="0"/>
          </a:p>
        </p:txBody>
      </p:sp>
      <p:sp>
        <p:nvSpPr>
          <p:cNvPr id="54" name="Text 52"/>
          <p:cNvSpPr/>
          <p:nvPr/>
        </p:nvSpPr>
        <p:spPr>
          <a:xfrm>
            <a:off x="5029200" y="4828032"/>
            <a:ext cx="4069080" cy="256032"/>
          </a:xfrm>
          <a:prstGeom prst="rect">
            <a:avLst/>
          </a:prstGeom>
          <a:noFill/>
          <a:ln/>
        </p:spPr>
        <p:txBody>
          <a:bodyPr wrap="square" lIns="0" tIns="0" rIns="0" bIns="0" rtlCol="0" anchor="ctr"/>
          <a:lstStyle/>
          <a:p>
            <a:pPr algn="r" indent="0" marL="0">
              <a:buNone/>
            </a:pPr>
            <a:r>
              <a:rPr lang="en-US" sz="800" dirty="0">
                <a:solidFill>
                  <a:srgbClr val="CBD5E1"/>
                </a:solidFill>
                <a:latin typeface="Calibri Light" pitchFamily="34" charset="0"/>
                <a:ea typeface="Calibri Light" pitchFamily="34" charset="-122"/>
                <a:cs typeface="Calibri Light" pitchFamily="34" charset="-120"/>
              </a:rPr>
              <a:t>Empowering K–12 STEAM Education</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1B3E"/>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137160" y="2011680"/>
            <a:ext cx="32004" cy="32004"/>
          </a:xfrm>
          <a:prstGeom prst="ellipse">
            <a:avLst/>
          </a:prstGeom>
          <a:solidFill>
            <a:srgbClr val="FFFFFF">
              <a:alpha val="70000"/>
            </a:srgbClr>
          </a:solidFill>
          <a:ln w="12700">
            <a:solidFill>
              <a:srgbClr val="FFFFFF"/>
            </a:solidFill>
            <a:prstDash val="solid"/>
          </a:ln>
        </p:spPr>
      </p:sp>
      <p:sp>
        <p:nvSpPr>
          <p:cNvPr id="18" name="Shape 16"/>
          <p:cNvSpPr/>
          <p:nvPr/>
        </p:nvSpPr>
        <p:spPr>
          <a:xfrm>
            <a:off x="1554480" y="1737360"/>
            <a:ext cx="36576" cy="36576"/>
          </a:xfrm>
          <a:prstGeom prst="ellipse">
            <a:avLst/>
          </a:prstGeom>
          <a:solidFill>
            <a:srgbClr val="FFFFFF">
              <a:alpha val="40000"/>
            </a:srgbClr>
          </a:solidFill>
          <a:ln w="12700">
            <a:solidFill>
              <a:srgbClr val="FFFFFF"/>
            </a:solidFill>
            <a:prstDash val="solid"/>
          </a:ln>
        </p:spPr>
      </p:sp>
      <p:sp>
        <p:nvSpPr>
          <p:cNvPr id="19" name="Shape 17"/>
          <p:cNvSpPr/>
          <p:nvPr/>
        </p:nvSpPr>
        <p:spPr>
          <a:xfrm>
            <a:off x="2834640" y="2286000"/>
            <a:ext cx="22860" cy="22860"/>
          </a:xfrm>
          <a:prstGeom prst="ellipse">
            <a:avLst/>
          </a:prstGeom>
          <a:solidFill>
            <a:srgbClr val="FFFFFF">
              <a:alpha val="65000"/>
            </a:srgbClr>
          </a:solidFill>
          <a:ln w="12700">
            <a:solidFill>
              <a:srgbClr val="FFFFFF"/>
            </a:solidFill>
            <a:prstDash val="solid"/>
          </a:ln>
        </p:spPr>
      </p:sp>
      <p:sp>
        <p:nvSpPr>
          <p:cNvPr id="20" name="Shape 18"/>
          <p:cNvSpPr/>
          <p:nvPr/>
        </p:nvSpPr>
        <p:spPr>
          <a:xfrm>
            <a:off x="4297680" y="1828800"/>
            <a:ext cx="36576" cy="36576"/>
          </a:xfrm>
          <a:prstGeom prst="ellipse">
            <a:avLst/>
          </a:prstGeom>
          <a:solidFill>
            <a:srgbClr val="FFFFFF">
              <a:alpha val="80000"/>
            </a:srgbClr>
          </a:solidFill>
          <a:ln w="12700">
            <a:solidFill>
              <a:srgbClr val="FFFFFF"/>
            </a:solidFill>
            <a:prstDash val="solid"/>
          </a:ln>
        </p:spPr>
      </p:sp>
      <p:sp>
        <p:nvSpPr>
          <p:cNvPr id="21" name="Shape 19"/>
          <p:cNvSpPr/>
          <p:nvPr/>
        </p:nvSpPr>
        <p:spPr>
          <a:xfrm>
            <a:off x="5669280" y="2194560"/>
            <a:ext cx="27432" cy="27432"/>
          </a:xfrm>
          <a:prstGeom prst="ellipse">
            <a:avLst/>
          </a:prstGeom>
          <a:solidFill>
            <a:srgbClr val="FFFFFF">
              <a:alpha val="60000"/>
            </a:srgbClr>
          </a:solidFill>
          <a:ln w="12700">
            <a:solidFill>
              <a:srgbClr val="FFFFFF"/>
            </a:solidFill>
            <a:prstDash val="solid"/>
          </a:ln>
        </p:spPr>
      </p:sp>
      <p:sp>
        <p:nvSpPr>
          <p:cNvPr id="22" name="Shape 20"/>
          <p:cNvSpPr/>
          <p:nvPr/>
        </p:nvSpPr>
        <p:spPr>
          <a:xfrm>
            <a:off x="7132320" y="1645920"/>
            <a:ext cx="45720" cy="45720"/>
          </a:xfrm>
          <a:prstGeom prst="ellipse">
            <a:avLst/>
          </a:prstGeom>
          <a:solidFill>
            <a:srgbClr val="FFFFFF">
              <a:alpha val="50000"/>
            </a:srgbClr>
          </a:solidFill>
          <a:ln w="12700">
            <a:solidFill>
              <a:srgbClr val="FFFFFF"/>
            </a:solidFill>
            <a:prstDash val="solid"/>
          </a:ln>
        </p:spPr>
      </p:sp>
      <p:sp>
        <p:nvSpPr>
          <p:cNvPr id="23" name="Shape 21"/>
          <p:cNvSpPr/>
          <p:nvPr/>
        </p:nvSpPr>
        <p:spPr>
          <a:xfrm>
            <a:off x="8321040" y="2103120"/>
            <a:ext cx="32004" cy="32004"/>
          </a:xfrm>
          <a:prstGeom prst="ellipse">
            <a:avLst/>
          </a:prstGeom>
          <a:solidFill>
            <a:srgbClr val="FFFFFF">
              <a:alpha val="70000"/>
            </a:srgbClr>
          </a:solidFill>
          <a:ln w="12700">
            <a:solidFill>
              <a:srgbClr val="FFFFFF"/>
            </a:solidFill>
            <a:prstDash val="solid"/>
          </a:ln>
        </p:spPr>
      </p:sp>
      <p:sp>
        <p:nvSpPr>
          <p:cNvPr id="24" name="Shape 22"/>
          <p:cNvSpPr/>
          <p:nvPr/>
        </p:nvSpPr>
        <p:spPr>
          <a:xfrm>
            <a:off x="457200" y="3017520"/>
            <a:ext cx="36576" cy="36576"/>
          </a:xfrm>
          <a:prstGeom prst="ellipse">
            <a:avLst/>
          </a:prstGeom>
          <a:solidFill>
            <a:srgbClr val="FFFFFF">
              <a:alpha val="40000"/>
            </a:srgbClr>
          </a:solidFill>
          <a:ln w="12700">
            <a:solidFill>
              <a:srgbClr val="FFFFFF"/>
            </a:solidFill>
            <a:prstDash val="solid"/>
          </a:ln>
        </p:spPr>
      </p:sp>
      <p:sp>
        <p:nvSpPr>
          <p:cNvPr id="25" name="Shape 23"/>
          <p:cNvSpPr/>
          <p:nvPr/>
        </p:nvSpPr>
        <p:spPr>
          <a:xfrm>
            <a:off x="2103120" y="2743200"/>
            <a:ext cx="22860" cy="22860"/>
          </a:xfrm>
          <a:prstGeom prst="ellipse">
            <a:avLst/>
          </a:prstGeom>
          <a:solidFill>
            <a:srgbClr val="FFFFFF">
              <a:alpha val="65000"/>
            </a:srgbClr>
          </a:solidFill>
          <a:ln w="12700">
            <a:solidFill>
              <a:srgbClr val="FFFFFF"/>
            </a:solidFill>
            <a:prstDash val="solid"/>
          </a:ln>
        </p:spPr>
      </p:sp>
      <p:sp>
        <p:nvSpPr>
          <p:cNvPr id="26" name="Shape 24"/>
          <p:cNvSpPr/>
          <p:nvPr/>
        </p:nvSpPr>
        <p:spPr>
          <a:xfrm>
            <a:off x="3566160" y="3291840"/>
            <a:ext cx="36576" cy="36576"/>
          </a:xfrm>
          <a:prstGeom prst="ellipse">
            <a:avLst/>
          </a:prstGeom>
          <a:solidFill>
            <a:srgbClr val="FFFFFF">
              <a:alpha val="80000"/>
            </a:srgbClr>
          </a:solidFill>
          <a:ln w="12700">
            <a:solidFill>
              <a:srgbClr val="FFFFFF"/>
            </a:solidFill>
            <a:prstDash val="solid"/>
          </a:ln>
        </p:spPr>
      </p:sp>
      <p:sp>
        <p:nvSpPr>
          <p:cNvPr id="27" name="Shape 25"/>
          <p:cNvSpPr/>
          <p:nvPr/>
        </p:nvSpPr>
        <p:spPr>
          <a:xfrm>
            <a:off x="4937760" y="2834640"/>
            <a:ext cx="27432" cy="27432"/>
          </a:xfrm>
          <a:prstGeom prst="ellipse">
            <a:avLst/>
          </a:prstGeom>
          <a:solidFill>
            <a:srgbClr val="FFFFFF">
              <a:alpha val="60000"/>
            </a:srgbClr>
          </a:solidFill>
          <a:ln w="12700">
            <a:solidFill>
              <a:srgbClr val="FFFFFF"/>
            </a:solidFill>
            <a:prstDash val="solid"/>
          </a:ln>
        </p:spPr>
      </p:sp>
      <p:sp>
        <p:nvSpPr>
          <p:cNvPr id="28" name="Shape 26"/>
          <p:cNvSpPr/>
          <p:nvPr/>
        </p:nvSpPr>
        <p:spPr>
          <a:xfrm>
            <a:off x="6217920" y="3200400"/>
            <a:ext cx="45720" cy="45720"/>
          </a:xfrm>
          <a:prstGeom prst="ellipse">
            <a:avLst/>
          </a:prstGeom>
          <a:solidFill>
            <a:srgbClr val="FFFFFF">
              <a:alpha val="50000"/>
            </a:srgbClr>
          </a:solidFill>
          <a:ln w="12700">
            <a:solidFill>
              <a:srgbClr val="FFFFFF"/>
            </a:solidFill>
            <a:prstDash val="solid"/>
          </a:ln>
        </p:spPr>
      </p:sp>
      <p:sp>
        <p:nvSpPr>
          <p:cNvPr id="29" name="Shape 27"/>
          <p:cNvSpPr/>
          <p:nvPr/>
        </p:nvSpPr>
        <p:spPr>
          <a:xfrm>
            <a:off x="7772400" y="2743200"/>
            <a:ext cx="32004" cy="32004"/>
          </a:xfrm>
          <a:prstGeom prst="ellipse">
            <a:avLst/>
          </a:prstGeom>
          <a:solidFill>
            <a:srgbClr val="FFFFFF">
              <a:alpha val="70000"/>
            </a:srgbClr>
          </a:solidFill>
          <a:ln w="12700">
            <a:solidFill>
              <a:srgbClr val="FFFFFF"/>
            </a:solidFill>
            <a:prstDash val="solid"/>
          </a:ln>
        </p:spPr>
      </p:sp>
      <p:sp>
        <p:nvSpPr>
          <p:cNvPr id="30" name="Shape 28"/>
          <p:cNvSpPr/>
          <p:nvPr/>
        </p:nvSpPr>
        <p:spPr>
          <a:xfrm>
            <a:off x="8778240" y="3108960"/>
            <a:ext cx="36576" cy="36576"/>
          </a:xfrm>
          <a:prstGeom prst="ellipse">
            <a:avLst/>
          </a:prstGeom>
          <a:solidFill>
            <a:srgbClr val="FFFFFF">
              <a:alpha val="40000"/>
            </a:srgbClr>
          </a:solidFill>
          <a:ln w="12700">
            <a:solidFill>
              <a:srgbClr val="FFFFFF"/>
            </a:solidFill>
            <a:prstDash val="solid"/>
          </a:ln>
        </p:spPr>
      </p:sp>
      <p:sp>
        <p:nvSpPr>
          <p:cNvPr id="31" name="Shape 29"/>
          <p:cNvSpPr/>
          <p:nvPr/>
        </p:nvSpPr>
        <p:spPr>
          <a:xfrm>
            <a:off x="822960" y="4023360"/>
            <a:ext cx="22860" cy="22860"/>
          </a:xfrm>
          <a:prstGeom prst="ellipse">
            <a:avLst/>
          </a:prstGeom>
          <a:solidFill>
            <a:srgbClr val="FFFFFF">
              <a:alpha val="65000"/>
            </a:srgbClr>
          </a:solidFill>
          <a:ln w="12700">
            <a:solidFill>
              <a:srgbClr val="FFFFFF"/>
            </a:solidFill>
            <a:prstDash val="solid"/>
          </a:ln>
        </p:spPr>
      </p:sp>
      <p:sp>
        <p:nvSpPr>
          <p:cNvPr id="32" name="Shape 30"/>
          <p:cNvSpPr/>
          <p:nvPr/>
        </p:nvSpPr>
        <p:spPr>
          <a:xfrm>
            <a:off x="2377440" y="3749040"/>
            <a:ext cx="36576" cy="36576"/>
          </a:xfrm>
          <a:prstGeom prst="ellipse">
            <a:avLst/>
          </a:prstGeom>
          <a:solidFill>
            <a:srgbClr val="FFFFFF">
              <a:alpha val="80000"/>
            </a:srgbClr>
          </a:solidFill>
          <a:ln w="12700">
            <a:solidFill>
              <a:srgbClr val="FFFFFF"/>
            </a:solidFill>
            <a:prstDash val="solid"/>
          </a:ln>
        </p:spPr>
      </p:sp>
      <p:sp>
        <p:nvSpPr>
          <p:cNvPr id="33" name="Shape 31"/>
          <p:cNvSpPr/>
          <p:nvPr/>
        </p:nvSpPr>
        <p:spPr>
          <a:xfrm>
            <a:off x="3931920" y="4297680"/>
            <a:ext cx="27432" cy="27432"/>
          </a:xfrm>
          <a:prstGeom prst="ellipse">
            <a:avLst/>
          </a:prstGeom>
          <a:solidFill>
            <a:srgbClr val="FFFFFF">
              <a:alpha val="60000"/>
            </a:srgbClr>
          </a:solidFill>
          <a:ln w="12700">
            <a:solidFill>
              <a:srgbClr val="FFFFFF"/>
            </a:solidFill>
            <a:prstDash val="solid"/>
          </a:ln>
        </p:spPr>
      </p:sp>
      <p:sp>
        <p:nvSpPr>
          <p:cNvPr id="34" name="Shape 32"/>
          <p:cNvSpPr/>
          <p:nvPr/>
        </p:nvSpPr>
        <p:spPr>
          <a:xfrm>
            <a:off x="5394960" y="3840480"/>
            <a:ext cx="45720" cy="45720"/>
          </a:xfrm>
          <a:prstGeom prst="ellipse">
            <a:avLst/>
          </a:prstGeom>
          <a:solidFill>
            <a:srgbClr val="FFFFFF">
              <a:alpha val="50000"/>
            </a:srgbClr>
          </a:solidFill>
          <a:ln w="12700">
            <a:solidFill>
              <a:srgbClr val="FFFFFF"/>
            </a:solidFill>
            <a:prstDash val="solid"/>
          </a:ln>
        </p:spPr>
      </p:sp>
      <p:sp>
        <p:nvSpPr>
          <p:cNvPr id="35" name="Shape 33"/>
          <p:cNvSpPr/>
          <p:nvPr/>
        </p:nvSpPr>
        <p:spPr>
          <a:xfrm>
            <a:off x="6766560" y="4206240"/>
            <a:ext cx="32004" cy="32004"/>
          </a:xfrm>
          <a:prstGeom prst="ellipse">
            <a:avLst/>
          </a:prstGeom>
          <a:solidFill>
            <a:srgbClr val="FFFFFF">
              <a:alpha val="70000"/>
            </a:srgbClr>
          </a:solidFill>
          <a:ln w="12700">
            <a:solidFill>
              <a:srgbClr val="FFFFFF"/>
            </a:solidFill>
            <a:prstDash val="solid"/>
          </a:ln>
        </p:spPr>
      </p:sp>
      <p:sp>
        <p:nvSpPr>
          <p:cNvPr id="36" name="Shape 34"/>
          <p:cNvSpPr/>
          <p:nvPr/>
        </p:nvSpPr>
        <p:spPr>
          <a:xfrm>
            <a:off x="8412480" y="3931920"/>
            <a:ext cx="36576" cy="36576"/>
          </a:xfrm>
          <a:prstGeom prst="ellipse">
            <a:avLst/>
          </a:prstGeom>
          <a:solidFill>
            <a:srgbClr val="FFFFFF">
              <a:alpha val="40000"/>
            </a:srgbClr>
          </a:solidFill>
          <a:ln w="12700">
            <a:solidFill>
              <a:srgbClr val="FFFFFF"/>
            </a:solidFill>
            <a:prstDash val="solid"/>
          </a:ln>
        </p:spPr>
      </p:sp>
      <p:sp>
        <p:nvSpPr>
          <p:cNvPr id="37" name="Shape 35"/>
          <p:cNvSpPr/>
          <p:nvPr/>
        </p:nvSpPr>
        <p:spPr>
          <a:xfrm>
            <a:off x="0" y="0"/>
            <a:ext cx="228600" cy="5143500"/>
          </a:xfrm>
          <a:prstGeom prst="rect">
            <a:avLst/>
          </a:prstGeom>
          <a:solidFill>
            <a:srgbClr val="4BBDB3"/>
          </a:solidFill>
          <a:ln w="12700">
            <a:solidFill>
              <a:srgbClr val="4BBDB3"/>
            </a:solidFill>
            <a:prstDash val="solid"/>
          </a:ln>
        </p:spPr>
      </p:sp>
      <p:sp>
        <p:nvSpPr>
          <p:cNvPr id="38" name="Shape 36"/>
          <p:cNvSpPr/>
          <p:nvPr/>
        </p:nvSpPr>
        <p:spPr>
          <a:xfrm>
            <a:off x="228600" y="0"/>
            <a:ext cx="109728" cy="5143500"/>
          </a:xfrm>
          <a:prstGeom prst="rect">
            <a:avLst/>
          </a:prstGeom>
          <a:solidFill>
            <a:srgbClr val="3AA89E"/>
          </a:solidFill>
          <a:ln w="12700">
            <a:solidFill>
              <a:srgbClr val="3AA89E"/>
            </a:solidFill>
            <a:prstDash val="solid"/>
          </a:ln>
        </p:spPr>
      </p:sp>
      <p:sp>
        <p:nvSpPr>
          <p:cNvPr id="39" name="Text 37"/>
          <p:cNvSpPr/>
          <p:nvPr/>
        </p:nvSpPr>
        <p:spPr>
          <a:xfrm>
            <a:off x="457200" y="182880"/>
            <a:ext cx="8503920" cy="731520"/>
          </a:xfrm>
          <a:prstGeom prst="rect">
            <a:avLst/>
          </a:prstGeom>
          <a:noFill/>
          <a:ln/>
        </p:spPr>
        <p:txBody>
          <a:bodyPr wrap="square" lIns="0" tIns="0" rIns="0" bIns="0" rtlCol="0" anchor="ctr"/>
          <a:lstStyle/>
          <a:p>
            <a:pPr algn="ctr" indent="0" marL="0">
              <a:buNone/>
            </a:pPr>
            <a:r>
              <a:rPr lang="en-US" sz="3000" b="1" dirty="0">
                <a:solidFill>
                  <a:srgbClr val="FFFFFF"/>
                </a:solidFill>
                <a:latin typeface="Calibri" pitchFamily="34" charset="0"/>
                <a:ea typeface="Calibri" pitchFamily="34" charset="-122"/>
                <a:cs typeface="Calibri" pitchFamily="34" charset="-120"/>
              </a:rPr>
              <a:t>Mission Complete! 🚀</a:t>
            </a:r>
            <a:endParaRPr lang="en-US" sz="3000" dirty="0"/>
          </a:p>
        </p:txBody>
      </p:sp>
      <p:sp>
        <p:nvSpPr>
          <p:cNvPr id="40" name="Text 38"/>
          <p:cNvSpPr/>
          <p:nvPr/>
        </p:nvSpPr>
        <p:spPr>
          <a:xfrm>
            <a:off x="457200" y="868680"/>
            <a:ext cx="8503920" cy="347472"/>
          </a:xfrm>
          <a:prstGeom prst="rect">
            <a:avLst/>
          </a:prstGeom>
          <a:noFill/>
          <a:ln/>
        </p:spPr>
        <p:txBody>
          <a:bodyPr wrap="square" lIns="0" tIns="0" rIns="0" bIns="0" rtlCol="0" anchor="ctr"/>
          <a:lstStyle/>
          <a:p>
            <a:pPr algn="ctr" indent="0" marL="0">
              <a:buNone/>
            </a:pPr>
            <a:r>
              <a:rPr lang="en-US" sz="1300" dirty="0">
                <a:solidFill>
                  <a:srgbClr val="A8E6E2"/>
                </a:solidFill>
                <a:latin typeface="Calibri Light" pitchFamily="34" charset="0"/>
                <a:ea typeface="Calibri Light" pitchFamily="34" charset="-122"/>
                <a:cs typeface="Calibri Light" pitchFamily="34" charset="-120"/>
              </a:rPr>
              <a:t>Here's what your class achieved today</a:t>
            </a:r>
            <a:endParaRPr lang="en-US" sz="1300" dirty="0"/>
          </a:p>
        </p:txBody>
      </p:sp>
      <p:sp>
        <p:nvSpPr>
          <p:cNvPr id="41" name="Shape 39"/>
          <p:cNvSpPr/>
          <p:nvPr/>
        </p:nvSpPr>
        <p:spPr>
          <a:xfrm>
            <a:off x="384048" y="1325880"/>
            <a:ext cx="3977640" cy="2697480"/>
          </a:xfrm>
          <a:prstGeom prst="rect">
            <a:avLst/>
          </a:prstGeom>
          <a:solidFill>
            <a:srgbClr val="152040"/>
          </a:solidFill>
          <a:ln w="19050">
            <a:solidFill>
              <a:srgbClr val="4BBDB3"/>
            </a:solidFill>
            <a:prstDash val="solid"/>
          </a:ln>
          <a:effectLst>
            <a:outerShdw sx="100000" sy="100000" kx="0" ky="0" algn="bl" rotWithShape="0" blurRad="101600" dist="38100" dir="8100000">
              <a:srgbClr val="000000">
                <a:alpha val="25000"/>
              </a:srgbClr>
            </a:outerShdw>
          </a:effectLst>
        </p:spPr>
      </p:sp>
      <p:sp>
        <p:nvSpPr>
          <p:cNvPr id="42" name="Shape 40"/>
          <p:cNvSpPr/>
          <p:nvPr/>
        </p:nvSpPr>
        <p:spPr>
          <a:xfrm>
            <a:off x="384048" y="1325880"/>
            <a:ext cx="3977640" cy="64008"/>
          </a:xfrm>
          <a:prstGeom prst="rect">
            <a:avLst/>
          </a:prstGeom>
          <a:solidFill>
            <a:srgbClr val="4BBDB3"/>
          </a:solidFill>
          <a:ln w="12700">
            <a:solidFill>
              <a:srgbClr val="4BBDB3"/>
            </a:solidFill>
            <a:prstDash val="solid"/>
          </a:ln>
        </p:spPr>
      </p:sp>
      <p:sp>
        <p:nvSpPr>
          <p:cNvPr id="43" name="Text 41"/>
          <p:cNvSpPr/>
          <p:nvPr/>
        </p:nvSpPr>
        <p:spPr>
          <a:xfrm>
            <a:off x="530352" y="1417320"/>
            <a:ext cx="3657600" cy="384048"/>
          </a:xfrm>
          <a:prstGeom prst="rect">
            <a:avLst/>
          </a:prstGeom>
          <a:noFill/>
          <a:ln/>
        </p:spPr>
        <p:txBody>
          <a:bodyPr wrap="square" lIns="0" tIns="0" rIns="0" bIns="0" rtlCol="0" anchor="ctr"/>
          <a:lstStyle/>
          <a:p>
            <a:pPr indent="0" marL="0">
              <a:buNone/>
            </a:pPr>
            <a:r>
              <a:rPr lang="en-US" sz="1400" b="1" dirty="0">
                <a:solidFill>
                  <a:srgbClr val="4BBDB3"/>
                </a:solidFill>
                <a:latin typeface="Calibri" pitchFamily="34" charset="0"/>
                <a:ea typeface="Calibri" pitchFamily="34" charset="-122"/>
                <a:cs typeface="Calibri" pitchFamily="34" charset="-120"/>
              </a:rPr>
              <a:t>✅  What We Achieved</a:t>
            </a:r>
            <a:endParaRPr lang="en-US" sz="1400" dirty="0"/>
          </a:p>
        </p:txBody>
      </p:sp>
      <p:sp>
        <p:nvSpPr>
          <p:cNvPr id="44" name="Text 42"/>
          <p:cNvSpPr/>
          <p:nvPr/>
        </p:nvSpPr>
        <p:spPr>
          <a:xfrm>
            <a:off x="530352" y="1874520"/>
            <a:ext cx="3703320" cy="402336"/>
          </a:xfrm>
          <a:prstGeom prst="rect">
            <a:avLst/>
          </a:prstGeom>
          <a:noFill/>
          <a:ln/>
        </p:spPr>
        <p:txBody>
          <a:bodyPr wrap="square" lIns="0" tIns="0" rIns="0" bIns="0" rtlCol="0" anchor="ctr"/>
          <a:lstStyle/>
          <a:p>
            <a:pPr indent="0" marL="0">
              <a:buNone/>
            </a:pPr>
            <a:r>
              <a:rPr lang="en-US" sz="1150" dirty="0">
                <a:solidFill>
                  <a:srgbClr val="FFFFFF"/>
                </a:solidFill>
                <a:latin typeface="Calibri Light" pitchFamily="34" charset="0"/>
                <a:ea typeface="Calibri Light" pitchFamily="34" charset="-122"/>
                <a:cs typeface="Calibri Light" pitchFamily="34" charset="-120"/>
              </a:rPr>
              <a:t>✓  Designed a space experiment apparatus</a:t>
            </a:r>
            <a:endParaRPr lang="en-US" sz="1150" dirty="0"/>
          </a:p>
        </p:txBody>
      </p:sp>
      <p:sp>
        <p:nvSpPr>
          <p:cNvPr id="45" name="Text 43"/>
          <p:cNvSpPr/>
          <p:nvPr/>
        </p:nvSpPr>
        <p:spPr>
          <a:xfrm>
            <a:off x="530352" y="2295144"/>
            <a:ext cx="3703320" cy="402336"/>
          </a:xfrm>
          <a:prstGeom prst="rect">
            <a:avLst/>
          </a:prstGeom>
          <a:noFill/>
          <a:ln/>
        </p:spPr>
        <p:txBody>
          <a:bodyPr wrap="square" lIns="0" tIns="0" rIns="0" bIns="0" rtlCol="0" anchor="ctr"/>
          <a:lstStyle/>
          <a:p>
            <a:pPr indent="0" marL="0">
              <a:buNone/>
            </a:pPr>
            <a:r>
              <a:rPr lang="en-US" sz="1150" dirty="0">
                <a:solidFill>
                  <a:srgbClr val="FFFFFF"/>
                </a:solidFill>
                <a:latin typeface="Calibri Light" pitchFamily="34" charset="0"/>
                <a:ea typeface="Calibri Light" pitchFamily="34" charset="-122"/>
                <a:cs typeface="Calibri Light" pitchFamily="34" charset="-120"/>
              </a:rPr>
              <a:t>✓  Programmed 3 automated experiment cycles</a:t>
            </a:r>
            <a:endParaRPr lang="en-US" sz="1150" dirty="0"/>
          </a:p>
        </p:txBody>
      </p:sp>
      <p:sp>
        <p:nvSpPr>
          <p:cNvPr id="46" name="Text 44"/>
          <p:cNvSpPr/>
          <p:nvPr/>
        </p:nvSpPr>
        <p:spPr>
          <a:xfrm>
            <a:off x="530352" y="2715768"/>
            <a:ext cx="3703320" cy="402336"/>
          </a:xfrm>
          <a:prstGeom prst="rect">
            <a:avLst/>
          </a:prstGeom>
          <a:noFill/>
          <a:ln/>
        </p:spPr>
        <p:txBody>
          <a:bodyPr wrap="square" lIns="0" tIns="0" rIns="0" bIns="0" rtlCol="0" anchor="ctr"/>
          <a:lstStyle/>
          <a:p>
            <a:pPr indent="0" marL="0">
              <a:buNone/>
            </a:pPr>
            <a:r>
              <a:rPr lang="en-US" sz="1150" dirty="0">
                <a:solidFill>
                  <a:srgbClr val="FFFFFF"/>
                </a:solidFill>
                <a:latin typeface="Calibri Light" pitchFamily="34" charset="0"/>
                <a:ea typeface="Calibri Light" pitchFamily="34" charset="-122"/>
                <a:cs typeface="Calibri Light" pitchFamily="34" charset="-120"/>
              </a:rPr>
              <a:t>✓  Logged Sonar:bit data systematically</a:t>
            </a:r>
            <a:endParaRPr lang="en-US" sz="1150" dirty="0"/>
          </a:p>
        </p:txBody>
      </p:sp>
      <p:sp>
        <p:nvSpPr>
          <p:cNvPr id="47" name="Text 45"/>
          <p:cNvSpPr/>
          <p:nvPr/>
        </p:nvSpPr>
        <p:spPr>
          <a:xfrm>
            <a:off x="530352" y="3136392"/>
            <a:ext cx="3703320" cy="402336"/>
          </a:xfrm>
          <a:prstGeom prst="rect">
            <a:avLst/>
          </a:prstGeom>
          <a:noFill/>
          <a:ln/>
        </p:spPr>
        <p:txBody>
          <a:bodyPr wrap="square" lIns="0" tIns="0" rIns="0" bIns="0" rtlCol="0" anchor="ctr"/>
          <a:lstStyle/>
          <a:p>
            <a:pPr indent="0" marL="0">
              <a:buNone/>
            </a:pPr>
            <a:r>
              <a:rPr lang="en-US" sz="1150" dirty="0">
                <a:solidFill>
                  <a:srgbClr val="FFFFFF"/>
                </a:solidFill>
                <a:latin typeface="Calibri Light" pitchFamily="34" charset="0"/>
                <a:ea typeface="Calibri Light" pitchFamily="34" charset="-122"/>
                <a:cs typeface="Calibri Light" pitchFamily="34" charset="-120"/>
              </a:rPr>
              <a:t>✓  Defined and controlled variables</a:t>
            </a:r>
            <a:endParaRPr lang="en-US" sz="1150" dirty="0"/>
          </a:p>
        </p:txBody>
      </p:sp>
      <p:sp>
        <p:nvSpPr>
          <p:cNvPr id="48" name="Text 46"/>
          <p:cNvSpPr/>
          <p:nvPr/>
        </p:nvSpPr>
        <p:spPr>
          <a:xfrm>
            <a:off x="530352" y="3557016"/>
            <a:ext cx="3703320" cy="402336"/>
          </a:xfrm>
          <a:prstGeom prst="rect">
            <a:avLst/>
          </a:prstGeom>
          <a:noFill/>
          <a:ln/>
        </p:spPr>
        <p:txBody>
          <a:bodyPr wrap="square" lIns="0" tIns="0" rIns="0" bIns="0" rtlCol="0" anchor="ctr"/>
          <a:lstStyle/>
          <a:p>
            <a:pPr indent="0" marL="0">
              <a:buNone/>
            </a:pPr>
            <a:r>
              <a:rPr lang="en-US" sz="1150" dirty="0">
                <a:solidFill>
                  <a:srgbClr val="FFFFFF"/>
                </a:solidFill>
                <a:latin typeface="Calibri Light" pitchFamily="34" charset="0"/>
                <a:ea typeface="Calibri Light" pitchFamily="34" charset="-122"/>
                <a:cs typeface="Calibri Light" pitchFamily="34" charset="-120"/>
              </a:rPr>
              <a:t>✓  Completed the full 8-lesson curriculum!</a:t>
            </a:r>
            <a:endParaRPr lang="en-US" sz="1150" dirty="0"/>
          </a:p>
        </p:txBody>
      </p:sp>
      <p:sp>
        <p:nvSpPr>
          <p:cNvPr id="49" name="Shape 47"/>
          <p:cNvSpPr/>
          <p:nvPr/>
        </p:nvSpPr>
        <p:spPr>
          <a:xfrm>
            <a:off x="4617720" y="1325880"/>
            <a:ext cx="4251960" cy="2697480"/>
          </a:xfrm>
          <a:prstGeom prst="rect">
            <a:avLst/>
          </a:prstGeom>
          <a:solidFill>
            <a:srgbClr val="152040"/>
          </a:solidFill>
          <a:ln w="19050">
            <a:solidFill>
              <a:srgbClr val="7B6CB5"/>
            </a:solidFill>
            <a:prstDash val="solid"/>
          </a:ln>
          <a:effectLst>
            <a:outerShdw sx="100000" sy="100000" kx="0" ky="0" algn="bl" rotWithShape="0" blurRad="101600" dist="38100" dir="8100000">
              <a:srgbClr val="000000">
                <a:alpha val="25000"/>
              </a:srgbClr>
            </a:outerShdw>
          </a:effectLst>
        </p:spPr>
      </p:sp>
      <p:sp>
        <p:nvSpPr>
          <p:cNvPr id="50" name="Shape 48"/>
          <p:cNvSpPr/>
          <p:nvPr/>
        </p:nvSpPr>
        <p:spPr>
          <a:xfrm>
            <a:off x="4617720" y="1325880"/>
            <a:ext cx="4251960" cy="64008"/>
          </a:xfrm>
          <a:prstGeom prst="rect">
            <a:avLst/>
          </a:prstGeom>
          <a:solidFill>
            <a:srgbClr val="7B6CB5"/>
          </a:solidFill>
          <a:ln w="12700">
            <a:solidFill>
              <a:srgbClr val="7B6CB5"/>
            </a:solidFill>
            <a:prstDash val="solid"/>
          </a:ln>
        </p:spPr>
      </p:sp>
      <p:sp>
        <p:nvSpPr>
          <p:cNvPr id="51" name="Shape 49"/>
          <p:cNvSpPr/>
          <p:nvPr/>
        </p:nvSpPr>
        <p:spPr>
          <a:xfrm>
            <a:off x="4617720" y="1325880"/>
            <a:ext cx="1143000" cy="502920"/>
          </a:xfrm>
          <a:prstGeom prst="rect">
            <a:avLst/>
          </a:prstGeom>
          <a:solidFill>
            <a:srgbClr val="7B6CB5"/>
          </a:solidFill>
          <a:ln w="12700">
            <a:solidFill>
              <a:srgbClr val="7B6CB5"/>
            </a:solidFill>
            <a:prstDash val="solid"/>
          </a:ln>
        </p:spPr>
      </p:sp>
      <p:sp>
        <p:nvSpPr>
          <p:cNvPr id="52" name="Text 50"/>
          <p:cNvSpPr/>
          <p:nvPr/>
        </p:nvSpPr>
        <p:spPr>
          <a:xfrm>
            <a:off x="4617720" y="1325880"/>
            <a:ext cx="1371600" cy="502920"/>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Calibri" pitchFamily="34" charset="0"/>
                <a:ea typeface="Calibri" pitchFamily="34" charset="-122"/>
                <a:cs typeface="Calibri" pitchFamily="34" charset="-120"/>
              </a:rPr>
              <a:t>COMPLETE</a:t>
            </a:r>
            <a:endParaRPr lang="en-US" sz="900" dirty="0"/>
          </a:p>
        </p:txBody>
      </p:sp>
      <p:sp>
        <p:nvSpPr>
          <p:cNvPr id="53" name="Text 51"/>
          <p:cNvSpPr/>
          <p:nvPr/>
        </p:nvSpPr>
        <p:spPr>
          <a:xfrm>
            <a:off x="4754880" y="1417320"/>
            <a:ext cx="3977640" cy="438912"/>
          </a:xfrm>
          <a:prstGeom prst="rect">
            <a:avLst/>
          </a:prstGeom>
          <a:noFill/>
          <a:ln/>
        </p:spPr>
        <p:txBody>
          <a:bodyPr wrap="square" lIns="0" tIns="0" rIns="0" bIns="0" rtlCol="0" anchor="ctr"/>
          <a:lstStyle/>
          <a:p>
            <a:pPr indent="0" marL="0">
              <a:buNone/>
            </a:pPr>
            <a:r>
              <a:rPr lang="en-US" sz="1300" b="1" dirty="0">
                <a:solidFill>
                  <a:srgbClr val="B5A8E6"/>
                </a:solidFill>
                <a:latin typeface="Calibri" pitchFamily="34" charset="0"/>
                <a:ea typeface="Calibri" pitchFamily="34" charset="-122"/>
                <a:cs typeface="Calibri" pitchFamily="34" charset="-120"/>
              </a:rPr>
              <a:t>Curriculum Complete! 🎓</a:t>
            </a:r>
            <a:endParaRPr lang="en-US" sz="1300" dirty="0"/>
          </a:p>
        </p:txBody>
      </p:sp>
      <p:sp>
        <p:nvSpPr>
          <p:cNvPr id="54" name="Text 52"/>
          <p:cNvSpPr/>
          <p:nvPr/>
        </p:nvSpPr>
        <p:spPr>
          <a:xfrm>
            <a:off x="4754880" y="1965960"/>
            <a:ext cx="3977640" cy="1920240"/>
          </a:xfrm>
          <a:prstGeom prst="rect">
            <a:avLst/>
          </a:prstGeom>
          <a:noFill/>
          <a:ln/>
        </p:spPr>
        <p:txBody>
          <a:bodyPr wrap="square" lIns="0" tIns="0" rIns="0" bIns="0" rtlCol="0" anchor="ctr"/>
          <a:lstStyle/>
          <a:p>
            <a:pPr indent="0" marL="0">
              <a:lnSpc>
                <a:spcPct val="140000"/>
              </a:lnSpc>
              <a:buNone/>
            </a:pPr>
            <a:r>
              <a:rPr lang="en-US" sz="1050" dirty="0">
                <a:solidFill>
                  <a:srgbClr val="CBD5E1"/>
                </a:solidFill>
                <a:latin typeface="Calibri Light" pitchFamily="34" charset="0"/>
                <a:ea typeface="Calibri Light" pitchFamily="34" charset="-122"/>
                <a:cs typeface="Calibri Light" pitchFamily="34" charset="-120"/>
              </a:rPr>
              <a:t>Students have now completed all 8 lessons of the Nezha Pro Space Science Kit curriculum — from rocket launch through moon landing, rover navigation, lunar landing, exploration vehicle, return mission, space station operations, and space experiments. A full mission accomplished!</a:t>
            </a:r>
            <a:endParaRPr lang="en-US" sz="1050" dirty="0"/>
          </a:p>
        </p:txBody>
      </p:sp>
      <p:sp>
        <p:nvSpPr>
          <p:cNvPr id="55" name="Shape 53"/>
          <p:cNvSpPr/>
          <p:nvPr/>
        </p:nvSpPr>
        <p:spPr>
          <a:xfrm>
            <a:off x="0" y="4526280"/>
            <a:ext cx="9144000" cy="617220"/>
          </a:xfrm>
          <a:prstGeom prst="rect">
            <a:avLst/>
          </a:prstGeom>
          <a:solidFill>
            <a:srgbClr val="1A1F3A"/>
          </a:solidFill>
          <a:ln w="12700">
            <a:solidFill>
              <a:srgbClr val="1A1F3A"/>
            </a:solidFill>
            <a:prstDash val="solid"/>
          </a:ln>
        </p:spPr>
      </p:sp>
      <p:sp>
        <p:nvSpPr>
          <p:cNvPr id="56" name="Text 54"/>
          <p:cNvSpPr/>
          <p:nvPr/>
        </p:nvSpPr>
        <p:spPr>
          <a:xfrm>
            <a:off x="320040" y="4572000"/>
            <a:ext cx="3200400" cy="457200"/>
          </a:xfrm>
          <a:prstGeom prst="rect">
            <a:avLst/>
          </a:prstGeom>
          <a:noFill/>
          <a:ln/>
        </p:spPr>
        <p:txBody>
          <a:bodyPr wrap="square" lIns="0" tIns="0" rIns="0" bIns="0" rtlCol="0" anchor="ctr"/>
          <a:lstStyle/>
          <a:p>
            <a:pPr indent="0" marL="0">
              <a:buNone/>
            </a:pPr>
            <a:r>
              <a:rPr lang="en-US" sz="1400" b="1" spc="150" kern="0" dirty="0">
                <a:solidFill>
                  <a:srgbClr val="4BBDB3"/>
                </a:solidFill>
                <a:latin typeface="Calibri" pitchFamily="34" charset="0"/>
                <a:ea typeface="Calibri" pitchFamily="34" charset="-122"/>
                <a:cs typeface="Calibri" pitchFamily="34" charset="-120"/>
              </a:rPr>
              <a:t>TECHTELLIGENCE</a:t>
            </a:r>
            <a:endParaRPr lang="en-US" sz="1400" dirty="0"/>
          </a:p>
        </p:txBody>
      </p:sp>
      <p:sp>
        <p:nvSpPr>
          <p:cNvPr id="57" name="Text 55"/>
          <p:cNvSpPr/>
          <p:nvPr/>
        </p:nvSpPr>
        <p:spPr>
          <a:xfrm>
            <a:off x="320040" y="4782312"/>
            <a:ext cx="4572000" cy="274320"/>
          </a:xfrm>
          <a:prstGeom prst="rect">
            <a:avLst/>
          </a:prstGeom>
          <a:noFill/>
          <a:ln/>
        </p:spPr>
        <p:txBody>
          <a:bodyPr wrap="square" lIns="0" tIns="0" rIns="0" bIns="0" rtlCol="0" anchor="ctr"/>
          <a:lstStyle/>
          <a:p>
            <a:pPr indent="0" marL="0">
              <a:buNone/>
            </a:pPr>
            <a:r>
              <a:rPr lang="en-US" sz="900" dirty="0">
                <a:solidFill>
                  <a:srgbClr val="CBD5E1"/>
                </a:solidFill>
                <a:latin typeface="Calibri Light" pitchFamily="34" charset="0"/>
                <a:ea typeface="Calibri Light" pitchFamily="34" charset="-122"/>
                <a:cs typeface="Calibri Light" pitchFamily="34" charset="-120"/>
              </a:rPr>
              <a:t>Empowering K–12 STEAM Education across the UAE and beyond</a:t>
            </a:r>
            <a:endParaRPr lang="en-US" sz="900" dirty="0"/>
          </a:p>
        </p:txBody>
      </p:sp>
      <p:sp>
        <p:nvSpPr>
          <p:cNvPr id="58" name="Text 56"/>
          <p:cNvSpPr/>
          <p:nvPr/>
        </p:nvSpPr>
        <p:spPr>
          <a:xfrm>
            <a:off x="5943600" y="4572000"/>
            <a:ext cx="3108960" cy="274320"/>
          </a:xfrm>
          <a:prstGeom prst="rect">
            <a:avLst/>
          </a:prstGeom>
          <a:noFill/>
          <a:ln/>
        </p:spPr>
        <p:txBody>
          <a:bodyPr wrap="square" lIns="0" tIns="0" rIns="0" bIns="0" rtlCol="0" anchor="ctr"/>
          <a:lstStyle/>
          <a:p>
            <a:pPr algn="r" indent="0" marL="0">
              <a:buNone/>
            </a:pPr>
            <a:r>
              <a:rPr lang="en-US" sz="950" dirty="0">
                <a:solidFill>
                  <a:srgbClr val="4BBDB3"/>
                </a:solidFill>
                <a:latin typeface="Calibri" pitchFamily="34" charset="0"/>
                <a:ea typeface="Calibri" pitchFamily="34" charset="-122"/>
                <a:cs typeface="Calibri" pitchFamily="34" charset="-120"/>
              </a:rPr>
              <a:t>almashaleh@techtelligence.ae</a:t>
            </a:r>
            <a:endParaRPr lang="en-US" sz="950" dirty="0"/>
          </a:p>
        </p:txBody>
      </p:sp>
      <p:sp>
        <p:nvSpPr>
          <p:cNvPr id="59" name="Text 57"/>
          <p:cNvSpPr/>
          <p:nvPr/>
        </p:nvSpPr>
        <p:spPr>
          <a:xfrm>
            <a:off x="5943600" y="4818888"/>
            <a:ext cx="3108960" cy="228600"/>
          </a:xfrm>
          <a:prstGeom prst="rect">
            <a:avLst/>
          </a:prstGeom>
          <a:noFill/>
          <a:ln/>
        </p:spPr>
        <p:txBody>
          <a:bodyPr wrap="square" lIns="0" tIns="0" rIns="0" bIns="0" rtlCol="0" anchor="ctr"/>
          <a:lstStyle/>
          <a:p>
            <a:pPr algn="r" indent="0" marL="0">
              <a:buNone/>
            </a:pPr>
            <a:r>
              <a:rPr lang="en-US" sz="900" dirty="0">
                <a:solidFill>
                  <a:srgbClr val="CBD5E1"/>
                </a:solidFill>
                <a:latin typeface="Calibri Light" pitchFamily="34" charset="0"/>
                <a:ea typeface="Calibri Light" pitchFamily="34" charset="-122"/>
                <a:cs typeface="Calibri Light" pitchFamily="34" charset="-120"/>
              </a:rPr>
              <a:t>www.techtelligence.ae</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1F3A"/>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137160" y="2011680"/>
            <a:ext cx="32004" cy="32004"/>
          </a:xfrm>
          <a:prstGeom prst="ellipse">
            <a:avLst/>
          </a:prstGeom>
          <a:solidFill>
            <a:srgbClr val="FFFFFF">
              <a:alpha val="70000"/>
            </a:srgbClr>
          </a:solidFill>
          <a:ln w="12700">
            <a:solidFill>
              <a:srgbClr val="FFFFFF"/>
            </a:solidFill>
            <a:prstDash val="solid"/>
          </a:ln>
        </p:spPr>
      </p:sp>
      <p:sp>
        <p:nvSpPr>
          <p:cNvPr id="18" name="Shape 16"/>
          <p:cNvSpPr/>
          <p:nvPr/>
        </p:nvSpPr>
        <p:spPr>
          <a:xfrm>
            <a:off x="1554480" y="1737360"/>
            <a:ext cx="36576" cy="36576"/>
          </a:xfrm>
          <a:prstGeom prst="ellipse">
            <a:avLst/>
          </a:prstGeom>
          <a:solidFill>
            <a:srgbClr val="FFFFFF">
              <a:alpha val="40000"/>
            </a:srgbClr>
          </a:solidFill>
          <a:ln w="12700">
            <a:solidFill>
              <a:srgbClr val="FFFFFF"/>
            </a:solidFill>
            <a:prstDash val="solid"/>
          </a:ln>
        </p:spPr>
      </p:sp>
      <p:sp>
        <p:nvSpPr>
          <p:cNvPr id="19" name="Shape 17"/>
          <p:cNvSpPr/>
          <p:nvPr/>
        </p:nvSpPr>
        <p:spPr>
          <a:xfrm>
            <a:off x="2834640" y="2286000"/>
            <a:ext cx="22860" cy="22860"/>
          </a:xfrm>
          <a:prstGeom prst="ellipse">
            <a:avLst/>
          </a:prstGeom>
          <a:solidFill>
            <a:srgbClr val="FFFFFF">
              <a:alpha val="65000"/>
            </a:srgbClr>
          </a:solidFill>
          <a:ln w="12700">
            <a:solidFill>
              <a:srgbClr val="FFFFFF"/>
            </a:solidFill>
            <a:prstDash val="solid"/>
          </a:ln>
        </p:spPr>
      </p:sp>
      <p:sp>
        <p:nvSpPr>
          <p:cNvPr id="20" name="Shape 18"/>
          <p:cNvSpPr/>
          <p:nvPr/>
        </p:nvSpPr>
        <p:spPr>
          <a:xfrm>
            <a:off x="4297680" y="1828800"/>
            <a:ext cx="36576" cy="36576"/>
          </a:xfrm>
          <a:prstGeom prst="ellipse">
            <a:avLst/>
          </a:prstGeom>
          <a:solidFill>
            <a:srgbClr val="FFFFFF">
              <a:alpha val="80000"/>
            </a:srgbClr>
          </a:solidFill>
          <a:ln w="12700">
            <a:solidFill>
              <a:srgbClr val="FFFFFF"/>
            </a:solidFill>
            <a:prstDash val="solid"/>
          </a:ln>
        </p:spPr>
      </p:sp>
      <p:sp>
        <p:nvSpPr>
          <p:cNvPr id="21" name="Shape 19"/>
          <p:cNvSpPr/>
          <p:nvPr/>
        </p:nvSpPr>
        <p:spPr>
          <a:xfrm>
            <a:off x="5669280" y="2194560"/>
            <a:ext cx="27432" cy="27432"/>
          </a:xfrm>
          <a:prstGeom prst="ellipse">
            <a:avLst/>
          </a:prstGeom>
          <a:solidFill>
            <a:srgbClr val="FFFFFF">
              <a:alpha val="60000"/>
            </a:srgbClr>
          </a:solidFill>
          <a:ln w="12700">
            <a:solidFill>
              <a:srgbClr val="FFFFFF"/>
            </a:solidFill>
            <a:prstDash val="solid"/>
          </a:ln>
        </p:spPr>
      </p:sp>
      <p:sp>
        <p:nvSpPr>
          <p:cNvPr id="22" name="Shape 20"/>
          <p:cNvSpPr/>
          <p:nvPr/>
        </p:nvSpPr>
        <p:spPr>
          <a:xfrm>
            <a:off x="0" y="0"/>
            <a:ext cx="9144000" cy="566928"/>
          </a:xfrm>
          <a:prstGeom prst="rect">
            <a:avLst/>
          </a:prstGeom>
          <a:solidFill>
            <a:srgbClr val="4BBDB3"/>
          </a:solidFill>
          <a:ln w="12700">
            <a:solidFill>
              <a:srgbClr val="4BBDB3"/>
            </a:solidFill>
            <a:prstDash val="solid"/>
          </a:ln>
        </p:spPr>
      </p:sp>
      <p:sp>
        <p:nvSpPr>
          <p:cNvPr id="23" name="Shape 21"/>
          <p:cNvSpPr/>
          <p:nvPr/>
        </p:nvSpPr>
        <p:spPr>
          <a:xfrm>
            <a:off x="0" y="0"/>
            <a:ext cx="1005840" cy="566928"/>
          </a:xfrm>
          <a:prstGeom prst="rect">
            <a:avLst/>
          </a:prstGeom>
          <a:solidFill>
            <a:srgbClr val="3AA89E"/>
          </a:solidFill>
          <a:ln w="12700">
            <a:solidFill>
              <a:srgbClr val="3AA89E"/>
            </a:solidFill>
            <a:prstDash val="solid"/>
          </a:ln>
        </p:spPr>
      </p:sp>
      <p:sp>
        <p:nvSpPr>
          <p:cNvPr id="24" name="Text 22"/>
          <p:cNvSpPr/>
          <p:nvPr/>
        </p:nvSpPr>
        <p:spPr>
          <a:xfrm>
            <a:off x="0" y="0"/>
            <a:ext cx="1005840" cy="566928"/>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Calibri" pitchFamily="34" charset="0"/>
                <a:ea typeface="Calibri" pitchFamily="34" charset="-122"/>
                <a:cs typeface="Calibri" pitchFamily="34" charset="-120"/>
              </a:rPr>
              <a:t>LESSON 08</a:t>
            </a:r>
            <a:endParaRPr lang="en-US" sz="900" dirty="0"/>
          </a:p>
        </p:txBody>
      </p:sp>
      <p:sp>
        <p:nvSpPr>
          <p:cNvPr id="25" name="Text 23"/>
          <p:cNvSpPr/>
          <p:nvPr/>
        </p:nvSpPr>
        <p:spPr>
          <a:xfrm>
            <a:off x="1097280" y="0"/>
            <a:ext cx="6858000" cy="566928"/>
          </a:xfrm>
          <a:prstGeom prst="rect">
            <a:avLst/>
          </a:prstGeom>
          <a:noFill/>
          <a:ln/>
        </p:spPr>
        <p:txBody>
          <a:bodyPr wrap="square" lIns="0" tIns="76200" rIns="0" bIns="0" rtlCol="0" anchor="ctr"/>
          <a:lstStyle/>
          <a:p>
            <a:pPr algn="l" indent="0" marL="0">
              <a:buNone/>
            </a:pPr>
            <a:r>
              <a:rPr lang="en-US" sz="1300" b="1" dirty="0">
                <a:solidFill>
                  <a:srgbClr val="0D1B3E"/>
                </a:solidFill>
                <a:latin typeface="Calibri" pitchFamily="34" charset="0"/>
                <a:ea typeface="Calibri" pitchFamily="34" charset="-122"/>
                <a:cs typeface="Calibri" pitchFamily="34" charset="-120"/>
              </a:rPr>
              <a:t>Lesson at a Glance</a:t>
            </a:r>
            <a:endParaRPr lang="en-US" sz="1300" dirty="0"/>
          </a:p>
        </p:txBody>
      </p:sp>
      <p:sp>
        <p:nvSpPr>
          <p:cNvPr id="26" name="Text 24"/>
          <p:cNvSpPr/>
          <p:nvPr/>
        </p:nvSpPr>
        <p:spPr>
          <a:xfrm>
            <a:off x="7040880" y="0"/>
            <a:ext cx="2103120" cy="566928"/>
          </a:xfrm>
          <a:prstGeom prst="rect">
            <a:avLst/>
          </a:prstGeom>
          <a:noFill/>
          <a:ln/>
        </p:spPr>
        <p:txBody>
          <a:bodyPr wrap="square" lIns="0" tIns="0" rIns="101600" bIns="0" rtlCol="0" anchor="ctr"/>
          <a:lstStyle/>
          <a:p>
            <a:pPr algn="r" indent="0" marL="0">
              <a:buNone/>
            </a:pPr>
            <a:r>
              <a:rPr lang="en-US" sz="850" b="1" spc="80" kern="0" dirty="0">
                <a:solidFill>
                  <a:srgbClr val="0D1B3E"/>
                </a:solidFill>
                <a:latin typeface="Calibri" pitchFamily="34" charset="0"/>
                <a:ea typeface="Calibri" pitchFamily="34" charset="-122"/>
                <a:cs typeface="Calibri" pitchFamily="34" charset="-120"/>
              </a:rPr>
              <a:t>TECHTELLIGENCE</a:t>
            </a:r>
            <a:endParaRPr lang="en-US" sz="850" dirty="0"/>
          </a:p>
        </p:txBody>
      </p:sp>
      <p:sp>
        <p:nvSpPr>
          <p:cNvPr id="27" name="Shape 25"/>
          <p:cNvSpPr/>
          <p:nvPr/>
        </p:nvSpPr>
        <p:spPr>
          <a:xfrm>
            <a:off x="320040" y="685800"/>
            <a:ext cx="8503920" cy="4251960"/>
          </a:xfrm>
          <a:prstGeom prst="rect">
            <a:avLst/>
          </a:prstGeom>
          <a:solidFill>
            <a:srgbClr val="152040"/>
          </a:solidFill>
          <a:ln w="19050">
            <a:solidFill>
              <a:srgbClr val="4BBDB3"/>
            </a:solidFill>
            <a:prstDash val="solid"/>
          </a:ln>
          <a:effectLst>
            <a:outerShdw sx="100000" sy="100000" kx="0" ky="0" algn="bl" rotWithShape="0" blurRad="101600" dist="38100" dir="8100000">
              <a:srgbClr val="000000">
                <a:alpha val="25000"/>
              </a:srgbClr>
            </a:outerShdw>
          </a:effectLst>
        </p:spPr>
      </p:sp>
      <p:sp>
        <p:nvSpPr>
          <p:cNvPr id="28" name="Shape 26"/>
          <p:cNvSpPr/>
          <p:nvPr/>
        </p:nvSpPr>
        <p:spPr>
          <a:xfrm>
            <a:off x="320040" y="777240"/>
            <a:ext cx="8503920" cy="512064"/>
          </a:xfrm>
          <a:prstGeom prst="rect">
            <a:avLst/>
          </a:prstGeom>
          <a:solidFill>
            <a:srgbClr val="172547"/>
          </a:solidFill>
          <a:ln w="12700">
            <a:solidFill>
              <a:srgbClr val="172547"/>
            </a:solidFill>
            <a:prstDash val="solid"/>
          </a:ln>
        </p:spPr>
      </p:sp>
      <p:sp>
        <p:nvSpPr>
          <p:cNvPr id="29" name="Shape 27"/>
          <p:cNvSpPr/>
          <p:nvPr/>
        </p:nvSpPr>
        <p:spPr>
          <a:xfrm>
            <a:off x="320040" y="777240"/>
            <a:ext cx="73152" cy="512064"/>
          </a:xfrm>
          <a:prstGeom prst="rect">
            <a:avLst/>
          </a:prstGeom>
          <a:solidFill>
            <a:srgbClr val="4BBDB3"/>
          </a:solidFill>
          <a:ln w="12700">
            <a:solidFill>
              <a:srgbClr val="4BBDB3"/>
            </a:solidFill>
            <a:prstDash val="solid"/>
          </a:ln>
        </p:spPr>
      </p:sp>
      <p:sp>
        <p:nvSpPr>
          <p:cNvPr id="30" name="Text 28"/>
          <p:cNvSpPr/>
          <p:nvPr/>
        </p:nvSpPr>
        <p:spPr>
          <a:xfrm>
            <a:off x="457200" y="822960"/>
            <a:ext cx="1920240" cy="420624"/>
          </a:xfrm>
          <a:prstGeom prst="rect">
            <a:avLst/>
          </a:prstGeom>
          <a:noFill/>
          <a:ln/>
        </p:spPr>
        <p:txBody>
          <a:bodyPr wrap="square" lIns="0" tIns="101600" rIns="0" bIns="0" rtlCol="0" anchor="ctr"/>
          <a:lstStyle/>
          <a:p>
            <a:pPr algn="l" indent="0" marL="0">
              <a:buNone/>
            </a:pPr>
            <a:r>
              <a:rPr lang="en-US" sz="1100" b="1" dirty="0">
                <a:solidFill>
                  <a:srgbClr val="4BBDB3"/>
                </a:solidFill>
                <a:latin typeface="Calibri" pitchFamily="34" charset="0"/>
                <a:ea typeface="Calibri" pitchFamily="34" charset="-122"/>
                <a:cs typeface="Calibri" pitchFamily="34" charset="-120"/>
              </a:rPr>
              <a:t>Lesson Title</a:t>
            </a:r>
            <a:endParaRPr lang="en-US" sz="1100" dirty="0"/>
          </a:p>
        </p:txBody>
      </p:sp>
      <p:sp>
        <p:nvSpPr>
          <p:cNvPr id="31" name="Shape 29"/>
          <p:cNvSpPr/>
          <p:nvPr/>
        </p:nvSpPr>
        <p:spPr>
          <a:xfrm>
            <a:off x="2423160" y="868680"/>
            <a:ext cx="13716" cy="329184"/>
          </a:xfrm>
          <a:prstGeom prst="rect">
            <a:avLst/>
          </a:prstGeom>
          <a:solidFill>
            <a:srgbClr val="4BBDB3"/>
          </a:solidFill>
          <a:ln w="12700">
            <a:solidFill>
              <a:srgbClr val="4BBDB3"/>
            </a:solidFill>
            <a:prstDash val="solid"/>
          </a:ln>
        </p:spPr>
      </p:sp>
      <p:sp>
        <p:nvSpPr>
          <p:cNvPr id="32" name="Text 30"/>
          <p:cNvSpPr/>
          <p:nvPr/>
        </p:nvSpPr>
        <p:spPr>
          <a:xfrm>
            <a:off x="2514600" y="822960"/>
            <a:ext cx="6172200" cy="420624"/>
          </a:xfrm>
          <a:prstGeom prst="rect">
            <a:avLst/>
          </a:prstGeom>
          <a:noFill/>
          <a:ln/>
        </p:spPr>
        <p:txBody>
          <a:bodyPr wrap="square" lIns="0" tIns="76200" rIns="0" bIns="0" rtlCol="0" anchor="ctr"/>
          <a:lstStyle/>
          <a:p>
            <a:pPr algn="l" indent="0" marL="0">
              <a:buNone/>
            </a:pPr>
            <a:r>
              <a:rPr lang="en-US" sz="1100" dirty="0">
                <a:solidFill>
                  <a:srgbClr val="FFFFFF"/>
                </a:solidFill>
                <a:latin typeface="Calibri Light" pitchFamily="34" charset="0"/>
                <a:ea typeface="Calibri Light" pitchFamily="34" charset="-122"/>
                <a:cs typeface="Calibri Light" pitchFamily="34" charset="-120"/>
              </a:rPr>
              <a:t>Design &amp; Build: Space Experiment Apparatus (Capstone Lesson)</a:t>
            </a:r>
            <a:endParaRPr lang="en-US" sz="1100" dirty="0"/>
          </a:p>
        </p:txBody>
      </p:sp>
      <p:sp>
        <p:nvSpPr>
          <p:cNvPr id="33" name="Shape 31"/>
          <p:cNvSpPr/>
          <p:nvPr/>
        </p:nvSpPr>
        <p:spPr>
          <a:xfrm>
            <a:off x="320040" y="1289304"/>
            <a:ext cx="73152" cy="512064"/>
          </a:xfrm>
          <a:prstGeom prst="rect">
            <a:avLst/>
          </a:prstGeom>
          <a:solidFill>
            <a:srgbClr val="4BBDB3"/>
          </a:solidFill>
          <a:ln w="12700">
            <a:solidFill>
              <a:srgbClr val="4BBDB3"/>
            </a:solidFill>
            <a:prstDash val="solid"/>
          </a:ln>
        </p:spPr>
      </p:sp>
      <p:sp>
        <p:nvSpPr>
          <p:cNvPr id="34" name="Text 32"/>
          <p:cNvSpPr/>
          <p:nvPr/>
        </p:nvSpPr>
        <p:spPr>
          <a:xfrm>
            <a:off x="457200" y="1335024"/>
            <a:ext cx="1920240" cy="420624"/>
          </a:xfrm>
          <a:prstGeom prst="rect">
            <a:avLst/>
          </a:prstGeom>
          <a:noFill/>
          <a:ln/>
        </p:spPr>
        <p:txBody>
          <a:bodyPr wrap="square" lIns="0" tIns="101600" rIns="0" bIns="0" rtlCol="0" anchor="ctr"/>
          <a:lstStyle/>
          <a:p>
            <a:pPr algn="l" indent="0" marL="0">
              <a:buNone/>
            </a:pPr>
            <a:r>
              <a:rPr lang="en-US" sz="1100" b="1" dirty="0">
                <a:solidFill>
                  <a:srgbClr val="4BBDB3"/>
                </a:solidFill>
                <a:latin typeface="Calibri" pitchFamily="34" charset="0"/>
                <a:ea typeface="Calibri" pitchFamily="34" charset="-122"/>
                <a:cs typeface="Calibri" pitchFamily="34" charset="-120"/>
              </a:rPr>
              <a:t>Subject Area</a:t>
            </a:r>
            <a:endParaRPr lang="en-US" sz="1100" dirty="0"/>
          </a:p>
        </p:txBody>
      </p:sp>
      <p:sp>
        <p:nvSpPr>
          <p:cNvPr id="35" name="Shape 33"/>
          <p:cNvSpPr/>
          <p:nvPr/>
        </p:nvSpPr>
        <p:spPr>
          <a:xfrm>
            <a:off x="2423160" y="1380744"/>
            <a:ext cx="13716" cy="329184"/>
          </a:xfrm>
          <a:prstGeom prst="rect">
            <a:avLst/>
          </a:prstGeom>
          <a:solidFill>
            <a:srgbClr val="4BBDB3"/>
          </a:solidFill>
          <a:ln w="12700">
            <a:solidFill>
              <a:srgbClr val="4BBDB3"/>
            </a:solidFill>
            <a:prstDash val="solid"/>
          </a:ln>
        </p:spPr>
      </p:sp>
      <p:sp>
        <p:nvSpPr>
          <p:cNvPr id="36" name="Text 34"/>
          <p:cNvSpPr/>
          <p:nvPr/>
        </p:nvSpPr>
        <p:spPr>
          <a:xfrm>
            <a:off x="2514600" y="1335024"/>
            <a:ext cx="6172200" cy="420624"/>
          </a:xfrm>
          <a:prstGeom prst="rect">
            <a:avLst/>
          </a:prstGeom>
          <a:noFill/>
          <a:ln/>
        </p:spPr>
        <p:txBody>
          <a:bodyPr wrap="square" lIns="0" tIns="76200" rIns="0" bIns="0" rtlCol="0" anchor="ctr"/>
          <a:lstStyle/>
          <a:p>
            <a:pPr algn="l" indent="0" marL="0">
              <a:buNone/>
            </a:pPr>
            <a:r>
              <a:rPr lang="en-US" sz="1100" dirty="0">
                <a:solidFill>
                  <a:srgbClr val="FFFFFF"/>
                </a:solidFill>
                <a:latin typeface="Calibri Light" pitchFamily="34" charset="0"/>
                <a:ea typeface="Calibri Light" pitchFamily="34" charset="-122"/>
                <a:cs typeface="Calibri Light" pitchFamily="34" charset="-120"/>
              </a:rPr>
              <a:t>Science, Technology, Engineering (STEM)</a:t>
            </a:r>
            <a:endParaRPr lang="en-US" sz="1100" dirty="0"/>
          </a:p>
        </p:txBody>
      </p:sp>
      <p:sp>
        <p:nvSpPr>
          <p:cNvPr id="37" name="Shape 35"/>
          <p:cNvSpPr/>
          <p:nvPr/>
        </p:nvSpPr>
        <p:spPr>
          <a:xfrm>
            <a:off x="320040" y="1801368"/>
            <a:ext cx="8503920" cy="512064"/>
          </a:xfrm>
          <a:prstGeom prst="rect">
            <a:avLst/>
          </a:prstGeom>
          <a:solidFill>
            <a:srgbClr val="172547"/>
          </a:solidFill>
          <a:ln w="12700">
            <a:solidFill>
              <a:srgbClr val="172547"/>
            </a:solidFill>
            <a:prstDash val="solid"/>
          </a:ln>
        </p:spPr>
      </p:sp>
      <p:sp>
        <p:nvSpPr>
          <p:cNvPr id="38" name="Shape 36"/>
          <p:cNvSpPr/>
          <p:nvPr/>
        </p:nvSpPr>
        <p:spPr>
          <a:xfrm>
            <a:off x="320040" y="1801368"/>
            <a:ext cx="73152" cy="512064"/>
          </a:xfrm>
          <a:prstGeom prst="rect">
            <a:avLst/>
          </a:prstGeom>
          <a:solidFill>
            <a:srgbClr val="4BBDB3"/>
          </a:solidFill>
          <a:ln w="12700">
            <a:solidFill>
              <a:srgbClr val="4BBDB3"/>
            </a:solidFill>
            <a:prstDash val="solid"/>
          </a:ln>
        </p:spPr>
      </p:sp>
      <p:sp>
        <p:nvSpPr>
          <p:cNvPr id="39" name="Text 37"/>
          <p:cNvSpPr/>
          <p:nvPr/>
        </p:nvSpPr>
        <p:spPr>
          <a:xfrm>
            <a:off x="457200" y="1847088"/>
            <a:ext cx="1920240" cy="420624"/>
          </a:xfrm>
          <a:prstGeom prst="rect">
            <a:avLst/>
          </a:prstGeom>
          <a:noFill/>
          <a:ln/>
        </p:spPr>
        <p:txBody>
          <a:bodyPr wrap="square" lIns="0" tIns="101600" rIns="0" bIns="0" rtlCol="0" anchor="ctr"/>
          <a:lstStyle/>
          <a:p>
            <a:pPr algn="l" indent="0" marL="0">
              <a:buNone/>
            </a:pPr>
            <a:r>
              <a:rPr lang="en-US" sz="1100" b="1" dirty="0">
                <a:solidFill>
                  <a:srgbClr val="4BBDB3"/>
                </a:solidFill>
                <a:latin typeface="Calibri" pitchFamily="34" charset="0"/>
                <a:ea typeface="Calibri" pitchFamily="34" charset="-122"/>
                <a:cs typeface="Calibri" pitchFamily="34" charset="-120"/>
              </a:rPr>
              <a:t>Grade Level</a:t>
            </a:r>
            <a:endParaRPr lang="en-US" sz="1100" dirty="0"/>
          </a:p>
        </p:txBody>
      </p:sp>
      <p:sp>
        <p:nvSpPr>
          <p:cNvPr id="40" name="Shape 38"/>
          <p:cNvSpPr/>
          <p:nvPr/>
        </p:nvSpPr>
        <p:spPr>
          <a:xfrm>
            <a:off x="2423160" y="1892808"/>
            <a:ext cx="13716" cy="329184"/>
          </a:xfrm>
          <a:prstGeom prst="rect">
            <a:avLst/>
          </a:prstGeom>
          <a:solidFill>
            <a:srgbClr val="4BBDB3"/>
          </a:solidFill>
          <a:ln w="12700">
            <a:solidFill>
              <a:srgbClr val="4BBDB3"/>
            </a:solidFill>
            <a:prstDash val="solid"/>
          </a:ln>
        </p:spPr>
      </p:sp>
      <p:sp>
        <p:nvSpPr>
          <p:cNvPr id="41" name="Text 39"/>
          <p:cNvSpPr/>
          <p:nvPr/>
        </p:nvSpPr>
        <p:spPr>
          <a:xfrm>
            <a:off x="2514600" y="1847088"/>
            <a:ext cx="6172200" cy="420624"/>
          </a:xfrm>
          <a:prstGeom prst="rect">
            <a:avLst/>
          </a:prstGeom>
          <a:noFill/>
          <a:ln/>
        </p:spPr>
        <p:txBody>
          <a:bodyPr wrap="square" lIns="0" tIns="76200" rIns="0" bIns="0" rtlCol="0" anchor="ctr"/>
          <a:lstStyle/>
          <a:p>
            <a:pPr algn="l" indent="0" marL="0">
              <a:buNone/>
            </a:pPr>
            <a:r>
              <a:rPr lang="en-US" sz="1100" dirty="0">
                <a:solidFill>
                  <a:srgbClr val="FFFFFF"/>
                </a:solidFill>
                <a:latin typeface="Calibri Light" pitchFamily="34" charset="0"/>
                <a:ea typeface="Calibri Light" pitchFamily="34" charset="-122"/>
                <a:cs typeface="Calibri Light" pitchFamily="34" charset="-120"/>
              </a:rPr>
              <a:t>Grades 6–8 (Adaptable for Grades 5 and 9)</a:t>
            </a:r>
            <a:endParaRPr lang="en-US" sz="1100" dirty="0"/>
          </a:p>
        </p:txBody>
      </p:sp>
      <p:sp>
        <p:nvSpPr>
          <p:cNvPr id="42" name="Shape 40"/>
          <p:cNvSpPr/>
          <p:nvPr/>
        </p:nvSpPr>
        <p:spPr>
          <a:xfrm>
            <a:off x="320040" y="2313432"/>
            <a:ext cx="73152" cy="512064"/>
          </a:xfrm>
          <a:prstGeom prst="rect">
            <a:avLst/>
          </a:prstGeom>
          <a:solidFill>
            <a:srgbClr val="4BBDB3"/>
          </a:solidFill>
          <a:ln w="12700">
            <a:solidFill>
              <a:srgbClr val="4BBDB3"/>
            </a:solidFill>
            <a:prstDash val="solid"/>
          </a:ln>
        </p:spPr>
      </p:sp>
      <p:sp>
        <p:nvSpPr>
          <p:cNvPr id="43" name="Text 41"/>
          <p:cNvSpPr/>
          <p:nvPr/>
        </p:nvSpPr>
        <p:spPr>
          <a:xfrm>
            <a:off x="457200" y="2359152"/>
            <a:ext cx="1920240" cy="420624"/>
          </a:xfrm>
          <a:prstGeom prst="rect">
            <a:avLst/>
          </a:prstGeom>
          <a:noFill/>
          <a:ln/>
        </p:spPr>
        <p:txBody>
          <a:bodyPr wrap="square" lIns="0" tIns="101600" rIns="0" bIns="0" rtlCol="0" anchor="ctr"/>
          <a:lstStyle/>
          <a:p>
            <a:pPr algn="l" indent="0" marL="0">
              <a:buNone/>
            </a:pPr>
            <a:r>
              <a:rPr lang="en-US" sz="1100" b="1" dirty="0">
                <a:solidFill>
                  <a:srgbClr val="4BBDB3"/>
                </a:solidFill>
                <a:latin typeface="Calibri" pitchFamily="34" charset="0"/>
                <a:ea typeface="Calibri" pitchFamily="34" charset="-122"/>
                <a:cs typeface="Calibri" pitchFamily="34" charset="-120"/>
              </a:rPr>
              <a:t>Duration</a:t>
            </a:r>
            <a:endParaRPr lang="en-US" sz="1100" dirty="0"/>
          </a:p>
        </p:txBody>
      </p:sp>
      <p:sp>
        <p:nvSpPr>
          <p:cNvPr id="44" name="Shape 42"/>
          <p:cNvSpPr/>
          <p:nvPr/>
        </p:nvSpPr>
        <p:spPr>
          <a:xfrm>
            <a:off x="2423160" y="2404872"/>
            <a:ext cx="13716" cy="329184"/>
          </a:xfrm>
          <a:prstGeom prst="rect">
            <a:avLst/>
          </a:prstGeom>
          <a:solidFill>
            <a:srgbClr val="4BBDB3"/>
          </a:solidFill>
          <a:ln w="12700">
            <a:solidFill>
              <a:srgbClr val="4BBDB3"/>
            </a:solidFill>
            <a:prstDash val="solid"/>
          </a:ln>
        </p:spPr>
      </p:sp>
      <p:sp>
        <p:nvSpPr>
          <p:cNvPr id="45" name="Text 43"/>
          <p:cNvSpPr/>
          <p:nvPr/>
        </p:nvSpPr>
        <p:spPr>
          <a:xfrm>
            <a:off x="2514600" y="2359152"/>
            <a:ext cx="6172200" cy="420624"/>
          </a:xfrm>
          <a:prstGeom prst="rect">
            <a:avLst/>
          </a:prstGeom>
          <a:noFill/>
          <a:ln/>
        </p:spPr>
        <p:txBody>
          <a:bodyPr wrap="square" lIns="0" tIns="76200" rIns="0" bIns="0" rtlCol="0" anchor="ctr"/>
          <a:lstStyle/>
          <a:p>
            <a:pPr algn="l" indent="0" marL="0">
              <a:buNone/>
            </a:pPr>
            <a:r>
              <a:rPr lang="en-US" sz="1100" dirty="0">
                <a:solidFill>
                  <a:srgbClr val="FFFFFF"/>
                </a:solidFill>
                <a:latin typeface="Calibri Light" pitchFamily="34" charset="0"/>
                <a:ea typeface="Calibri Light" pitchFamily="34" charset="-122"/>
                <a:cs typeface="Calibri Light" pitchFamily="34" charset="-120"/>
              </a:rPr>
              <a:t>3 Class Periods × 45 Minutes  (135 minutes total)</a:t>
            </a:r>
            <a:endParaRPr lang="en-US" sz="1100" dirty="0"/>
          </a:p>
        </p:txBody>
      </p:sp>
      <p:sp>
        <p:nvSpPr>
          <p:cNvPr id="46" name="Shape 44"/>
          <p:cNvSpPr/>
          <p:nvPr/>
        </p:nvSpPr>
        <p:spPr>
          <a:xfrm>
            <a:off x="320040" y="2825496"/>
            <a:ext cx="8503920" cy="512064"/>
          </a:xfrm>
          <a:prstGeom prst="rect">
            <a:avLst/>
          </a:prstGeom>
          <a:solidFill>
            <a:srgbClr val="172547"/>
          </a:solidFill>
          <a:ln w="12700">
            <a:solidFill>
              <a:srgbClr val="172547"/>
            </a:solidFill>
            <a:prstDash val="solid"/>
          </a:ln>
        </p:spPr>
      </p:sp>
      <p:sp>
        <p:nvSpPr>
          <p:cNvPr id="47" name="Shape 45"/>
          <p:cNvSpPr/>
          <p:nvPr/>
        </p:nvSpPr>
        <p:spPr>
          <a:xfrm>
            <a:off x="320040" y="2825496"/>
            <a:ext cx="73152" cy="512064"/>
          </a:xfrm>
          <a:prstGeom prst="rect">
            <a:avLst/>
          </a:prstGeom>
          <a:solidFill>
            <a:srgbClr val="4BBDB3"/>
          </a:solidFill>
          <a:ln w="12700">
            <a:solidFill>
              <a:srgbClr val="4BBDB3"/>
            </a:solidFill>
            <a:prstDash val="solid"/>
          </a:ln>
        </p:spPr>
      </p:sp>
      <p:sp>
        <p:nvSpPr>
          <p:cNvPr id="48" name="Text 46"/>
          <p:cNvSpPr/>
          <p:nvPr/>
        </p:nvSpPr>
        <p:spPr>
          <a:xfrm>
            <a:off x="457200" y="2871216"/>
            <a:ext cx="1920240" cy="420624"/>
          </a:xfrm>
          <a:prstGeom prst="rect">
            <a:avLst/>
          </a:prstGeom>
          <a:noFill/>
          <a:ln/>
        </p:spPr>
        <p:txBody>
          <a:bodyPr wrap="square" lIns="0" tIns="101600" rIns="0" bIns="0" rtlCol="0" anchor="ctr"/>
          <a:lstStyle/>
          <a:p>
            <a:pPr algn="l" indent="0" marL="0">
              <a:buNone/>
            </a:pPr>
            <a:r>
              <a:rPr lang="en-US" sz="1100" b="1" dirty="0">
                <a:solidFill>
                  <a:srgbClr val="4BBDB3"/>
                </a:solidFill>
                <a:latin typeface="Calibri" pitchFamily="34" charset="0"/>
                <a:ea typeface="Calibri" pitchFamily="34" charset="-122"/>
                <a:cs typeface="Calibri" pitchFamily="34" charset="-120"/>
              </a:rPr>
              <a:t>Key Themes</a:t>
            </a:r>
            <a:endParaRPr lang="en-US" sz="1100" dirty="0"/>
          </a:p>
        </p:txBody>
      </p:sp>
      <p:sp>
        <p:nvSpPr>
          <p:cNvPr id="49" name="Shape 47"/>
          <p:cNvSpPr/>
          <p:nvPr/>
        </p:nvSpPr>
        <p:spPr>
          <a:xfrm>
            <a:off x="2423160" y="2916936"/>
            <a:ext cx="13716" cy="329184"/>
          </a:xfrm>
          <a:prstGeom prst="rect">
            <a:avLst/>
          </a:prstGeom>
          <a:solidFill>
            <a:srgbClr val="4BBDB3"/>
          </a:solidFill>
          <a:ln w="12700">
            <a:solidFill>
              <a:srgbClr val="4BBDB3"/>
            </a:solidFill>
            <a:prstDash val="solid"/>
          </a:ln>
        </p:spPr>
      </p:sp>
      <p:sp>
        <p:nvSpPr>
          <p:cNvPr id="50" name="Text 48"/>
          <p:cNvSpPr/>
          <p:nvPr/>
        </p:nvSpPr>
        <p:spPr>
          <a:xfrm>
            <a:off x="2514600" y="2871216"/>
            <a:ext cx="6172200" cy="420624"/>
          </a:xfrm>
          <a:prstGeom prst="rect">
            <a:avLst/>
          </a:prstGeom>
          <a:noFill/>
          <a:ln/>
        </p:spPr>
        <p:txBody>
          <a:bodyPr wrap="square" lIns="0" tIns="76200" rIns="0" bIns="0" rtlCol="0" anchor="ctr"/>
          <a:lstStyle/>
          <a:p>
            <a:pPr algn="l" indent="0" marL="0">
              <a:buNone/>
            </a:pPr>
            <a:r>
              <a:rPr lang="en-US" sz="1100" dirty="0">
                <a:solidFill>
                  <a:srgbClr val="FFFFFF"/>
                </a:solidFill>
                <a:latin typeface="Calibri Light" pitchFamily="34" charset="0"/>
                <a:ea typeface="Calibri Light" pitchFamily="34" charset="-122"/>
                <a:cs typeface="Calibri Light" pitchFamily="34" charset="-120"/>
              </a:rPr>
              <a:t>Scientific Method · Data Logging · Microgravity Effects · Automated Experiment Cycles · Variables · Teamwork</a:t>
            </a:r>
            <a:endParaRPr lang="en-US" sz="1100" dirty="0"/>
          </a:p>
        </p:txBody>
      </p:sp>
      <p:sp>
        <p:nvSpPr>
          <p:cNvPr id="51" name="Shape 49"/>
          <p:cNvSpPr/>
          <p:nvPr/>
        </p:nvSpPr>
        <p:spPr>
          <a:xfrm>
            <a:off x="320040" y="3337560"/>
            <a:ext cx="73152" cy="512064"/>
          </a:xfrm>
          <a:prstGeom prst="rect">
            <a:avLst/>
          </a:prstGeom>
          <a:solidFill>
            <a:srgbClr val="4BBDB3"/>
          </a:solidFill>
          <a:ln w="12700">
            <a:solidFill>
              <a:srgbClr val="4BBDB3"/>
            </a:solidFill>
            <a:prstDash val="solid"/>
          </a:ln>
        </p:spPr>
      </p:sp>
      <p:sp>
        <p:nvSpPr>
          <p:cNvPr id="52" name="Text 50"/>
          <p:cNvSpPr/>
          <p:nvPr/>
        </p:nvSpPr>
        <p:spPr>
          <a:xfrm>
            <a:off x="457200" y="3383280"/>
            <a:ext cx="1920240" cy="420624"/>
          </a:xfrm>
          <a:prstGeom prst="rect">
            <a:avLst/>
          </a:prstGeom>
          <a:noFill/>
          <a:ln/>
        </p:spPr>
        <p:txBody>
          <a:bodyPr wrap="square" lIns="0" tIns="101600" rIns="0" bIns="0" rtlCol="0" anchor="ctr"/>
          <a:lstStyle/>
          <a:p>
            <a:pPr algn="l" indent="0" marL="0">
              <a:buNone/>
            </a:pPr>
            <a:r>
              <a:rPr lang="en-US" sz="1100" b="1" dirty="0">
                <a:solidFill>
                  <a:srgbClr val="4BBDB3"/>
                </a:solidFill>
                <a:latin typeface="Calibri" pitchFamily="34" charset="0"/>
                <a:ea typeface="Calibri" pitchFamily="34" charset="-122"/>
                <a:cs typeface="Calibri" pitchFamily="34" charset="-120"/>
              </a:rPr>
              <a:t>Framework</a:t>
            </a:r>
            <a:endParaRPr lang="en-US" sz="1100" dirty="0"/>
          </a:p>
        </p:txBody>
      </p:sp>
      <p:sp>
        <p:nvSpPr>
          <p:cNvPr id="53" name="Shape 51"/>
          <p:cNvSpPr/>
          <p:nvPr/>
        </p:nvSpPr>
        <p:spPr>
          <a:xfrm>
            <a:off x="2423160" y="3429000"/>
            <a:ext cx="13716" cy="329184"/>
          </a:xfrm>
          <a:prstGeom prst="rect">
            <a:avLst/>
          </a:prstGeom>
          <a:solidFill>
            <a:srgbClr val="4BBDB3"/>
          </a:solidFill>
          <a:ln w="12700">
            <a:solidFill>
              <a:srgbClr val="4BBDB3"/>
            </a:solidFill>
            <a:prstDash val="solid"/>
          </a:ln>
        </p:spPr>
      </p:sp>
      <p:sp>
        <p:nvSpPr>
          <p:cNvPr id="54" name="Text 52"/>
          <p:cNvSpPr/>
          <p:nvPr/>
        </p:nvSpPr>
        <p:spPr>
          <a:xfrm>
            <a:off x="2514600" y="3383280"/>
            <a:ext cx="6172200" cy="420624"/>
          </a:xfrm>
          <a:prstGeom prst="rect">
            <a:avLst/>
          </a:prstGeom>
          <a:noFill/>
          <a:ln/>
        </p:spPr>
        <p:txBody>
          <a:bodyPr wrap="square" lIns="0" tIns="76200" rIns="0" bIns="0" rtlCol="0" anchor="ctr"/>
          <a:lstStyle/>
          <a:p>
            <a:pPr algn="l" indent="0" marL="0">
              <a:buNone/>
            </a:pPr>
            <a:r>
              <a:rPr lang="en-US" sz="1100" dirty="0">
                <a:solidFill>
                  <a:srgbClr val="FFFFFF"/>
                </a:solidFill>
                <a:latin typeface="Calibri Light" pitchFamily="34" charset="0"/>
                <a:ea typeface="Calibri Light" pitchFamily="34" charset="-122"/>
                <a:cs typeface="Calibri Light" pitchFamily="34" charset="-120"/>
              </a:rPr>
              <a:t>5E Instructional Model + Scientific Method  (Observe · Question · Hypothesis · Experiment · Analyse)</a:t>
            </a:r>
            <a:endParaRPr lang="en-US" sz="1100" dirty="0"/>
          </a:p>
        </p:txBody>
      </p:sp>
      <p:sp>
        <p:nvSpPr>
          <p:cNvPr id="55" name="Shape 53"/>
          <p:cNvSpPr/>
          <p:nvPr/>
        </p:nvSpPr>
        <p:spPr>
          <a:xfrm>
            <a:off x="320040" y="3849624"/>
            <a:ext cx="8503920" cy="512064"/>
          </a:xfrm>
          <a:prstGeom prst="rect">
            <a:avLst/>
          </a:prstGeom>
          <a:solidFill>
            <a:srgbClr val="172547"/>
          </a:solidFill>
          <a:ln w="12700">
            <a:solidFill>
              <a:srgbClr val="172547"/>
            </a:solidFill>
            <a:prstDash val="solid"/>
          </a:ln>
        </p:spPr>
      </p:sp>
      <p:sp>
        <p:nvSpPr>
          <p:cNvPr id="56" name="Shape 54"/>
          <p:cNvSpPr/>
          <p:nvPr/>
        </p:nvSpPr>
        <p:spPr>
          <a:xfrm>
            <a:off x="320040" y="3849624"/>
            <a:ext cx="73152" cy="512064"/>
          </a:xfrm>
          <a:prstGeom prst="rect">
            <a:avLst/>
          </a:prstGeom>
          <a:solidFill>
            <a:srgbClr val="4BBDB3"/>
          </a:solidFill>
          <a:ln w="12700">
            <a:solidFill>
              <a:srgbClr val="4BBDB3"/>
            </a:solidFill>
            <a:prstDash val="solid"/>
          </a:ln>
        </p:spPr>
      </p:sp>
      <p:sp>
        <p:nvSpPr>
          <p:cNvPr id="57" name="Text 55"/>
          <p:cNvSpPr/>
          <p:nvPr/>
        </p:nvSpPr>
        <p:spPr>
          <a:xfrm>
            <a:off x="457200" y="3895344"/>
            <a:ext cx="1920240" cy="420624"/>
          </a:xfrm>
          <a:prstGeom prst="rect">
            <a:avLst/>
          </a:prstGeom>
          <a:noFill/>
          <a:ln/>
        </p:spPr>
        <p:txBody>
          <a:bodyPr wrap="square" lIns="0" tIns="101600" rIns="0" bIns="0" rtlCol="0" anchor="ctr"/>
          <a:lstStyle/>
          <a:p>
            <a:pPr algn="l" indent="0" marL="0">
              <a:buNone/>
            </a:pPr>
            <a:r>
              <a:rPr lang="en-US" sz="1100" b="1" dirty="0">
                <a:solidFill>
                  <a:srgbClr val="4BBDB3"/>
                </a:solidFill>
                <a:latin typeface="Calibri" pitchFamily="34" charset="0"/>
                <a:ea typeface="Calibri" pitchFamily="34" charset="-122"/>
                <a:cs typeface="Calibri" pitchFamily="34" charset="-120"/>
              </a:rPr>
              <a:t>Kit &amp; Hardware</a:t>
            </a:r>
            <a:endParaRPr lang="en-US" sz="1100" dirty="0"/>
          </a:p>
        </p:txBody>
      </p:sp>
      <p:sp>
        <p:nvSpPr>
          <p:cNvPr id="58" name="Shape 56"/>
          <p:cNvSpPr/>
          <p:nvPr/>
        </p:nvSpPr>
        <p:spPr>
          <a:xfrm>
            <a:off x="2423160" y="3941064"/>
            <a:ext cx="13716" cy="329184"/>
          </a:xfrm>
          <a:prstGeom prst="rect">
            <a:avLst/>
          </a:prstGeom>
          <a:solidFill>
            <a:srgbClr val="4BBDB3"/>
          </a:solidFill>
          <a:ln w="12700">
            <a:solidFill>
              <a:srgbClr val="4BBDB3"/>
            </a:solidFill>
            <a:prstDash val="solid"/>
          </a:ln>
        </p:spPr>
      </p:sp>
      <p:sp>
        <p:nvSpPr>
          <p:cNvPr id="59" name="Text 57"/>
          <p:cNvSpPr/>
          <p:nvPr/>
        </p:nvSpPr>
        <p:spPr>
          <a:xfrm>
            <a:off x="2514600" y="3895344"/>
            <a:ext cx="6172200" cy="420624"/>
          </a:xfrm>
          <a:prstGeom prst="rect">
            <a:avLst/>
          </a:prstGeom>
          <a:noFill/>
          <a:ln/>
        </p:spPr>
        <p:txBody>
          <a:bodyPr wrap="square" lIns="0" tIns="76200" rIns="0" bIns="0" rtlCol="0" anchor="ctr"/>
          <a:lstStyle/>
          <a:p>
            <a:pPr algn="l" indent="0" marL="0">
              <a:buNone/>
            </a:pPr>
            <a:r>
              <a:rPr lang="en-US" sz="1100" dirty="0">
                <a:solidFill>
                  <a:srgbClr val="FFFFFF"/>
                </a:solidFill>
                <a:latin typeface="Calibri Light" pitchFamily="34" charset="0"/>
                <a:ea typeface="Calibri Light" pitchFamily="34" charset="-122"/>
                <a:cs typeface="Calibri Light" pitchFamily="34" charset="-120"/>
              </a:rPr>
              <a:t>Nezha Pro Space Science Kit  |  micro:bit v2  |  PlanetX Smart Motor  |  Sonar:bit  |  Experiment Chamber</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1B3E"/>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137160" y="2011680"/>
            <a:ext cx="32004" cy="32004"/>
          </a:xfrm>
          <a:prstGeom prst="ellipse">
            <a:avLst/>
          </a:prstGeom>
          <a:solidFill>
            <a:srgbClr val="FFFFFF">
              <a:alpha val="70000"/>
            </a:srgbClr>
          </a:solidFill>
          <a:ln w="12700">
            <a:solidFill>
              <a:srgbClr val="FFFFFF"/>
            </a:solidFill>
            <a:prstDash val="solid"/>
          </a:ln>
        </p:spPr>
      </p:sp>
      <p:sp>
        <p:nvSpPr>
          <p:cNvPr id="18" name="Shape 16"/>
          <p:cNvSpPr/>
          <p:nvPr/>
        </p:nvSpPr>
        <p:spPr>
          <a:xfrm>
            <a:off x="1554480" y="1737360"/>
            <a:ext cx="36576" cy="36576"/>
          </a:xfrm>
          <a:prstGeom prst="ellipse">
            <a:avLst/>
          </a:prstGeom>
          <a:solidFill>
            <a:srgbClr val="FFFFFF">
              <a:alpha val="40000"/>
            </a:srgbClr>
          </a:solidFill>
          <a:ln w="12700">
            <a:solidFill>
              <a:srgbClr val="FFFFFF"/>
            </a:solidFill>
            <a:prstDash val="solid"/>
          </a:ln>
        </p:spPr>
      </p:sp>
      <p:sp>
        <p:nvSpPr>
          <p:cNvPr id="19" name="Shape 17"/>
          <p:cNvSpPr/>
          <p:nvPr/>
        </p:nvSpPr>
        <p:spPr>
          <a:xfrm>
            <a:off x="2834640" y="2286000"/>
            <a:ext cx="22860" cy="22860"/>
          </a:xfrm>
          <a:prstGeom prst="ellipse">
            <a:avLst/>
          </a:prstGeom>
          <a:solidFill>
            <a:srgbClr val="FFFFFF">
              <a:alpha val="65000"/>
            </a:srgbClr>
          </a:solidFill>
          <a:ln w="12700">
            <a:solidFill>
              <a:srgbClr val="FFFFFF"/>
            </a:solidFill>
            <a:prstDash val="solid"/>
          </a:ln>
        </p:spPr>
      </p:sp>
      <p:sp>
        <p:nvSpPr>
          <p:cNvPr id="20" name="Shape 18"/>
          <p:cNvSpPr/>
          <p:nvPr/>
        </p:nvSpPr>
        <p:spPr>
          <a:xfrm>
            <a:off x="4297680" y="1828800"/>
            <a:ext cx="36576" cy="36576"/>
          </a:xfrm>
          <a:prstGeom prst="ellipse">
            <a:avLst/>
          </a:prstGeom>
          <a:solidFill>
            <a:srgbClr val="FFFFFF">
              <a:alpha val="80000"/>
            </a:srgbClr>
          </a:solidFill>
          <a:ln w="12700">
            <a:solidFill>
              <a:srgbClr val="FFFFFF"/>
            </a:solidFill>
            <a:prstDash val="solid"/>
          </a:ln>
        </p:spPr>
      </p:sp>
      <p:sp>
        <p:nvSpPr>
          <p:cNvPr id="21" name="Shape 19"/>
          <p:cNvSpPr/>
          <p:nvPr/>
        </p:nvSpPr>
        <p:spPr>
          <a:xfrm>
            <a:off x="5669280" y="2194560"/>
            <a:ext cx="27432" cy="27432"/>
          </a:xfrm>
          <a:prstGeom prst="ellipse">
            <a:avLst/>
          </a:prstGeom>
          <a:solidFill>
            <a:srgbClr val="FFFFFF">
              <a:alpha val="60000"/>
            </a:srgbClr>
          </a:solidFill>
          <a:ln w="12700">
            <a:solidFill>
              <a:srgbClr val="FFFFFF"/>
            </a:solidFill>
            <a:prstDash val="solid"/>
          </a:ln>
        </p:spPr>
      </p:sp>
      <p:sp>
        <p:nvSpPr>
          <p:cNvPr id="22" name="Shape 20"/>
          <p:cNvSpPr/>
          <p:nvPr/>
        </p:nvSpPr>
        <p:spPr>
          <a:xfrm>
            <a:off x="0" y="0"/>
            <a:ext cx="9144000" cy="566928"/>
          </a:xfrm>
          <a:prstGeom prst="rect">
            <a:avLst/>
          </a:prstGeom>
          <a:solidFill>
            <a:srgbClr val="4BBDB3"/>
          </a:solidFill>
          <a:ln w="12700">
            <a:solidFill>
              <a:srgbClr val="4BBDB3"/>
            </a:solidFill>
            <a:prstDash val="solid"/>
          </a:ln>
        </p:spPr>
      </p:sp>
      <p:sp>
        <p:nvSpPr>
          <p:cNvPr id="23" name="Shape 21"/>
          <p:cNvSpPr/>
          <p:nvPr/>
        </p:nvSpPr>
        <p:spPr>
          <a:xfrm>
            <a:off x="0" y="0"/>
            <a:ext cx="1005840" cy="566928"/>
          </a:xfrm>
          <a:prstGeom prst="rect">
            <a:avLst/>
          </a:prstGeom>
          <a:solidFill>
            <a:srgbClr val="3AA89E"/>
          </a:solidFill>
          <a:ln w="12700">
            <a:solidFill>
              <a:srgbClr val="3AA89E"/>
            </a:solidFill>
            <a:prstDash val="solid"/>
          </a:ln>
        </p:spPr>
      </p:sp>
      <p:sp>
        <p:nvSpPr>
          <p:cNvPr id="24" name="Text 22"/>
          <p:cNvSpPr/>
          <p:nvPr/>
        </p:nvSpPr>
        <p:spPr>
          <a:xfrm>
            <a:off x="0" y="0"/>
            <a:ext cx="1005840" cy="566928"/>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Calibri" pitchFamily="34" charset="0"/>
                <a:ea typeface="Calibri" pitchFamily="34" charset="-122"/>
                <a:cs typeface="Calibri" pitchFamily="34" charset="-120"/>
              </a:rPr>
              <a:t>LESSON 08</a:t>
            </a:r>
            <a:endParaRPr lang="en-US" sz="900" dirty="0"/>
          </a:p>
        </p:txBody>
      </p:sp>
      <p:sp>
        <p:nvSpPr>
          <p:cNvPr id="25" name="Text 23"/>
          <p:cNvSpPr/>
          <p:nvPr/>
        </p:nvSpPr>
        <p:spPr>
          <a:xfrm>
            <a:off x="1097280" y="0"/>
            <a:ext cx="6858000" cy="566928"/>
          </a:xfrm>
          <a:prstGeom prst="rect">
            <a:avLst/>
          </a:prstGeom>
          <a:noFill/>
          <a:ln/>
        </p:spPr>
        <p:txBody>
          <a:bodyPr wrap="square" lIns="0" tIns="76200" rIns="0" bIns="0" rtlCol="0" anchor="ctr"/>
          <a:lstStyle/>
          <a:p>
            <a:pPr algn="l" indent="0" marL="0">
              <a:buNone/>
            </a:pPr>
            <a:r>
              <a:rPr lang="en-US" sz="1300" b="1" dirty="0">
                <a:solidFill>
                  <a:srgbClr val="0D1B3E"/>
                </a:solidFill>
                <a:latin typeface="Calibri" pitchFamily="34" charset="0"/>
                <a:ea typeface="Calibri" pitchFamily="34" charset="-122"/>
                <a:cs typeface="Calibri" pitchFamily="34" charset="-120"/>
              </a:rPr>
              <a:t>What Students Will Learn</a:t>
            </a:r>
            <a:endParaRPr lang="en-US" sz="1300" dirty="0"/>
          </a:p>
        </p:txBody>
      </p:sp>
      <p:sp>
        <p:nvSpPr>
          <p:cNvPr id="26" name="Text 24"/>
          <p:cNvSpPr/>
          <p:nvPr/>
        </p:nvSpPr>
        <p:spPr>
          <a:xfrm>
            <a:off x="7040880" y="0"/>
            <a:ext cx="2103120" cy="566928"/>
          </a:xfrm>
          <a:prstGeom prst="rect">
            <a:avLst/>
          </a:prstGeom>
          <a:noFill/>
          <a:ln/>
        </p:spPr>
        <p:txBody>
          <a:bodyPr wrap="square" lIns="0" tIns="0" rIns="101600" bIns="0" rtlCol="0" anchor="ctr"/>
          <a:lstStyle/>
          <a:p>
            <a:pPr algn="r" indent="0" marL="0">
              <a:buNone/>
            </a:pPr>
            <a:r>
              <a:rPr lang="en-US" sz="850" b="1" spc="80" kern="0" dirty="0">
                <a:solidFill>
                  <a:srgbClr val="0D1B3E"/>
                </a:solidFill>
                <a:latin typeface="Calibri" pitchFamily="34" charset="0"/>
                <a:ea typeface="Calibri" pitchFamily="34" charset="-122"/>
                <a:cs typeface="Calibri" pitchFamily="34" charset="-120"/>
              </a:rPr>
              <a:t>TECHTELLIGENCE</a:t>
            </a:r>
            <a:endParaRPr lang="en-US" sz="850" dirty="0"/>
          </a:p>
        </p:txBody>
      </p:sp>
      <p:sp>
        <p:nvSpPr>
          <p:cNvPr id="27" name="Shape 25"/>
          <p:cNvSpPr/>
          <p:nvPr/>
        </p:nvSpPr>
        <p:spPr>
          <a:xfrm>
            <a:off x="320040" y="731520"/>
            <a:ext cx="4114800" cy="1965960"/>
          </a:xfrm>
          <a:prstGeom prst="rect">
            <a:avLst/>
          </a:prstGeom>
          <a:solidFill>
            <a:srgbClr val="152040"/>
          </a:solidFill>
          <a:ln w="19050">
            <a:solidFill>
              <a:srgbClr val="4BBDB3"/>
            </a:solidFill>
            <a:prstDash val="solid"/>
          </a:ln>
          <a:effectLst>
            <a:outerShdw sx="100000" sy="100000" kx="0" ky="0" algn="bl" rotWithShape="0" blurRad="101600" dist="38100" dir="8100000">
              <a:srgbClr val="000000">
                <a:alpha val="25000"/>
              </a:srgbClr>
            </a:outerShdw>
          </a:effectLst>
        </p:spPr>
      </p:sp>
      <p:sp>
        <p:nvSpPr>
          <p:cNvPr id="28" name="Shape 26"/>
          <p:cNvSpPr/>
          <p:nvPr/>
        </p:nvSpPr>
        <p:spPr>
          <a:xfrm>
            <a:off x="320040" y="731520"/>
            <a:ext cx="4114800" cy="64008"/>
          </a:xfrm>
          <a:prstGeom prst="rect">
            <a:avLst/>
          </a:prstGeom>
          <a:solidFill>
            <a:srgbClr val="4BBDB3"/>
          </a:solidFill>
          <a:ln w="12700">
            <a:solidFill>
              <a:srgbClr val="4BBDB3"/>
            </a:solidFill>
            <a:prstDash val="solid"/>
          </a:ln>
        </p:spPr>
      </p:sp>
      <p:sp>
        <p:nvSpPr>
          <p:cNvPr id="29" name="Text 27"/>
          <p:cNvSpPr/>
          <p:nvPr/>
        </p:nvSpPr>
        <p:spPr>
          <a:xfrm>
            <a:off x="484632" y="850392"/>
            <a:ext cx="3886200" cy="457200"/>
          </a:xfrm>
          <a:prstGeom prst="rect">
            <a:avLst/>
          </a:prstGeom>
          <a:noFill/>
          <a:ln/>
        </p:spPr>
        <p:txBody>
          <a:bodyPr wrap="square" lIns="0" tIns="0" rIns="0" bIns="0" rtlCol="0" anchor="ctr"/>
          <a:lstStyle/>
          <a:p>
            <a:pPr algn="l" indent="0" marL="0">
              <a:buNone/>
            </a:pPr>
            <a:r>
              <a:rPr lang="en-US" sz="1600" b="1" dirty="0">
                <a:solidFill>
                  <a:srgbClr val="4BBDB3"/>
                </a:solidFill>
                <a:latin typeface="Calibri" pitchFamily="34" charset="0"/>
                <a:ea typeface="Calibri" pitchFamily="34" charset="-122"/>
                <a:cs typeface="Calibri" pitchFamily="34" charset="-120"/>
              </a:rPr>
              <a:t>🏗  Engineering</a:t>
            </a:r>
            <a:endParaRPr lang="en-US" sz="1600" dirty="0"/>
          </a:p>
        </p:txBody>
      </p:sp>
      <p:sp>
        <p:nvSpPr>
          <p:cNvPr id="30" name="Text 28"/>
          <p:cNvSpPr/>
          <p:nvPr/>
        </p:nvSpPr>
        <p:spPr>
          <a:xfrm>
            <a:off x="484632" y="1325880"/>
            <a:ext cx="3794760" cy="1234440"/>
          </a:xfrm>
          <a:prstGeom prst="rect">
            <a:avLst/>
          </a:prstGeom>
          <a:noFill/>
          <a:ln/>
        </p:spPr>
        <p:txBody>
          <a:bodyPr wrap="square" lIns="0" tIns="0" rIns="0" bIns="0" rtlCol="0" anchor="t"/>
          <a:lstStyle/>
          <a:p>
            <a:pPr algn="l" indent="0" marL="0">
              <a:lnSpc>
                <a:spcPct val="130000"/>
              </a:lnSpc>
              <a:buNone/>
            </a:pPr>
            <a:r>
              <a:rPr lang="en-US" sz="1150" dirty="0">
                <a:solidFill>
                  <a:srgbClr val="CBD5E1"/>
                </a:solidFill>
                <a:latin typeface="Calibri Light" pitchFamily="34" charset="0"/>
                <a:ea typeface="Calibri Light" pitchFamily="34" charset="-122"/>
                <a:cs typeface="Calibri Light" pitchFamily="34" charset="-120"/>
              </a:rPr>
              <a:t>Design and build a model space experiment apparatus (chamber, centrifuge, mixer, or monitor) using Nezha Pro blocks with an integrated motor mechanism and Sonar:bit sensor.</a:t>
            </a:r>
            <a:endParaRPr lang="en-US" sz="1150" dirty="0"/>
          </a:p>
        </p:txBody>
      </p:sp>
      <p:sp>
        <p:nvSpPr>
          <p:cNvPr id="31" name="Shape 29"/>
          <p:cNvSpPr/>
          <p:nvPr/>
        </p:nvSpPr>
        <p:spPr>
          <a:xfrm>
            <a:off x="4709160" y="731520"/>
            <a:ext cx="4114800" cy="1965960"/>
          </a:xfrm>
          <a:prstGeom prst="rect">
            <a:avLst/>
          </a:prstGeom>
          <a:solidFill>
            <a:srgbClr val="152040"/>
          </a:solidFill>
          <a:ln w="19050">
            <a:solidFill>
              <a:srgbClr val="7B6CB5"/>
            </a:solidFill>
            <a:prstDash val="solid"/>
          </a:ln>
          <a:effectLst>
            <a:outerShdw sx="100000" sy="100000" kx="0" ky="0" algn="bl" rotWithShape="0" blurRad="101600" dist="38100" dir="8100000">
              <a:srgbClr val="000000">
                <a:alpha val="25000"/>
              </a:srgbClr>
            </a:outerShdw>
          </a:effectLst>
        </p:spPr>
      </p:sp>
      <p:sp>
        <p:nvSpPr>
          <p:cNvPr id="32" name="Shape 30"/>
          <p:cNvSpPr/>
          <p:nvPr/>
        </p:nvSpPr>
        <p:spPr>
          <a:xfrm>
            <a:off x="4709160" y="731520"/>
            <a:ext cx="4114800" cy="64008"/>
          </a:xfrm>
          <a:prstGeom prst="rect">
            <a:avLst/>
          </a:prstGeom>
          <a:solidFill>
            <a:srgbClr val="7B6CB5"/>
          </a:solidFill>
          <a:ln w="12700">
            <a:solidFill>
              <a:srgbClr val="7B6CB5"/>
            </a:solidFill>
            <a:prstDash val="solid"/>
          </a:ln>
        </p:spPr>
      </p:sp>
      <p:sp>
        <p:nvSpPr>
          <p:cNvPr id="33" name="Text 31"/>
          <p:cNvSpPr/>
          <p:nvPr/>
        </p:nvSpPr>
        <p:spPr>
          <a:xfrm>
            <a:off x="4873752" y="850392"/>
            <a:ext cx="3886200" cy="457200"/>
          </a:xfrm>
          <a:prstGeom prst="rect">
            <a:avLst/>
          </a:prstGeom>
          <a:noFill/>
          <a:ln/>
        </p:spPr>
        <p:txBody>
          <a:bodyPr wrap="square" lIns="0" tIns="0" rIns="0" bIns="0" rtlCol="0" anchor="ctr"/>
          <a:lstStyle/>
          <a:p>
            <a:pPr algn="l" indent="0" marL="0">
              <a:buNone/>
            </a:pPr>
            <a:r>
              <a:rPr lang="en-US" sz="1600" b="1" dirty="0">
                <a:solidFill>
                  <a:srgbClr val="7B6CB5"/>
                </a:solidFill>
                <a:latin typeface="Calibri" pitchFamily="34" charset="0"/>
                <a:ea typeface="Calibri" pitchFamily="34" charset="-122"/>
                <a:cs typeface="Calibri" pitchFamily="34" charset="-120"/>
              </a:rPr>
              <a:t>💻  Programming</a:t>
            </a:r>
            <a:endParaRPr lang="en-US" sz="1600" dirty="0"/>
          </a:p>
        </p:txBody>
      </p:sp>
      <p:sp>
        <p:nvSpPr>
          <p:cNvPr id="34" name="Text 32"/>
          <p:cNvSpPr/>
          <p:nvPr/>
        </p:nvSpPr>
        <p:spPr>
          <a:xfrm>
            <a:off x="4873752" y="1325880"/>
            <a:ext cx="3794760" cy="1234440"/>
          </a:xfrm>
          <a:prstGeom prst="rect">
            <a:avLst/>
          </a:prstGeom>
          <a:noFill/>
          <a:ln/>
        </p:spPr>
        <p:txBody>
          <a:bodyPr wrap="square" lIns="0" tIns="0" rIns="0" bIns="0" rtlCol="0" anchor="t"/>
          <a:lstStyle/>
          <a:p>
            <a:pPr algn="l" indent="0" marL="0">
              <a:lnSpc>
                <a:spcPct val="130000"/>
              </a:lnSpc>
              <a:buNone/>
            </a:pPr>
            <a:r>
              <a:rPr lang="en-US" sz="1150" dirty="0">
                <a:solidFill>
                  <a:srgbClr val="CBD5E1"/>
                </a:solidFill>
                <a:latin typeface="Calibri Light" pitchFamily="34" charset="0"/>
                <a:ea typeface="Calibri Light" pitchFamily="34" charset="-122"/>
                <a:cs typeface="Calibri Light" pitchFamily="34" charset="-120"/>
              </a:rPr>
              <a:t>Write and upload a MakeCode program simulating automated experiment operations: timed motor cycles, Sonar:bit data sampling at set intervals, and LED data logging codes for transmitted results.</a:t>
            </a:r>
            <a:endParaRPr lang="en-US" sz="1150" dirty="0"/>
          </a:p>
        </p:txBody>
      </p:sp>
      <p:sp>
        <p:nvSpPr>
          <p:cNvPr id="35" name="Shape 33"/>
          <p:cNvSpPr/>
          <p:nvPr/>
        </p:nvSpPr>
        <p:spPr>
          <a:xfrm>
            <a:off x="320040" y="2880360"/>
            <a:ext cx="4114800" cy="1965960"/>
          </a:xfrm>
          <a:prstGeom prst="rect">
            <a:avLst/>
          </a:prstGeom>
          <a:solidFill>
            <a:srgbClr val="152040"/>
          </a:solidFill>
          <a:ln w="19050">
            <a:solidFill>
              <a:srgbClr val="F5A623"/>
            </a:solidFill>
            <a:prstDash val="solid"/>
          </a:ln>
          <a:effectLst>
            <a:outerShdw sx="100000" sy="100000" kx="0" ky="0" algn="bl" rotWithShape="0" blurRad="101600" dist="38100" dir="8100000">
              <a:srgbClr val="000000">
                <a:alpha val="25000"/>
              </a:srgbClr>
            </a:outerShdw>
          </a:effectLst>
        </p:spPr>
      </p:sp>
      <p:sp>
        <p:nvSpPr>
          <p:cNvPr id="36" name="Shape 34"/>
          <p:cNvSpPr/>
          <p:nvPr/>
        </p:nvSpPr>
        <p:spPr>
          <a:xfrm>
            <a:off x="320040" y="2880360"/>
            <a:ext cx="4114800" cy="64008"/>
          </a:xfrm>
          <a:prstGeom prst="rect">
            <a:avLst/>
          </a:prstGeom>
          <a:solidFill>
            <a:srgbClr val="F5A623"/>
          </a:solidFill>
          <a:ln w="12700">
            <a:solidFill>
              <a:srgbClr val="F5A623"/>
            </a:solidFill>
            <a:prstDash val="solid"/>
          </a:ln>
        </p:spPr>
      </p:sp>
      <p:sp>
        <p:nvSpPr>
          <p:cNvPr id="37" name="Text 35"/>
          <p:cNvSpPr/>
          <p:nvPr/>
        </p:nvSpPr>
        <p:spPr>
          <a:xfrm>
            <a:off x="484632" y="2999232"/>
            <a:ext cx="3886200" cy="457200"/>
          </a:xfrm>
          <a:prstGeom prst="rect">
            <a:avLst/>
          </a:prstGeom>
          <a:noFill/>
          <a:ln/>
        </p:spPr>
        <p:txBody>
          <a:bodyPr wrap="square" lIns="0" tIns="0" rIns="0" bIns="0" rtlCol="0" anchor="ctr"/>
          <a:lstStyle/>
          <a:p>
            <a:pPr algn="l" indent="0" marL="0">
              <a:buNone/>
            </a:pPr>
            <a:r>
              <a:rPr lang="en-US" sz="1600" b="1" dirty="0">
                <a:solidFill>
                  <a:srgbClr val="F5A623"/>
                </a:solidFill>
                <a:latin typeface="Calibri" pitchFamily="34" charset="0"/>
                <a:ea typeface="Calibri" pitchFamily="34" charset="-122"/>
                <a:cs typeface="Calibri" pitchFamily="34" charset="-120"/>
              </a:rPr>
              <a:t>🔬  Science</a:t>
            </a:r>
            <a:endParaRPr lang="en-US" sz="1600" dirty="0"/>
          </a:p>
        </p:txBody>
      </p:sp>
      <p:sp>
        <p:nvSpPr>
          <p:cNvPr id="38" name="Text 36"/>
          <p:cNvSpPr/>
          <p:nvPr/>
        </p:nvSpPr>
        <p:spPr>
          <a:xfrm>
            <a:off x="484632" y="3474720"/>
            <a:ext cx="3794760" cy="1234440"/>
          </a:xfrm>
          <a:prstGeom prst="rect">
            <a:avLst/>
          </a:prstGeom>
          <a:noFill/>
          <a:ln/>
        </p:spPr>
        <p:txBody>
          <a:bodyPr wrap="square" lIns="0" tIns="0" rIns="0" bIns="0" rtlCol="0" anchor="t"/>
          <a:lstStyle/>
          <a:p>
            <a:pPr algn="l" indent="0" marL="0">
              <a:lnSpc>
                <a:spcPct val="130000"/>
              </a:lnSpc>
              <a:buNone/>
            </a:pPr>
            <a:r>
              <a:rPr lang="en-US" sz="1150" dirty="0">
                <a:solidFill>
                  <a:srgbClr val="CBD5E1"/>
                </a:solidFill>
                <a:latin typeface="Calibri Light" pitchFamily="34" charset="0"/>
                <a:ea typeface="Calibri Light" pitchFamily="34" charset="-122"/>
                <a:cs typeface="Calibri Light" pitchFamily="34" charset="-120"/>
              </a:rPr>
              <a:t>Explain why the chosen experiment type is valuable in space, identify independent and dependent variables, and connect at least two principles from physics or biology (microgravity effects, cell behaviour, fluid dynamics).</a:t>
            </a:r>
            <a:endParaRPr lang="en-US" sz="1150" dirty="0"/>
          </a:p>
        </p:txBody>
      </p:sp>
      <p:sp>
        <p:nvSpPr>
          <p:cNvPr id="39" name="Shape 37"/>
          <p:cNvSpPr/>
          <p:nvPr/>
        </p:nvSpPr>
        <p:spPr>
          <a:xfrm>
            <a:off x="4709160" y="2880360"/>
            <a:ext cx="4114800" cy="1965960"/>
          </a:xfrm>
          <a:prstGeom prst="rect">
            <a:avLst/>
          </a:prstGeom>
          <a:solidFill>
            <a:srgbClr val="152040"/>
          </a:solidFill>
          <a:ln w="19050">
            <a:solidFill>
              <a:srgbClr val="E8707A"/>
            </a:solidFill>
            <a:prstDash val="solid"/>
          </a:ln>
          <a:effectLst>
            <a:outerShdw sx="100000" sy="100000" kx="0" ky="0" algn="bl" rotWithShape="0" blurRad="101600" dist="38100" dir="8100000">
              <a:srgbClr val="000000">
                <a:alpha val="25000"/>
              </a:srgbClr>
            </a:outerShdw>
          </a:effectLst>
        </p:spPr>
      </p:sp>
      <p:sp>
        <p:nvSpPr>
          <p:cNvPr id="40" name="Shape 38"/>
          <p:cNvSpPr/>
          <p:nvPr/>
        </p:nvSpPr>
        <p:spPr>
          <a:xfrm>
            <a:off x="4709160" y="2880360"/>
            <a:ext cx="4114800" cy="64008"/>
          </a:xfrm>
          <a:prstGeom prst="rect">
            <a:avLst/>
          </a:prstGeom>
          <a:solidFill>
            <a:srgbClr val="E8707A"/>
          </a:solidFill>
          <a:ln w="12700">
            <a:solidFill>
              <a:srgbClr val="E8707A"/>
            </a:solidFill>
            <a:prstDash val="solid"/>
          </a:ln>
        </p:spPr>
      </p:sp>
      <p:sp>
        <p:nvSpPr>
          <p:cNvPr id="41" name="Text 39"/>
          <p:cNvSpPr/>
          <p:nvPr/>
        </p:nvSpPr>
        <p:spPr>
          <a:xfrm>
            <a:off x="4873752" y="2999232"/>
            <a:ext cx="3886200" cy="457200"/>
          </a:xfrm>
          <a:prstGeom prst="rect">
            <a:avLst/>
          </a:prstGeom>
          <a:noFill/>
          <a:ln/>
        </p:spPr>
        <p:txBody>
          <a:bodyPr wrap="square" lIns="0" tIns="0" rIns="0" bIns="0" rtlCol="0" anchor="ctr"/>
          <a:lstStyle/>
          <a:p>
            <a:pPr algn="l" indent="0" marL="0">
              <a:buNone/>
            </a:pPr>
            <a:r>
              <a:rPr lang="en-US" sz="1600" b="1" dirty="0">
                <a:solidFill>
                  <a:srgbClr val="E8707A"/>
                </a:solidFill>
                <a:latin typeface="Calibri" pitchFamily="34" charset="0"/>
                <a:ea typeface="Calibri" pitchFamily="34" charset="-122"/>
                <a:cs typeface="Calibri" pitchFamily="34" charset="-120"/>
              </a:rPr>
              <a:t>🤝  Collaboration</a:t>
            </a:r>
            <a:endParaRPr lang="en-US" sz="1600" dirty="0"/>
          </a:p>
        </p:txBody>
      </p:sp>
      <p:sp>
        <p:nvSpPr>
          <p:cNvPr id="42" name="Text 40"/>
          <p:cNvSpPr/>
          <p:nvPr/>
        </p:nvSpPr>
        <p:spPr>
          <a:xfrm>
            <a:off x="4873752" y="3474720"/>
            <a:ext cx="3794760" cy="1234440"/>
          </a:xfrm>
          <a:prstGeom prst="rect">
            <a:avLst/>
          </a:prstGeom>
          <a:noFill/>
          <a:ln/>
        </p:spPr>
        <p:txBody>
          <a:bodyPr wrap="square" lIns="0" tIns="0" rIns="0" bIns="0" rtlCol="0" anchor="t"/>
          <a:lstStyle/>
          <a:p>
            <a:pPr algn="l" indent="0" marL="0">
              <a:lnSpc>
                <a:spcPct val="130000"/>
              </a:lnSpc>
              <a:buNone/>
            </a:pPr>
            <a:r>
              <a:rPr lang="en-US" sz="1150" dirty="0">
                <a:solidFill>
                  <a:srgbClr val="CBD5E1"/>
                </a:solidFill>
                <a:latin typeface="Calibri Light" pitchFamily="34" charset="0"/>
                <a:ea typeface="Calibri Light" pitchFamily="34" charset="-122"/>
                <a:cs typeface="Calibri Light" pitchFamily="34" charset="-120"/>
              </a:rPr>
              <a:t>Collaborate in a team of 3–4 across all three days, applying both the engineering design process and scientific method, and presenting the engineering design and scientific purpose clearly to the class.</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1F3A"/>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137160" y="2011680"/>
            <a:ext cx="32004" cy="32004"/>
          </a:xfrm>
          <a:prstGeom prst="ellipse">
            <a:avLst/>
          </a:prstGeom>
          <a:solidFill>
            <a:srgbClr val="FFFFFF">
              <a:alpha val="70000"/>
            </a:srgbClr>
          </a:solidFill>
          <a:ln w="12700">
            <a:solidFill>
              <a:srgbClr val="FFFFFF"/>
            </a:solidFill>
            <a:prstDash val="solid"/>
          </a:ln>
        </p:spPr>
      </p:sp>
      <p:sp>
        <p:nvSpPr>
          <p:cNvPr id="18" name="Shape 16"/>
          <p:cNvSpPr/>
          <p:nvPr/>
        </p:nvSpPr>
        <p:spPr>
          <a:xfrm>
            <a:off x="1554480" y="1737360"/>
            <a:ext cx="36576" cy="36576"/>
          </a:xfrm>
          <a:prstGeom prst="ellipse">
            <a:avLst/>
          </a:prstGeom>
          <a:solidFill>
            <a:srgbClr val="FFFFFF">
              <a:alpha val="40000"/>
            </a:srgbClr>
          </a:solidFill>
          <a:ln w="12700">
            <a:solidFill>
              <a:srgbClr val="FFFFFF"/>
            </a:solidFill>
            <a:prstDash val="solid"/>
          </a:ln>
        </p:spPr>
      </p:sp>
      <p:sp>
        <p:nvSpPr>
          <p:cNvPr id="19" name="Shape 17"/>
          <p:cNvSpPr/>
          <p:nvPr/>
        </p:nvSpPr>
        <p:spPr>
          <a:xfrm>
            <a:off x="2834640" y="2286000"/>
            <a:ext cx="22860" cy="22860"/>
          </a:xfrm>
          <a:prstGeom prst="ellipse">
            <a:avLst/>
          </a:prstGeom>
          <a:solidFill>
            <a:srgbClr val="FFFFFF">
              <a:alpha val="65000"/>
            </a:srgbClr>
          </a:solidFill>
          <a:ln w="12700">
            <a:solidFill>
              <a:srgbClr val="FFFFFF"/>
            </a:solidFill>
            <a:prstDash val="solid"/>
          </a:ln>
        </p:spPr>
      </p:sp>
      <p:sp>
        <p:nvSpPr>
          <p:cNvPr id="20" name="Shape 18"/>
          <p:cNvSpPr/>
          <p:nvPr/>
        </p:nvSpPr>
        <p:spPr>
          <a:xfrm>
            <a:off x="0" y="0"/>
            <a:ext cx="9144000" cy="566928"/>
          </a:xfrm>
          <a:prstGeom prst="rect">
            <a:avLst/>
          </a:prstGeom>
          <a:solidFill>
            <a:srgbClr val="4BBDB3"/>
          </a:solidFill>
          <a:ln w="12700">
            <a:solidFill>
              <a:srgbClr val="4BBDB3"/>
            </a:solidFill>
            <a:prstDash val="solid"/>
          </a:ln>
        </p:spPr>
      </p:sp>
      <p:sp>
        <p:nvSpPr>
          <p:cNvPr id="21" name="Shape 19"/>
          <p:cNvSpPr/>
          <p:nvPr/>
        </p:nvSpPr>
        <p:spPr>
          <a:xfrm>
            <a:off x="0" y="0"/>
            <a:ext cx="1005840" cy="566928"/>
          </a:xfrm>
          <a:prstGeom prst="rect">
            <a:avLst/>
          </a:prstGeom>
          <a:solidFill>
            <a:srgbClr val="3AA89E"/>
          </a:solidFill>
          <a:ln w="12700">
            <a:solidFill>
              <a:srgbClr val="3AA89E"/>
            </a:solidFill>
            <a:prstDash val="solid"/>
          </a:ln>
        </p:spPr>
      </p:sp>
      <p:sp>
        <p:nvSpPr>
          <p:cNvPr id="22" name="Text 20"/>
          <p:cNvSpPr/>
          <p:nvPr/>
        </p:nvSpPr>
        <p:spPr>
          <a:xfrm>
            <a:off x="0" y="0"/>
            <a:ext cx="1005840" cy="566928"/>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Calibri" pitchFamily="34" charset="0"/>
                <a:ea typeface="Calibri" pitchFamily="34" charset="-122"/>
                <a:cs typeface="Calibri" pitchFamily="34" charset="-120"/>
              </a:rPr>
              <a:t>LESSON 08</a:t>
            </a:r>
            <a:endParaRPr lang="en-US" sz="900" dirty="0"/>
          </a:p>
        </p:txBody>
      </p:sp>
      <p:sp>
        <p:nvSpPr>
          <p:cNvPr id="23" name="Text 21"/>
          <p:cNvSpPr/>
          <p:nvPr/>
        </p:nvSpPr>
        <p:spPr>
          <a:xfrm>
            <a:off x="1097280" y="0"/>
            <a:ext cx="6858000" cy="566928"/>
          </a:xfrm>
          <a:prstGeom prst="rect">
            <a:avLst/>
          </a:prstGeom>
          <a:noFill/>
          <a:ln/>
        </p:spPr>
        <p:txBody>
          <a:bodyPr wrap="square" lIns="0" tIns="76200" rIns="0" bIns="0" rtlCol="0" anchor="ctr"/>
          <a:lstStyle/>
          <a:p>
            <a:pPr algn="l" indent="0" marL="0">
              <a:buNone/>
            </a:pPr>
            <a:r>
              <a:rPr lang="en-US" sz="1300" b="1" dirty="0">
                <a:solidFill>
                  <a:srgbClr val="0D1B3E"/>
                </a:solidFill>
                <a:latin typeface="Calibri" pitchFamily="34" charset="0"/>
                <a:ea typeface="Calibri" pitchFamily="34" charset="-122"/>
                <a:cs typeface="Calibri" pitchFamily="34" charset="-120"/>
              </a:rPr>
              <a:t>Mission Vocabulary</a:t>
            </a:r>
            <a:endParaRPr lang="en-US" sz="1300" dirty="0"/>
          </a:p>
        </p:txBody>
      </p:sp>
      <p:sp>
        <p:nvSpPr>
          <p:cNvPr id="24" name="Text 22"/>
          <p:cNvSpPr/>
          <p:nvPr/>
        </p:nvSpPr>
        <p:spPr>
          <a:xfrm>
            <a:off x="7040880" y="0"/>
            <a:ext cx="2103120" cy="566928"/>
          </a:xfrm>
          <a:prstGeom prst="rect">
            <a:avLst/>
          </a:prstGeom>
          <a:noFill/>
          <a:ln/>
        </p:spPr>
        <p:txBody>
          <a:bodyPr wrap="square" lIns="0" tIns="0" rIns="101600" bIns="0" rtlCol="0" anchor="ctr"/>
          <a:lstStyle/>
          <a:p>
            <a:pPr algn="r" indent="0" marL="0">
              <a:buNone/>
            </a:pPr>
            <a:r>
              <a:rPr lang="en-US" sz="850" b="1" spc="80" kern="0" dirty="0">
                <a:solidFill>
                  <a:srgbClr val="0D1B3E"/>
                </a:solidFill>
                <a:latin typeface="Calibri" pitchFamily="34" charset="0"/>
                <a:ea typeface="Calibri" pitchFamily="34" charset="-122"/>
                <a:cs typeface="Calibri" pitchFamily="34" charset="-120"/>
              </a:rPr>
              <a:t>TECHTELLIGENCE</a:t>
            </a:r>
            <a:endParaRPr lang="en-US" sz="850" dirty="0"/>
          </a:p>
        </p:txBody>
      </p:sp>
      <p:sp>
        <p:nvSpPr>
          <p:cNvPr id="25" name="Shape 23"/>
          <p:cNvSpPr/>
          <p:nvPr/>
        </p:nvSpPr>
        <p:spPr>
          <a:xfrm>
            <a:off x="256032" y="749808"/>
            <a:ext cx="2788920" cy="1920240"/>
          </a:xfrm>
          <a:prstGeom prst="rect">
            <a:avLst/>
          </a:prstGeom>
          <a:solidFill>
            <a:srgbClr val="152040"/>
          </a:solidFill>
          <a:ln w="19050">
            <a:solidFill>
              <a:srgbClr val="4BBDB3"/>
            </a:solidFill>
            <a:prstDash val="solid"/>
          </a:ln>
          <a:effectLst>
            <a:outerShdw sx="100000" sy="100000" kx="0" ky="0" algn="bl" rotWithShape="0" blurRad="50800" dist="25400" dir="8100000">
              <a:srgbClr val="000000">
                <a:alpha val="18000"/>
              </a:srgbClr>
            </a:outerShdw>
          </a:effectLst>
        </p:spPr>
      </p:sp>
      <p:sp>
        <p:nvSpPr>
          <p:cNvPr id="26" name="Shape 24"/>
          <p:cNvSpPr/>
          <p:nvPr/>
        </p:nvSpPr>
        <p:spPr>
          <a:xfrm>
            <a:off x="256032" y="749808"/>
            <a:ext cx="73152" cy="1920240"/>
          </a:xfrm>
          <a:prstGeom prst="rect">
            <a:avLst/>
          </a:prstGeom>
          <a:solidFill>
            <a:srgbClr val="4BBDB3"/>
          </a:solidFill>
          <a:ln w="12700">
            <a:solidFill>
              <a:srgbClr val="4BBDB3"/>
            </a:solidFill>
            <a:prstDash val="solid"/>
          </a:ln>
        </p:spPr>
      </p:sp>
      <p:sp>
        <p:nvSpPr>
          <p:cNvPr id="27" name="Text 25"/>
          <p:cNvSpPr/>
          <p:nvPr/>
        </p:nvSpPr>
        <p:spPr>
          <a:xfrm>
            <a:off x="420624" y="859536"/>
            <a:ext cx="2560320" cy="438912"/>
          </a:xfrm>
          <a:prstGeom prst="rect">
            <a:avLst/>
          </a:prstGeom>
          <a:noFill/>
          <a:ln/>
        </p:spPr>
        <p:txBody>
          <a:bodyPr wrap="square" lIns="0" tIns="0" rIns="0" bIns="0" rtlCol="0" anchor="ctr"/>
          <a:lstStyle/>
          <a:p>
            <a:pPr algn="l" indent="0" marL="0">
              <a:buNone/>
            </a:pPr>
            <a:r>
              <a:rPr lang="en-US" sz="1300" b="1" dirty="0">
                <a:solidFill>
                  <a:srgbClr val="4BBDB3"/>
                </a:solidFill>
                <a:latin typeface="Calibri" pitchFamily="34" charset="0"/>
                <a:ea typeface="Calibri" pitchFamily="34" charset="-122"/>
                <a:cs typeface="Calibri" pitchFamily="34" charset="-120"/>
              </a:rPr>
              <a:t>Scientific Method</a:t>
            </a:r>
            <a:endParaRPr lang="en-US" sz="1300" dirty="0"/>
          </a:p>
        </p:txBody>
      </p:sp>
      <p:sp>
        <p:nvSpPr>
          <p:cNvPr id="28" name="Shape 26"/>
          <p:cNvSpPr/>
          <p:nvPr/>
        </p:nvSpPr>
        <p:spPr>
          <a:xfrm>
            <a:off x="420624" y="1316736"/>
            <a:ext cx="2468880" cy="18288"/>
          </a:xfrm>
          <a:prstGeom prst="rect">
            <a:avLst/>
          </a:prstGeom>
          <a:solidFill>
            <a:srgbClr val="4BBDB3">
              <a:alpha val="50000"/>
            </a:srgbClr>
          </a:solidFill>
          <a:ln w="12700">
            <a:solidFill>
              <a:srgbClr val="4BBDB3"/>
            </a:solidFill>
            <a:prstDash val="solid"/>
          </a:ln>
        </p:spPr>
      </p:sp>
      <p:sp>
        <p:nvSpPr>
          <p:cNvPr id="29" name="Text 27"/>
          <p:cNvSpPr/>
          <p:nvPr/>
        </p:nvSpPr>
        <p:spPr>
          <a:xfrm>
            <a:off x="420624" y="1408176"/>
            <a:ext cx="2514600" cy="1143000"/>
          </a:xfrm>
          <a:prstGeom prst="rect">
            <a:avLst/>
          </a:prstGeom>
          <a:noFill/>
          <a:ln/>
        </p:spPr>
        <p:txBody>
          <a:bodyPr wrap="square" lIns="0" tIns="0" rIns="0" bIns="0" rtlCol="0" anchor="t"/>
          <a:lstStyle/>
          <a:p>
            <a:pPr algn="l" indent="0" marL="0">
              <a:lnSpc>
                <a:spcPct val="135000"/>
              </a:lnSpc>
              <a:buNone/>
            </a:pPr>
            <a:r>
              <a:rPr lang="en-US" sz="1050" dirty="0">
                <a:solidFill>
                  <a:srgbClr val="CBD5E1"/>
                </a:solidFill>
                <a:latin typeface="Calibri Light" pitchFamily="34" charset="0"/>
                <a:ea typeface="Calibri Light" pitchFamily="34" charset="-122"/>
                <a:cs typeface="Calibri Light" pitchFamily="34" charset="-120"/>
              </a:rPr>
              <a:t>The systematic process of observation → question → hypothesis → experiment → data collection → analysis → conclusion that underlies all science.</a:t>
            </a:r>
            <a:endParaRPr lang="en-US" sz="1050" dirty="0"/>
          </a:p>
        </p:txBody>
      </p:sp>
      <p:sp>
        <p:nvSpPr>
          <p:cNvPr id="30" name="Shape 28"/>
          <p:cNvSpPr/>
          <p:nvPr/>
        </p:nvSpPr>
        <p:spPr>
          <a:xfrm>
            <a:off x="3200400" y="749808"/>
            <a:ext cx="2788920" cy="1920240"/>
          </a:xfrm>
          <a:prstGeom prst="rect">
            <a:avLst/>
          </a:prstGeom>
          <a:solidFill>
            <a:srgbClr val="152040"/>
          </a:solidFill>
          <a:ln w="19050">
            <a:solidFill>
              <a:srgbClr val="7B6CB5"/>
            </a:solidFill>
            <a:prstDash val="solid"/>
          </a:ln>
          <a:effectLst>
            <a:outerShdw sx="100000" sy="100000" kx="0" ky="0" algn="bl" rotWithShape="0" blurRad="50800" dist="25400" dir="8100000">
              <a:srgbClr val="000000">
                <a:alpha val="18000"/>
              </a:srgbClr>
            </a:outerShdw>
          </a:effectLst>
        </p:spPr>
      </p:sp>
      <p:sp>
        <p:nvSpPr>
          <p:cNvPr id="31" name="Shape 29"/>
          <p:cNvSpPr/>
          <p:nvPr/>
        </p:nvSpPr>
        <p:spPr>
          <a:xfrm>
            <a:off x="3200400" y="749808"/>
            <a:ext cx="73152" cy="1920240"/>
          </a:xfrm>
          <a:prstGeom prst="rect">
            <a:avLst/>
          </a:prstGeom>
          <a:solidFill>
            <a:srgbClr val="7B6CB5"/>
          </a:solidFill>
          <a:ln w="12700">
            <a:solidFill>
              <a:srgbClr val="7B6CB5"/>
            </a:solidFill>
            <a:prstDash val="solid"/>
          </a:ln>
        </p:spPr>
      </p:sp>
      <p:sp>
        <p:nvSpPr>
          <p:cNvPr id="32" name="Text 30"/>
          <p:cNvSpPr/>
          <p:nvPr/>
        </p:nvSpPr>
        <p:spPr>
          <a:xfrm>
            <a:off x="3364992" y="859536"/>
            <a:ext cx="2560320" cy="438912"/>
          </a:xfrm>
          <a:prstGeom prst="rect">
            <a:avLst/>
          </a:prstGeom>
          <a:noFill/>
          <a:ln/>
        </p:spPr>
        <p:txBody>
          <a:bodyPr wrap="square" lIns="0" tIns="0" rIns="0" bIns="0" rtlCol="0" anchor="ctr"/>
          <a:lstStyle/>
          <a:p>
            <a:pPr algn="l" indent="0" marL="0">
              <a:buNone/>
            </a:pPr>
            <a:r>
              <a:rPr lang="en-US" sz="1300" b="1" dirty="0">
                <a:solidFill>
                  <a:srgbClr val="7B6CB5"/>
                </a:solidFill>
                <a:latin typeface="Calibri" pitchFamily="34" charset="0"/>
                <a:ea typeface="Calibri" pitchFamily="34" charset="-122"/>
                <a:cs typeface="Calibri" pitchFamily="34" charset="-120"/>
              </a:rPr>
              <a:t>Microgravity Effects</a:t>
            </a:r>
            <a:endParaRPr lang="en-US" sz="1300" dirty="0"/>
          </a:p>
        </p:txBody>
      </p:sp>
      <p:sp>
        <p:nvSpPr>
          <p:cNvPr id="33" name="Shape 31"/>
          <p:cNvSpPr/>
          <p:nvPr/>
        </p:nvSpPr>
        <p:spPr>
          <a:xfrm>
            <a:off x="3364992" y="1316736"/>
            <a:ext cx="2468880" cy="18288"/>
          </a:xfrm>
          <a:prstGeom prst="rect">
            <a:avLst/>
          </a:prstGeom>
          <a:solidFill>
            <a:srgbClr val="7B6CB5">
              <a:alpha val="50000"/>
            </a:srgbClr>
          </a:solidFill>
          <a:ln w="12700">
            <a:solidFill>
              <a:srgbClr val="7B6CB5"/>
            </a:solidFill>
            <a:prstDash val="solid"/>
          </a:ln>
        </p:spPr>
      </p:sp>
      <p:sp>
        <p:nvSpPr>
          <p:cNvPr id="34" name="Text 32"/>
          <p:cNvSpPr/>
          <p:nvPr/>
        </p:nvSpPr>
        <p:spPr>
          <a:xfrm>
            <a:off x="3364992" y="1408176"/>
            <a:ext cx="2514600" cy="1143000"/>
          </a:xfrm>
          <a:prstGeom prst="rect">
            <a:avLst/>
          </a:prstGeom>
          <a:noFill/>
          <a:ln/>
        </p:spPr>
        <p:txBody>
          <a:bodyPr wrap="square" lIns="0" tIns="0" rIns="0" bIns="0" rtlCol="0" anchor="t"/>
          <a:lstStyle/>
          <a:p>
            <a:pPr algn="l" indent="0" marL="0">
              <a:lnSpc>
                <a:spcPct val="135000"/>
              </a:lnSpc>
              <a:buNone/>
            </a:pPr>
            <a:r>
              <a:rPr lang="en-US" sz="1050" dirty="0">
                <a:solidFill>
                  <a:srgbClr val="CBD5E1"/>
                </a:solidFill>
                <a:latin typeface="Calibri Light" pitchFamily="34" charset="0"/>
                <a:ea typeface="Calibri Light" pitchFamily="34" charset="-122"/>
                <a:cs typeface="Calibri Light" pitchFamily="34" charset="-120"/>
              </a:rPr>
              <a:t>How the near-weightless environment aboard an orbiting station changes physical and biological processes — fluids behave differently, plants grow in all directions, muscles atrophy.</a:t>
            </a:r>
            <a:endParaRPr lang="en-US" sz="1050" dirty="0"/>
          </a:p>
        </p:txBody>
      </p:sp>
      <p:sp>
        <p:nvSpPr>
          <p:cNvPr id="35" name="Shape 33"/>
          <p:cNvSpPr/>
          <p:nvPr/>
        </p:nvSpPr>
        <p:spPr>
          <a:xfrm>
            <a:off x="6144768" y="749808"/>
            <a:ext cx="2788920" cy="1920240"/>
          </a:xfrm>
          <a:prstGeom prst="rect">
            <a:avLst/>
          </a:prstGeom>
          <a:solidFill>
            <a:srgbClr val="152040"/>
          </a:solidFill>
          <a:ln w="19050">
            <a:solidFill>
              <a:srgbClr val="F5A623"/>
            </a:solidFill>
            <a:prstDash val="solid"/>
          </a:ln>
          <a:effectLst>
            <a:outerShdw sx="100000" sy="100000" kx="0" ky="0" algn="bl" rotWithShape="0" blurRad="50800" dist="25400" dir="8100000">
              <a:srgbClr val="000000">
                <a:alpha val="18000"/>
              </a:srgbClr>
            </a:outerShdw>
          </a:effectLst>
        </p:spPr>
      </p:sp>
      <p:sp>
        <p:nvSpPr>
          <p:cNvPr id="36" name="Shape 34"/>
          <p:cNvSpPr/>
          <p:nvPr/>
        </p:nvSpPr>
        <p:spPr>
          <a:xfrm>
            <a:off x="6144768" y="749808"/>
            <a:ext cx="73152" cy="1920240"/>
          </a:xfrm>
          <a:prstGeom prst="rect">
            <a:avLst/>
          </a:prstGeom>
          <a:solidFill>
            <a:srgbClr val="F5A623"/>
          </a:solidFill>
          <a:ln w="12700">
            <a:solidFill>
              <a:srgbClr val="F5A623"/>
            </a:solidFill>
            <a:prstDash val="solid"/>
          </a:ln>
        </p:spPr>
      </p:sp>
      <p:sp>
        <p:nvSpPr>
          <p:cNvPr id="37" name="Text 35"/>
          <p:cNvSpPr/>
          <p:nvPr/>
        </p:nvSpPr>
        <p:spPr>
          <a:xfrm>
            <a:off x="6309360" y="859536"/>
            <a:ext cx="2560320" cy="438912"/>
          </a:xfrm>
          <a:prstGeom prst="rect">
            <a:avLst/>
          </a:prstGeom>
          <a:noFill/>
          <a:ln/>
        </p:spPr>
        <p:txBody>
          <a:bodyPr wrap="square" lIns="0" tIns="0" rIns="0" bIns="0" rtlCol="0" anchor="ctr"/>
          <a:lstStyle/>
          <a:p>
            <a:pPr algn="l" indent="0" marL="0">
              <a:buNone/>
            </a:pPr>
            <a:r>
              <a:rPr lang="en-US" sz="1300" b="1" dirty="0">
                <a:solidFill>
                  <a:srgbClr val="F5A623"/>
                </a:solidFill>
                <a:latin typeface="Calibri" pitchFamily="34" charset="0"/>
                <a:ea typeface="Calibri" pitchFamily="34" charset="-122"/>
                <a:cs typeface="Calibri" pitchFamily="34" charset="-120"/>
              </a:rPr>
              <a:t>Independent Variable</a:t>
            </a:r>
            <a:endParaRPr lang="en-US" sz="1300" dirty="0"/>
          </a:p>
        </p:txBody>
      </p:sp>
      <p:sp>
        <p:nvSpPr>
          <p:cNvPr id="38" name="Shape 36"/>
          <p:cNvSpPr/>
          <p:nvPr/>
        </p:nvSpPr>
        <p:spPr>
          <a:xfrm>
            <a:off x="6309360" y="1316736"/>
            <a:ext cx="2468880" cy="18288"/>
          </a:xfrm>
          <a:prstGeom prst="rect">
            <a:avLst/>
          </a:prstGeom>
          <a:solidFill>
            <a:srgbClr val="F5A623">
              <a:alpha val="50000"/>
            </a:srgbClr>
          </a:solidFill>
          <a:ln w="12700">
            <a:solidFill>
              <a:srgbClr val="F5A623"/>
            </a:solidFill>
            <a:prstDash val="solid"/>
          </a:ln>
        </p:spPr>
      </p:sp>
      <p:sp>
        <p:nvSpPr>
          <p:cNvPr id="39" name="Text 37"/>
          <p:cNvSpPr/>
          <p:nvPr/>
        </p:nvSpPr>
        <p:spPr>
          <a:xfrm>
            <a:off x="6309360" y="1408176"/>
            <a:ext cx="2514600" cy="1143000"/>
          </a:xfrm>
          <a:prstGeom prst="rect">
            <a:avLst/>
          </a:prstGeom>
          <a:noFill/>
          <a:ln/>
        </p:spPr>
        <p:txBody>
          <a:bodyPr wrap="square" lIns="0" tIns="0" rIns="0" bIns="0" rtlCol="0" anchor="t"/>
          <a:lstStyle/>
          <a:p>
            <a:pPr algn="l" indent="0" marL="0">
              <a:lnSpc>
                <a:spcPct val="135000"/>
              </a:lnSpc>
              <a:buNone/>
            </a:pPr>
            <a:r>
              <a:rPr lang="en-US" sz="1050" dirty="0">
                <a:solidFill>
                  <a:srgbClr val="CBD5E1"/>
                </a:solidFill>
                <a:latin typeface="Calibri Light" pitchFamily="34" charset="0"/>
                <a:ea typeface="Calibri Light" pitchFamily="34" charset="-122"/>
                <a:cs typeface="Calibri Light" pitchFamily="34" charset="-120"/>
              </a:rPr>
              <a:t>The factor the experimenter deliberately changes — e.g., the duration of motor cycles, or the distance threshold for Sonar:bit sampling.</a:t>
            </a:r>
            <a:endParaRPr lang="en-US" sz="1050" dirty="0"/>
          </a:p>
        </p:txBody>
      </p:sp>
      <p:sp>
        <p:nvSpPr>
          <p:cNvPr id="40" name="Shape 38"/>
          <p:cNvSpPr/>
          <p:nvPr/>
        </p:nvSpPr>
        <p:spPr>
          <a:xfrm>
            <a:off x="256032" y="2852928"/>
            <a:ext cx="2788920" cy="1920240"/>
          </a:xfrm>
          <a:prstGeom prst="rect">
            <a:avLst/>
          </a:prstGeom>
          <a:solidFill>
            <a:srgbClr val="152040"/>
          </a:solidFill>
          <a:ln w="19050">
            <a:solidFill>
              <a:srgbClr val="E8707A"/>
            </a:solidFill>
            <a:prstDash val="solid"/>
          </a:ln>
          <a:effectLst>
            <a:outerShdw sx="100000" sy="100000" kx="0" ky="0" algn="bl" rotWithShape="0" blurRad="50800" dist="25400" dir="8100000">
              <a:srgbClr val="000000">
                <a:alpha val="18000"/>
              </a:srgbClr>
            </a:outerShdw>
          </a:effectLst>
        </p:spPr>
      </p:sp>
      <p:sp>
        <p:nvSpPr>
          <p:cNvPr id="41" name="Shape 39"/>
          <p:cNvSpPr/>
          <p:nvPr/>
        </p:nvSpPr>
        <p:spPr>
          <a:xfrm>
            <a:off x="256032" y="2852928"/>
            <a:ext cx="73152" cy="1920240"/>
          </a:xfrm>
          <a:prstGeom prst="rect">
            <a:avLst/>
          </a:prstGeom>
          <a:solidFill>
            <a:srgbClr val="E8707A"/>
          </a:solidFill>
          <a:ln w="12700">
            <a:solidFill>
              <a:srgbClr val="E8707A"/>
            </a:solidFill>
            <a:prstDash val="solid"/>
          </a:ln>
        </p:spPr>
      </p:sp>
      <p:sp>
        <p:nvSpPr>
          <p:cNvPr id="42" name="Text 40"/>
          <p:cNvSpPr/>
          <p:nvPr/>
        </p:nvSpPr>
        <p:spPr>
          <a:xfrm>
            <a:off x="420624" y="2962656"/>
            <a:ext cx="2560320" cy="438912"/>
          </a:xfrm>
          <a:prstGeom prst="rect">
            <a:avLst/>
          </a:prstGeom>
          <a:noFill/>
          <a:ln/>
        </p:spPr>
        <p:txBody>
          <a:bodyPr wrap="square" lIns="0" tIns="0" rIns="0" bIns="0" rtlCol="0" anchor="ctr"/>
          <a:lstStyle/>
          <a:p>
            <a:pPr algn="l" indent="0" marL="0">
              <a:buNone/>
            </a:pPr>
            <a:r>
              <a:rPr lang="en-US" sz="1300" b="1" dirty="0">
                <a:solidFill>
                  <a:srgbClr val="E8707A"/>
                </a:solidFill>
                <a:latin typeface="Calibri" pitchFamily="34" charset="0"/>
                <a:ea typeface="Calibri" pitchFamily="34" charset="-122"/>
                <a:cs typeface="Calibri" pitchFamily="34" charset="-120"/>
              </a:rPr>
              <a:t>Dependent Variable</a:t>
            </a:r>
            <a:endParaRPr lang="en-US" sz="1300" dirty="0"/>
          </a:p>
        </p:txBody>
      </p:sp>
      <p:sp>
        <p:nvSpPr>
          <p:cNvPr id="43" name="Shape 41"/>
          <p:cNvSpPr/>
          <p:nvPr/>
        </p:nvSpPr>
        <p:spPr>
          <a:xfrm>
            <a:off x="420624" y="3419856"/>
            <a:ext cx="2468880" cy="18288"/>
          </a:xfrm>
          <a:prstGeom prst="rect">
            <a:avLst/>
          </a:prstGeom>
          <a:solidFill>
            <a:srgbClr val="E8707A">
              <a:alpha val="50000"/>
            </a:srgbClr>
          </a:solidFill>
          <a:ln w="12700">
            <a:solidFill>
              <a:srgbClr val="E8707A"/>
            </a:solidFill>
            <a:prstDash val="solid"/>
          </a:ln>
        </p:spPr>
      </p:sp>
      <p:sp>
        <p:nvSpPr>
          <p:cNvPr id="44" name="Text 42"/>
          <p:cNvSpPr/>
          <p:nvPr/>
        </p:nvSpPr>
        <p:spPr>
          <a:xfrm>
            <a:off x="420624" y="3511296"/>
            <a:ext cx="2514600" cy="1143000"/>
          </a:xfrm>
          <a:prstGeom prst="rect">
            <a:avLst/>
          </a:prstGeom>
          <a:noFill/>
          <a:ln/>
        </p:spPr>
        <p:txBody>
          <a:bodyPr wrap="square" lIns="0" tIns="0" rIns="0" bIns="0" rtlCol="0" anchor="t"/>
          <a:lstStyle/>
          <a:p>
            <a:pPr algn="l" indent="0" marL="0">
              <a:lnSpc>
                <a:spcPct val="135000"/>
              </a:lnSpc>
              <a:buNone/>
            </a:pPr>
            <a:r>
              <a:rPr lang="en-US" sz="1050" dirty="0">
                <a:solidFill>
                  <a:srgbClr val="CBD5E1"/>
                </a:solidFill>
                <a:latin typeface="Calibri Light" pitchFamily="34" charset="0"/>
                <a:ea typeface="Calibri Light" pitchFamily="34" charset="-122"/>
                <a:cs typeface="Calibri Light" pitchFamily="34" charset="-120"/>
              </a:rPr>
              <a:t>The factor that is measured or observed in response to the independent variable — e.g., the Sonar:bit distance readings collected during each experimental run.</a:t>
            </a:r>
            <a:endParaRPr lang="en-US" sz="1050" dirty="0"/>
          </a:p>
        </p:txBody>
      </p:sp>
      <p:sp>
        <p:nvSpPr>
          <p:cNvPr id="45" name="Shape 43"/>
          <p:cNvSpPr/>
          <p:nvPr/>
        </p:nvSpPr>
        <p:spPr>
          <a:xfrm>
            <a:off x="3200400" y="2852928"/>
            <a:ext cx="2788920" cy="1920240"/>
          </a:xfrm>
          <a:prstGeom prst="rect">
            <a:avLst/>
          </a:prstGeom>
          <a:solidFill>
            <a:srgbClr val="152040"/>
          </a:solidFill>
          <a:ln w="19050">
            <a:solidFill>
              <a:srgbClr val="F5C842"/>
            </a:solidFill>
            <a:prstDash val="solid"/>
          </a:ln>
          <a:effectLst>
            <a:outerShdw sx="100000" sy="100000" kx="0" ky="0" algn="bl" rotWithShape="0" blurRad="50800" dist="25400" dir="8100000">
              <a:srgbClr val="000000">
                <a:alpha val="18000"/>
              </a:srgbClr>
            </a:outerShdw>
          </a:effectLst>
        </p:spPr>
      </p:sp>
      <p:sp>
        <p:nvSpPr>
          <p:cNvPr id="46" name="Shape 44"/>
          <p:cNvSpPr/>
          <p:nvPr/>
        </p:nvSpPr>
        <p:spPr>
          <a:xfrm>
            <a:off x="3200400" y="2852928"/>
            <a:ext cx="73152" cy="1920240"/>
          </a:xfrm>
          <a:prstGeom prst="rect">
            <a:avLst/>
          </a:prstGeom>
          <a:solidFill>
            <a:srgbClr val="F5C842"/>
          </a:solidFill>
          <a:ln w="12700">
            <a:solidFill>
              <a:srgbClr val="F5C842"/>
            </a:solidFill>
            <a:prstDash val="solid"/>
          </a:ln>
        </p:spPr>
      </p:sp>
      <p:sp>
        <p:nvSpPr>
          <p:cNvPr id="47" name="Text 45"/>
          <p:cNvSpPr/>
          <p:nvPr/>
        </p:nvSpPr>
        <p:spPr>
          <a:xfrm>
            <a:off x="3364992" y="2962656"/>
            <a:ext cx="2560320" cy="438912"/>
          </a:xfrm>
          <a:prstGeom prst="rect">
            <a:avLst/>
          </a:prstGeom>
          <a:noFill/>
          <a:ln/>
        </p:spPr>
        <p:txBody>
          <a:bodyPr wrap="square" lIns="0" tIns="0" rIns="0" bIns="0" rtlCol="0" anchor="ctr"/>
          <a:lstStyle/>
          <a:p>
            <a:pPr algn="l" indent="0" marL="0">
              <a:buNone/>
            </a:pPr>
            <a:r>
              <a:rPr lang="en-US" sz="1300" b="1" dirty="0">
                <a:solidFill>
                  <a:srgbClr val="F5C842"/>
                </a:solidFill>
                <a:latin typeface="Calibri" pitchFamily="34" charset="0"/>
                <a:ea typeface="Calibri" pitchFamily="34" charset="-122"/>
                <a:cs typeface="Calibri" pitchFamily="34" charset="-120"/>
              </a:rPr>
              <a:t>Automated Experiment</a:t>
            </a:r>
            <a:endParaRPr lang="en-US" sz="1300" dirty="0"/>
          </a:p>
        </p:txBody>
      </p:sp>
      <p:sp>
        <p:nvSpPr>
          <p:cNvPr id="48" name="Shape 46"/>
          <p:cNvSpPr/>
          <p:nvPr/>
        </p:nvSpPr>
        <p:spPr>
          <a:xfrm>
            <a:off x="3364992" y="3419856"/>
            <a:ext cx="2468880" cy="18288"/>
          </a:xfrm>
          <a:prstGeom prst="rect">
            <a:avLst/>
          </a:prstGeom>
          <a:solidFill>
            <a:srgbClr val="F5C842">
              <a:alpha val="50000"/>
            </a:srgbClr>
          </a:solidFill>
          <a:ln w="12700">
            <a:solidFill>
              <a:srgbClr val="F5C842"/>
            </a:solidFill>
            <a:prstDash val="solid"/>
          </a:ln>
        </p:spPr>
      </p:sp>
      <p:sp>
        <p:nvSpPr>
          <p:cNvPr id="49" name="Text 47"/>
          <p:cNvSpPr/>
          <p:nvPr/>
        </p:nvSpPr>
        <p:spPr>
          <a:xfrm>
            <a:off x="3364992" y="3511296"/>
            <a:ext cx="2514600" cy="1143000"/>
          </a:xfrm>
          <a:prstGeom prst="rect">
            <a:avLst/>
          </a:prstGeom>
          <a:noFill/>
          <a:ln/>
        </p:spPr>
        <p:txBody>
          <a:bodyPr wrap="square" lIns="0" tIns="0" rIns="0" bIns="0" rtlCol="0" anchor="t"/>
          <a:lstStyle/>
          <a:p>
            <a:pPr algn="l" indent="0" marL="0">
              <a:lnSpc>
                <a:spcPct val="135000"/>
              </a:lnSpc>
              <a:buNone/>
            </a:pPr>
            <a:r>
              <a:rPr lang="en-US" sz="1050" dirty="0">
                <a:solidFill>
                  <a:srgbClr val="CBD5E1"/>
                </a:solidFill>
                <a:latin typeface="Calibri Light" pitchFamily="34" charset="0"/>
                <a:ea typeface="Calibri Light" pitchFamily="34" charset="-122"/>
                <a:cs typeface="Calibri Light" pitchFamily="34" charset="-120"/>
              </a:rPr>
              <a:t>A programmed sequence that runs without human intervention — collecting data at set intervals, logging results, and repeating the experimental cycle.</a:t>
            </a:r>
            <a:endParaRPr lang="en-US" sz="1050" dirty="0"/>
          </a:p>
        </p:txBody>
      </p:sp>
      <p:sp>
        <p:nvSpPr>
          <p:cNvPr id="50" name="Shape 48"/>
          <p:cNvSpPr/>
          <p:nvPr/>
        </p:nvSpPr>
        <p:spPr>
          <a:xfrm>
            <a:off x="6144768" y="2852928"/>
            <a:ext cx="2788920" cy="1920240"/>
          </a:xfrm>
          <a:prstGeom prst="rect">
            <a:avLst/>
          </a:prstGeom>
          <a:solidFill>
            <a:srgbClr val="152040"/>
          </a:solidFill>
          <a:ln w="19050">
            <a:solidFill>
              <a:srgbClr val="34D399"/>
            </a:solidFill>
            <a:prstDash val="solid"/>
          </a:ln>
          <a:effectLst>
            <a:outerShdw sx="100000" sy="100000" kx="0" ky="0" algn="bl" rotWithShape="0" blurRad="50800" dist="25400" dir="8100000">
              <a:srgbClr val="000000">
                <a:alpha val="18000"/>
              </a:srgbClr>
            </a:outerShdw>
          </a:effectLst>
        </p:spPr>
      </p:sp>
      <p:sp>
        <p:nvSpPr>
          <p:cNvPr id="51" name="Shape 49"/>
          <p:cNvSpPr/>
          <p:nvPr/>
        </p:nvSpPr>
        <p:spPr>
          <a:xfrm>
            <a:off x="6144768" y="2852928"/>
            <a:ext cx="73152" cy="1920240"/>
          </a:xfrm>
          <a:prstGeom prst="rect">
            <a:avLst/>
          </a:prstGeom>
          <a:solidFill>
            <a:srgbClr val="34D399"/>
          </a:solidFill>
          <a:ln w="12700">
            <a:solidFill>
              <a:srgbClr val="34D399"/>
            </a:solidFill>
            <a:prstDash val="solid"/>
          </a:ln>
        </p:spPr>
      </p:sp>
      <p:sp>
        <p:nvSpPr>
          <p:cNvPr id="52" name="Text 50"/>
          <p:cNvSpPr/>
          <p:nvPr/>
        </p:nvSpPr>
        <p:spPr>
          <a:xfrm>
            <a:off x="6309360" y="2962656"/>
            <a:ext cx="2560320" cy="438912"/>
          </a:xfrm>
          <a:prstGeom prst="rect">
            <a:avLst/>
          </a:prstGeom>
          <a:noFill/>
          <a:ln/>
        </p:spPr>
        <p:txBody>
          <a:bodyPr wrap="square" lIns="0" tIns="0" rIns="0" bIns="0" rtlCol="0" anchor="ctr"/>
          <a:lstStyle/>
          <a:p>
            <a:pPr algn="l" indent="0" marL="0">
              <a:buNone/>
            </a:pPr>
            <a:r>
              <a:rPr lang="en-US" sz="1300" b="1" dirty="0">
                <a:solidFill>
                  <a:srgbClr val="34D399"/>
                </a:solidFill>
                <a:latin typeface="Calibri" pitchFamily="34" charset="0"/>
                <a:ea typeface="Calibri" pitchFamily="34" charset="-122"/>
                <a:cs typeface="Calibri" pitchFamily="34" charset="-120"/>
              </a:rPr>
              <a:t>Data Logging</a:t>
            </a:r>
            <a:endParaRPr lang="en-US" sz="1300" dirty="0"/>
          </a:p>
        </p:txBody>
      </p:sp>
      <p:sp>
        <p:nvSpPr>
          <p:cNvPr id="53" name="Shape 51"/>
          <p:cNvSpPr/>
          <p:nvPr/>
        </p:nvSpPr>
        <p:spPr>
          <a:xfrm>
            <a:off x="6309360" y="3419856"/>
            <a:ext cx="2468880" cy="18288"/>
          </a:xfrm>
          <a:prstGeom prst="rect">
            <a:avLst/>
          </a:prstGeom>
          <a:solidFill>
            <a:srgbClr val="34D399">
              <a:alpha val="50000"/>
            </a:srgbClr>
          </a:solidFill>
          <a:ln w="12700">
            <a:solidFill>
              <a:srgbClr val="34D399"/>
            </a:solidFill>
            <a:prstDash val="solid"/>
          </a:ln>
        </p:spPr>
      </p:sp>
      <p:sp>
        <p:nvSpPr>
          <p:cNvPr id="54" name="Text 52"/>
          <p:cNvSpPr/>
          <p:nvPr/>
        </p:nvSpPr>
        <p:spPr>
          <a:xfrm>
            <a:off x="6309360" y="3511296"/>
            <a:ext cx="2514600" cy="1143000"/>
          </a:xfrm>
          <a:prstGeom prst="rect">
            <a:avLst/>
          </a:prstGeom>
          <a:noFill/>
          <a:ln/>
        </p:spPr>
        <p:txBody>
          <a:bodyPr wrap="square" lIns="0" tIns="0" rIns="0" bIns="0" rtlCol="0" anchor="t"/>
          <a:lstStyle/>
          <a:p>
            <a:pPr algn="l" indent="0" marL="0">
              <a:lnSpc>
                <a:spcPct val="135000"/>
              </a:lnSpc>
              <a:buNone/>
            </a:pPr>
            <a:r>
              <a:rPr lang="en-US" sz="1050" dirty="0">
                <a:solidFill>
                  <a:srgbClr val="CBD5E1"/>
                </a:solidFill>
                <a:latin typeface="Calibri Light" pitchFamily="34" charset="0"/>
                <a:ea typeface="Calibri Light" pitchFamily="34" charset="-122"/>
                <a:cs typeface="Calibri Light" pitchFamily="34" charset="-120"/>
              </a:rPr>
              <a:t>Recording measurements (sensor readings, timestamps, motor states) systematically during an experiment for later analysis — simulated here using LED codes.</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1B3E"/>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0" y="0"/>
            <a:ext cx="9144000" cy="566928"/>
          </a:xfrm>
          <a:prstGeom prst="rect">
            <a:avLst/>
          </a:prstGeom>
          <a:solidFill>
            <a:srgbClr val="4BBDB3"/>
          </a:solidFill>
          <a:ln w="12700">
            <a:solidFill>
              <a:srgbClr val="4BBDB3"/>
            </a:solidFill>
            <a:prstDash val="solid"/>
          </a:ln>
        </p:spPr>
      </p:sp>
      <p:sp>
        <p:nvSpPr>
          <p:cNvPr id="18" name="Shape 16"/>
          <p:cNvSpPr/>
          <p:nvPr/>
        </p:nvSpPr>
        <p:spPr>
          <a:xfrm>
            <a:off x="0" y="0"/>
            <a:ext cx="1005840" cy="566928"/>
          </a:xfrm>
          <a:prstGeom prst="rect">
            <a:avLst/>
          </a:prstGeom>
          <a:solidFill>
            <a:srgbClr val="3AA89E"/>
          </a:solidFill>
          <a:ln w="12700">
            <a:solidFill>
              <a:srgbClr val="3AA89E"/>
            </a:solidFill>
            <a:prstDash val="solid"/>
          </a:ln>
        </p:spPr>
      </p:sp>
      <p:sp>
        <p:nvSpPr>
          <p:cNvPr id="19" name="Text 17"/>
          <p:cNvSpPr/>
          <p:nvPr/>
        </p:nvSpPr>
        <p:spPr>
          <a:xfrm>
            <a:off x="0" y="0"/>
            <a:ext cx="1005840" cy="566928"/>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Calibri" pitchFamily="34" charset="0"/>
                <a:ea typeface="Calibri" pitchFamily="34" charset="-122"/>
                <a:cs typeface="Calibri" pitchFamily="34" charset="-120"/>
              </a:rPr>
              <a:t>LESSON 08</a:t>
            </a:r>
            <a:endParaRPr lang="en-US" sz="900" dirty="0"/>
          </a:p>
        </p:txBody>
      </p:sp>
      <p:sp>
        <p:nvSpPr>
          <p:cNvPr id="20" name="Text 18"/>
          <p:cNvSpPr/>
          <p:nvPr/>
        </p:nvSpPr>
        <p:spPr>
          <a:xfrm>
            <a:off x="1097280" y="0"/>
            <a:ext cx="6858000" cy="566928"/>
          </a:xfrm>
          <a:prstGeom prst="rect">
            <a:avLst/>
          </a:prstGeom>
          <a:noFill/>
          <a:ln/>
        </p:spPr>
        <p:txBody>
          <a:bodyPr wrap="square" lIns="0" tIns="76200" rIns="0" bIns="0" rtlCol="0" anchor="ctr"/>
          <a:lstStyle/>
          <a:p>
            <a:pPr algn="l" indent="0" marL="0">
              <a:buNone/>
            </a:pPr>
            <a:r>
              <a:rPr lang="en-US" sz="1300" b="1" dirty="0">
                <a:solidFill>
                  <a:srgbClr val="0D1B3E"/>
                </a:solidFill>
                <a:latin typeface="Calibri" pitchFamily="34" charset="0"/>
                <a:ea typeface="Calibri" pitchFamily="34" charset="-122"/>
                <a:cs typeface="Calibri" pitchFamily="34" charset="-120"/>
              </a:rPr>
              <a:t>Day 1 — Design &amp; Build  (45 min)</a:t>
            </a:r>
            <a:endParaRPr lang="en-US" sz="1300" dirty="0"/>
          </a:p>
        </p:txBody>
      </p:sp>
      <p:sp>
        <p:nvSpPr>
          <p:cNvPr id="21" name="Text 19"/>
          <p:cNvSpPr/>
          <p:nvPr/>
        </p:nvSpPr>
        <p:spPr>
          <a:xfrm>
            <a:off x="7040880" y="0"/>
            <a:ext cx="2103120" cy="566928"/>
          </a:xfrm>
          <a:prstGeom prst="rect">
            <a:avLst/>
          </a:prstGeom>
          <a:noFill/>
          <a:ln/>
        </p:spPr>
        <p:txBody>
          <a:bodyPr wrap="square" lIns="0" tIns="0" rIns="101600" bIns="0" rtlCol="0" anchor="ctr"/>
          <a:lstStyle/>
          <a:p>
            <a:pPr algn="r" indent="0" marL="0">
              <a:buNone/>
            </a:pPr>
            <a:r>
              <a:rPr lang="en-US" sz="850" b="1" spc="80" kern="0" dirty="0">
                <a:solidFill>
                  <a:srgbClr val="0D1B3E"/>
                </a:solidFill>
                <a:latin typeface="Calibri" pitchFamily="34" charset="0"/>
                <a:ea typeface="Calibri" pitchFamily="34" charset="-122"/>
                <a:cs typeface="Calibri" pitchFamily="34" charset="-120"/>
              </a:rPr>
              <a:t>TECHTELLIGENCE</a:t>
            </a:r>
            <a:endParaRPr lang="en-US" sz="850" dirty="0"/>
          </a:p>
        </p:txBody>
      </p:sp>
      <p:sp>
        <p:nvSpPr>
          <p:cNvPr id="22" name="Shape 20"/>
          <p:cNvSpPr/>
          <p:nvPr/>
        </p:nvSpPr>
        <p:spPr>
          <a:xfrm>
            <a:off x="228600" y="749808"/>
            <a:ext cx="2788920" cy="3337560"/>
          </a:xfrm>
          <a:prstGeom prst="rect">
            <a:avLst/>
          </a:prstGeom>
          <a:solidFill>
            <a:srgbClr val="152040"/>
          </a:solidFill>
          <a:ln w="19050">
            <a:solidFill>
              <a:srgbClr val="4BBDB3"/>
            </a:solidFill>
            <a:prstDash val="solid"/>
          </a:ln>
          <a:effectLst>
            <a:outerShdw sx="100000" sy="100000" kx="0" ky="0" algn="bl" rotWithShape="0" blurRad="101600" dist="38100" dir="8100000">
              <a:srgbClr val="000000">
                <a:alpha val="25000"/>
              </a:srgbClr>
            </a:outerShdw>
          </a:effectLst>
        </p:spPr>
      </p:sp>
      <p:sp>
        <p:nvSpPr>
          <p:cNvPr id="23" name="Shape 21"/>
          <p:cNvSpPr/>
          <p:nvPr/>
        </p:nvSpPr>
        <p:spPr>
          <a:xfrm>
            <a:off x="228600" y="749808"/>
            <a:ext cx="2788920" cy="64008"/>
          </a:xfrm>
          <a:prstGeom prst="rect">
            <a:avLst/>
          </a:prstGeom>
          <a:solidFill>
            <a:srgbClr val="4BBDB3"/>
          </a:solidFill>
          <a:ln w="12700">
            <a:solidFill>
              <a:srgbClr val="4BBDB3"/>
            </a:solidFill>
            <a:prstDash val="solid"/>
          </a:ln>
        </p:spPr>
      </p:sp>
      <p:sp>
        <p:nvSpPr>
          <p:cNvPr id="24" name="Text 22"/>
          <p:cNvSpPr/>
          <p:nvPr/>
        </p:nvSpPr>
        <p:spPr>
          <a:xfrm>
            <a:off x="365760" y="859536"/>
            <a:ext cx="2103120" cy="384048"/>
          </a:xfrm>
          <a:prstGeom prst="rect">
            <a:avLst/>
          </a:prstGeom>
          <a:noFill/>
          <a:ln/>
        </p:spPr>
        <p:txBody>
          <a:bodyPr wrap="square" lIns="0" tIns="0" rIns="0" bIns="0" rtlCol="0" anchor="ctr"/>
          <a:lstStyle/>
          <a:p>
            <a:pPr indent="0" marL="0">
              <a:buNone/>
            </a:pPr>
            <a:r>
              <a:rPr lang="en-US" sz="1500" b="1" dirty="0">
                <a:solidFill>
                  <a:srgbClr val="4BBDB3"/>
                </a:solidFill>
                <a:latin typeface="Calibri" pitchFamily="34" charset="0"/>
                <a:ea typeface="Calibri" pitchFamily="34" charset="-122"/>
                <a:cs typeface="Calibri" pitchFamily="34" charset="-120"/>
              </a:rPr>
              <a:t>🎬  ENGAGE</a:t>
            </a:r>
            <a:endParaRPr lang="en-US" sz="1500" dirty="0"/>
          </a:p>
        </p:txBody>
      </p:sp>
      <p:sp>
        <p:nvSpPr>
          <p:cNvPr id="25" name="Shape 23"/>
          <p:cNvSpPr/>
          <p:nvPr/>
        </p:nvSpPr>
        <p:spPr>
          <a:xfrm>
            <a:off x="2103120" y="868680"/>
            <a:ext cx="749808" cy="292608"/>
          </a:xfrm>
          <a:prstGeom prst="rect">
            <a:avLst/>
          </a:prstGeom>
          <a:solidFill>
            <a:srgbClr val="4BBDB3"/>
          </a:solidFill>
          <a:ln w="12700">
            <a:solidFill>
              <a:srgbClr val="4BBDB3"/>
            </a:solidFill>
            <a:prstDash val="solid"/>
          </a:ln>
        </p:spPr>
      </p:sp>
      <p:sp>
        <p:nvSpPr>
          <p:cNvPr id="26" name="Text 24"/>
          <p:cNvSpPr/>
          <p:nvPr/>
        </p:nvSpPr>
        <p:spPr>
          <a:xfrm>
            <a:off x="2103120" y="868680"/>
            <a:ext cx="749808" cy="292608"/>
          </a:xfrm>
          <a:prstGeom prst="rect">
            <a:avLst/>
          </a:prstGeom>
          <a:noFill/>
          <a:ln/>
        </p:spPr>
        <p:txBody>
          <a:bodyPr wrap="square" lIns="0" tIns="0" rIns="0" bIns="0" rtlCol="0" anchor="ctr"/>
          <a:lstStyle/>
          <a:p>
            <a:pPr algn="ctr" indent="0" marL="0">
              <a:buNone/>
            </a:pPr>
            <a:r>
              <a:rPr lang="en-US" sz="1000" b="1" dirty="0">
                <a:solidFill>
                  <a:srgbClr val="0D1B3E"/>
                </a:solidFill>
                <a:latin typeface="Calibri" pitchFamily="34" charset="0"/>
                <a:ea typeface="Calibri" pitchFamily="34" charset="-122"/>
                <a:cs typeface="Calibri" pitchFamily="34" charset="-120"/>
              </a:rPr>
              <a:t>15 min</a:t>
            </a:r>
            <a:endParaRPr lang="en-US" sz="1000" dirty="0"/>
          </a:p>
        </p:txBody>
      </p:sp>
      <p:sp>
        <p:nvSpPr>
          <p:cNvPr id="27" name="Shape 25"/>
          <p:cNvSpPr/>
          <p:nvPr/>
        </p:nvSpPr>
        <p:spPr>
          <a:xfrm>
            <a:off x="365760" y="1344168"/>
            <a:ext cx="54864" cy="54864"/>
          </a:xfrm>
          <a:prstGeom prst="rect">
            <a:avLst/>
          </a:prstGeom>
          <a:solidFill>
            <a:srgbClr val="4BBDB3"/>
          </a:solidFill>
          <a:ln w="12700">
            <a:solidFill>
              <a:srgbClr val="4BBDB3"/>
            </a:solidFill>
            <a:prstDash val="solid"/>
          </a:ln>
        </p:spPr>
      </p:sp>
      <p:sp>
        <p:nvSpPr>
          <p:cNvPr id="28" name="Text 26"/>
          <p:cNvSpPr/>
          <p:nvPr/>
        </p:nvSpPr>
        <p:spPr>
          <a:xfrm>
            <a:off x="484632" y="1280160"/>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Watch: ISS microgravity science experiments (3 min)</a:t>
            </a:r>
            <a:endParaRPr lang="en-US" sz="1050" dirty="0"/>
          </a:p>
        </p:txBody>
      </p:sp>
      <p:sp>
        <p:nvSpPr>
          <p:cNvPr id="29" name="Shape 27"/>
          <p:cNvSpPr/>
          <p:nvPr/>
        </p:nvSpPr>
        <p:spPr>
          <a:xfrm>
            <a:off x="365760" y="2002536"/>
            <a:ext cx="54864" cy="54864"/>
          </a:xfrm>
          <a:prstGeom prst="rect">
            <a:avLst/>
          </a:prstGeom>
          <a:solidFill>
            <a:srgbClr val="4BBDB3"/>
          </a:solidFill>
          <a:ln w="12700">
            <a:solidFill>
              <a:srgbClr val="4BBDB3"/>
            </a:solidFill>
            <a:prstDash val="solid"/>
          </a:ln>
        </p:spPr>
      </p:sp>
      <p:sp>
        <p:nvSpPr>
          <p:cNvPr id="30" name="Text 28"/>
          <p:cNvSpPr/>
          <p:nvPr/>
        </p:nvSpPr>
        <p:spPr>
          <a:xfrm>
            <a:off x="484632" y="1938528"/>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Entry task: What experiment would YOU run in space?</a:t>
            </a:r>
            <a:endParaRPr lang="en-US" sz="1050" dirty="0"/>
          </a:p>
        </p:txBody>
      </p:sp>
      <p:sp>
        <p:nvSpPr>
          <p:cNvPr id="31" name="Shape 29"/>
          <p:cNvSpPr/>
          <p:nvPr/>
        </p:nvSpPr>
        <p:spPr>
          <a:xfrm>
            <a:off x="365760" y="2660904"/>
            <a:ext cx="54864" cy="54864"/>
          </a:xfrm>
          <a:prstGeom prst="rect">
            <a:avLst/>
          </a:prstGeom>
          <a:solidFill>
            <a:srgbClr val="4BBDB3"/>
          </a:solidFill>
          <a:ln w="12700">
            <a:solidFill>
              <a:srgbClr val="4BBDB3"/>
            </a:solidFill>
            <a:prstDash val="solid"/>
          </a:ln>
        </p:spPr>
      </p:sp>
      <p:sp>
        <p:nvSpPr>
          <p:cNvPr id="32" name="Text 30"/>
          <p:cNvSpPr/>
          <p:nvPr/>
        </p:nvSpPr>
        <p:spPr>
          <a:xfrm>
            <a:off x="484632" y="2596896"/>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Teams choose their experiment type from 4 options</a:t>
            </a:r>
            <a:endParaRPr lang="en-US" sz="1050" dirty="0"/>
          </a:p>
        </p:txBody>
      </p:sp>
      <p:sp>
        <p:nvSpPr>
          <p:cNvPr id="33" name="Shape 31"/>
          <p:cNvSpPr/>
          <p:nvPr/>
        </p:nvSpPr>
        <p:spPr>
          <a:xfrm>
            <a:off x="365760" y="3319272"/>
            <a:ext cx="54864" cy="54864"/>
          </a:xfrm>
          <a:prstGeom prst="rect">
            <a:avLst/>
          </a:prstGeom>
          <a:solidFill>
            <a:srgbClr val="4BBDB3"/>
          </a:solidFill>
          <a:ln w="12700">
            <a:solidFill>
              <a:srgbClr val="4BBDB3"/>
            </a:solidFill>
            <a:prstDash val="solid"/>
          </a:ln>
        </p:spPr>
      </p:sp>
      <p:sp>
        <p:nvSpPr>
          <p:cNvPr id="34" name="Text 32"/>
          <p:cNvSpPr/>
          <p:nvPr/>
        </p:nvSpPr>
        <p:spPr>
          <a:xfrm>
            <a:off x="484632" y="3255264"/>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Introduce Design Brief — must include variables</a:t>
            </a:r>
            <a:endParaRPr lang="en-US" sz="1050" dirty="0"/>
          </a:p>
        </p:txBody>
      </p:sp>
      <p:sp>
        <p:nvSpPr>
          <p:cNvPr id="35" name="Shape 33"/>
          <p:cNvSpPr/>
          <p:nvPr/>
        </p:nvSpPr>
        <p:spPr>
          <a:xfrm>
            <a:off x="3172968" y="749808"/>
            <a:ext cx="2788920" cy="3337560"/>
          </a:xfrm>
          <a:prstGeom prst="rect">
            <a:avLst/>
          </a:prstGeom>
          <a:solidFill>
            <a:srgbClr val="152040"/>
          </a:solidFill>
          <a:ln w="19050">
            <a:solidFill>
              <a:srgbClr val="7B6CB5"/>
            </a:solidFill>
            <a:prstDash val="solid"/>
          </a:ln>
          <a:effectLst>
            <a:outerShdw sx="100000" sy="100000" kx="0" ky="0" algn="bl" rotWithShape="0" blurRad="101600" dist="38100" dir="8100000">
              <a:srgbClr val="000000">
                <a:alpha val="25000"/>
              </a:srgbClr>
            </a:outerShdw>
          </a:effectLst>
        </p:spPr>
      </p:sp>
      <p:sp>
        <p:nvSpPr>
          <p:cNvPr id="36" name="Shape 34"/>
          <p:cNvSpPr/>
          <p:nvPr/>
        </p:nvSpPr>
        <p:spPr>
          <a:xfrm>
            <a:off x="3172968" y="749808"/>
            <a:ext cx="2788920" cy="64008"/>
          </a:xfrm>
          <a:prstGeom prst="rect">
            <a:avLst/>
          </a:prstGeom>
          <a:solidFill>
            <a:srgbClr val="7B6CB5"/>
          </a:solidFill>
          <a:ln w="12700">
            <a:solidFill>
              <a:srgbClr val="7B6CB5"/>
            </a:solidFill>
            <a:prstDash val="solid"/>
          </a:ln>
        </p:spPr>
      </p:sp>
      <p:sp>
        <p:nvSpPr>
          <p:cNvPr id="37" name="Text 35"/>
          <p:cNvSpPr/>
          <p:nvPr/>
        </p:nvSpPr>
        <p:spPr>
          <a:xfrm>
            <a:off x="3310128" y="859536"/>
            <a:ext cx="2103120" cy="384048"/>
          </a:xfrm>
          <a:prstGeom prst="rect">
            <a:avLst/>
          </a:prstGeom>
          <a:noFill/>
          <a:ln/>
        </p:spPr>
        <p:txBody>
          <a:bodyPr wrap="square" lIns="0" tIns="0" rIns="0" bIns="0" rtlCol="0" anchor="ctr"/>
          <a:lstStyle/>
          <a:p>
            <a:pPr indent="0" marL="0">
              <a:buNone/>
            </a:pPr>
            <a:r>
              <a:rPr lang="en-US" sz="1500" b="1" dirty="0">
                <a:solidFill>
                  <a:srgbClr val="7B6CB5"/>
                </a:solidFill>
                <a:latin typeface="Calibri" pitchFamily="34" charset="0"/>
                <a:ea typeface="Calibri" pitchFamily="34" charset="-122"/>
                <a:cs typeface="Calibri" pitchFamily="34" charset="-120"/>
              </a:rPr>
              <a:t>🔧  EXPLORE</a:t>
            </a:r>
            <a:endParaRPr lang="en-US" sz="1500" dirty="0"/>
          </a:p>
        </p:txBody>
      </p:sp>
      <p:sp>
        <p:nvSpPr>
          <p:cNvPr id="38" name="Shape 36"/>
          <p:cNvSpPr/>
          <p:nvPr/>
        </p:nvSpPr>
        <p:spPr>
          <a:xfrm>
            <a:off x="5047488" y="868680"/>
            <a:ext cx="749808" cy="292608"/>
          </a:xfrm>
          <a:prstGeom prst="rect">
            <a:avLst/>
          </a:prstGeom>
          <a:solidFill>
            <a:srgbClr val="7B6CB5"/>
          </a:solidFill>
          <a:ln w="12700">
            <a:solidFill>
              <a:srgbClr val="7B6CB5"/>
            </a:solidFill>
            <a:prstDash val="solid"/>
          </a:ln>
        </p:spPr>
      </p:sp>
      <p:sp>
        <p:nvSpPr>
          <p:cNvPr id="39" name="Text 37"/>
          <p:cNvSpPr/>
          <p:nvPr/>
        </p:nvSpPr>
        <p:spPr>
          <a:xfrm>
            <a:off x="5047488" y="868680"/>
            <a:ext cx="749808" cy="292608"/>
          </a:xfrm>
          <a:prstGeom prst="rect">
            <a:avLst/>
          </a:prstGeom>
          <a:noFill/>
          <a:ln/>
        </p:spPr>
        <p:txBody>
          <a:bodyPr wrap="square" lIns="0" tIns="0" rIns="0" bIns="0" rtlCol="0" anchor="ctr"/>
          <a:lstStyle/>
          <a:p>
            <a:pPr algn="ctr" indent="0" marL="0">
              <a:buNone/>
            </a:pPr>
            <a:r>
              <a:rPr lang="en-US" sz="1000" b="1" dirty="0">
                <a:solidFill>
                  <a:srgbClr val="0D1B3E"/>
                </a:solidFill>
                <a:latin typeface="Calibri" pitchFamily="34" charset="0"/>
                <a:ea typeface="Calibri" pitchFamily="34" charset="-122"/>
                <a:cs typeface="Calibri" pitchFamily="34" charset="-120"/>
              </a:rPr>
              <a:t>20 min</a:t>
            </a:r>
            <a:endParaRPr lang="en-US" sz="1000" dirty="0"/>
          </a:p>
        </p:txBody>
      </p:sp>
      <p:sp>
        <p:nvSpPr>
          <p:cNvPr id="40" name="Shape 38"/>
          <p:cNvSpPr/>
          <p:nvPr/>
        </p:nvSpPr>
        <p:spPr>
          <a:xfrm>
            <a:off x="3310128" y="1344168"/>
            <a:ext cx="54864" cy="54864"/>
          </a:xfrm>
          <a:prstGeom prst="rect">
            <a:avLst/>
          </a:prstGeom>
          <a:solidFill>
            <a:srgbClr val="7B6CB5"/>
          </a:solidFill>
          <a:ln w="12700">
            <a:solidFill>
              <a:srgbClr val="7B6CB5"/>
            </a:solidFill>
            <a:prstDash val="solid"/>
          </a:ln>
        </p:spPr>
      </p:sp>
      <p:sp>
        <p:nvSpPr>
          <p:cNvPr id="41" name="Text 39"/>
          <p:cNvSpPr/>
          <p:nvPr/>
        </p:nvSpPr>
        <p:spPr>
          <a:xfrm>
            <a:off x="3429000" y="1280160"/>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Teams define independent and dependent variable</a:t>
            </a:r>
            <a:endParaRPr lang="en-US" sz="1050" dirty="0"/>
          </a:p>
        </p:txBody>
      </p:sp>
      <p:sp>
        <p:nvSpPr>
          <p:cNvPr id="42" name="Shape 40"/>
          <p:cNvSpPr/>
          <p:nvPr/>
        </p:nvSpPr>
        <p:spPr>
          <a:xfrm>
            <a:off x="3310128" y="2002536"/>
            <a:ext cx="54864" cy="54864"/>
          </a:xfrm>
          <a:prstGeom prst="rect">
            <a:avLst/>
          </a:prstGeom>
          <a:solidFill>
            <a:srgbClr val="7B6CB5"/>
          </a:solidFill>
          <a:ln w="12700">
            <a:solidFill>
              <a:srgbClr val="7B6CB5"/>
            </a:solidFill>
            <a:prstDash val="solid"/>
          </a:ln>
        </p:spPr>
      </p:sp>
      <p:sp>
        <p:nvSpPr>
          <p:cNvPr id="43" name="Text 41"/>
          <p:cNvSpPr/>
          <p:nvPr/>
        </p:nvSpPr>
        <p:spPr>
          <a:xfrm>
            <a:off x="3429000" y="1938528"/>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Sketch apparatus design for chosen experiment type</a:t>
            </a:r>
            <a:endParaRPr lang="en-US" sz="1050" dirty="0"/>
          </a:p>
        </p:txBody>
      </p:sp>
      <p:sp>
        <p:nvSpPr>
          <p:cNvPr id="44" name="Shape 42"/>
          <p:cNvSpPr/>
          <p:nvPr/>
        </p:nvSpPr>
        <p:spPr>
          <a:xfrm>
            <a:off x="3310128" y="2660904"/>
            <a:ext cx="54864" cy="54864"/>
          </a:xfrm>
          <a:prstGeom prst="rect">
            <a:avLst/>
          </a:prstGeom>
          <a:solidFill>
            <a:srgbClr val="7B6CB5"/>
          </a:solidFill>
          <a:ln w="12700">
            <a:solidFill>
              <a:srgbClr val="7B6CB5"/>
            </a:solidFill>
            <a:prstDash val="solid"/>
          </a:ln>
        </p:spPr>
      </p:sp>
      <p:sp>
        <p:nvSpPr>
          <p:cNvPr id="45" name="Text 43"/>
          <p:cNvSpPr/>
          <p:nvPr/>
        </p:nvSpPr>
        <p:spPr>
          <a:xfrm>
            <a:off x="3429000" y="2596896"/>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Build apparatus — motor + Sonar:bit integrated</a:t>
            </a:r>
            <a:endParaRPr lang="en-US" sz="1050" dirty="0"/>
          </a:p>
        </p:txBody>
      </p:sp>
      <p:sp>
        <p:nvSpPr>
          <p:cNvPr id="46" name="Shape 44"/>
          <p:cNvSpPr/>
          <p:nvPr/>
        </p:nvSpPr>
        <p:spPr>
          <a:xfrm>
            <a:off x="3310128" y="3319272"/>
            <a:ext cx="54864" cy="54864"/>
          </a:xfrm>
          <a:prstGeom prst="rect">
            <a:avLst/>
          </a:prstGeom>
          <a:solidFill>
            <a:srgbClr val="7B6CB5"/>
          </a:solidFill>
          <a:ln w="12700">
            <a:solidFill>
              <a:srgbClr val="7B6CB5"/>
            </a:solidFill>
            <a:prstDash val="solid"/>
          </a:ln>
        </p:spPr>
      </p:sp>
      <p:sp>
        <p:nvSpPr>
          <p:cNvPr id="47" name="Text 45"/>
          <p:cNvSpPr/>
          <p:nvPr/>
        </p:nvSpPr>
        <p:spPr>
          <a:xfrm>
            <a:off x="3429000" y="3255264"/>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Recorder documents hypothesis and design rationale</a:t>
            </a:r>
            <a:endParaRPr lang="en-US" sz="1050" dirty="0"/>
          </a:p>
        </p:txBody>
      </p:sp>
      <p:sp>
        <p:nvSpPr>
          <p:cNvPr id="48" name="Shape 46"/>
          <p:cNvSpPr/>
          <p:nvPr/>
        </p:nvSpPr>
        <p:spPr>
          <a:xfrm>
            <a:off x="6117336" y="749808"/>
            <a:ext cx="2788920" cy="3337560"/>
          </a:xfrm>
          <a:prstGeom prst="rect">
            <a:avLst/>
          </a:prstGeom>
          <a:solidFill>
            <a:srgbClr val="152040"/>
          </a:solidFill>
          <a:ln w="19050">
            <a:solidFill>
              <a:srgbClr val="F5A623"/>
            </a:solidFill>
            <a:prstDash val="solid"/>
          </a:ln>
          <a:effectLst>
            <a:outerShdw sx="100000" sy="100000" kx="0" ky="0" algn="bl" rotWithShape="0" blurRad="101600" dist="38100" dir="8100000">
              <a:srgbClr val="000000">
                <a:alpha val="25000"/>
              </a:srgbClr>
            </a:outerShdw>
          </a:effectLst>
        </p:spPr>
      </p:sp>
      <p:sp>
        <p:nvSpPr>
          <p:cNvPr id="49" name="Shape 47"/>
          <p:cNvSpPr/>
          <p:nvPr/>
        </p:nvSpPr>
        <p:spPr>
          <a:xfrm>
            <a:off x="6117336" y="749808"/>
            <a:ext cx="2788920" cy="64008"/>
          </a:xfrm>
          <a:prstGeom prst="rect">
            <a:avLst/>
          </a:prstGeom>
          <a:solidFill>
            <a:srgbClr val="F5A623"/>
          </a:solidFill>
          <a:ln w="12700">
            <a:solidFill>
              <a:srgbClr val="F5A623"/>
            </a:solidFill>
            <a:prstDash val="solid"/>
          </a:ln>
        </p:spPr>
      </p:sp>
      <p:sp>
        <p:nvSpPr>
          <p:cNvPr id="50" name="Text 48"/>
          <p:cNvSpPr/>
          <p:nvPr/>
        </p:nvSpPr>
        <p:spPr>
          <a:xfrm>
            <a:off x="6254496" y="859536"/>
            <a:ext cx="2103120" cy="384048"/>
          </a:xfrm>
          <a:prstGeom prst="rect">
            <a:avLst/>
          </a:prstGeom>
          <a:noFill/>
          <a:ln/>
        </p:spPr>
        <p:txBody>
          <a:bodyPr wrap="square" lIns="0" tIns="0" rIns="0" bIns="0" rtlCol="0" anchor="ctr"/>
          <a:lstStyle/>
          <a:p>
            <a:pPr indent="0" marL="0">
              <a:buNone/>
            </a:pPr>
            <a:r>
              <a:rPr lang="en-US" sz="1500" b="1" dirty="0">
                <a:solidFill>
                  <a:srgbClr val="F5A623"/>
                </a:solidFill>
                <a:latin typeface="Calibri" pitchFamily="34" charset="0"/>
                <a:ea typeface="Calibri" pitchFamily="34" charset="-122"/>
                <a:cs typeface="Calibri" pitchFamily="34" charset="-120"/>
              </a:rPr>
              <a:t>📋  EXPLAIN</a:t>
            </a:r>
            <a:endParaRPr lang="en-US" sz="1500" dirty="0"/>
          </a:p>
        </p:txBody>
      </p:sp>
      <p:sp>
        <p:nvSpPr>
          <p:cNvPr id="51" name="Shape 49"/>
          <p:cNvSpPr/>
          <p:nvPr/>
        </p:nvSpPr>
        <p:spPr>
          <a:xfrm>
            <a:off x="7991856" y="868680"/>
            <a:ext cx="749808" cy="292608"/>
          </a:xfrm>
          <a:prstGeom prst="rect">
            <a:avLst/>
          </a:prstGeom>
          <a:solidFill>
            <a:srgbClr val="F5A623"/>
          </a:solidFill>
          <a:ln w="12700">
            <a:solidFill>
              <a:srgbClr val="F5A623"/>
            </a:solidFill>
            <a:prstDash val="solid"/>
          </a:ln>
        </p:spPr>
      </p:sp>
      <p:sp>
        <p:nvSpPr>
          <p:cNvPr id="52" name="Text 50"/>
          <p:cNvSpPr/>
          <p:nvPr/>
        </p:nvSpPr>
        <p:spPr>
          <a:xfrm>
            <a:off x="7991856" y="868680"/>
            <a:ext cx="749808" cy="292608"/>
          </a:xfrm>
          <a:prstGeom prst="rect">
            <a:avLst/>
          </a:prstGeom>
          <a:noFill/>
          <a:ln/>
        </p:spPr>
        <p:txBody>
          <a:bodyPr wrap="square" lIns="0" tIns="0" rIns="0" bIns="0" rtlCol="0" anchor="ctr"/>
          <a:lstStyle/>
          <a:p>
            <a:pPr algn="ctr" indent="0" marL="0">
              <a:buNone/>
            </a:pPr>
            <a:r>
              <a:rPr lang="en-US" sz="1000" b="1" dirty="0">
                <a:solidFill>
                  <a:srgbClr val="0D1B3E"/>
                </a:solidFill>
                <a:latin typeface="Calibri" pitchFamily="34" charset="0"/>
                <a:ea typeface="Calibri" pitchFamily="34" charset="-122"/>
                <a:cs typeface="Calibri" pitchFamily="34" charset="-120"/>
              </a:rPr>
              <a:t>10 min</a:t>
            </a:r>
            <a:endParaRPr lang="en-US" sz="1000" dirty="0"/>
          </a:p>
        </p:txBody>
      </p:sp>
      <p:sp>
        <p:nvSpPr>
          <p:cNvPr id="53" name="Shape 51"/>
          <p:cNvSpPr/>
          <p:nvPr/>
        </p:nvSpPr>
        <p:spPr>
          <a:xfrm>
            <a:off x="6254496" y="1344168"/>
            <a:ext cx="54864" cy="54864"/>
          </a:xfrm>
          <a:prstGeom prst="rect">
            <a:avLst/>
          </a:prstGeom>
          <a:solidFill>
            <a:srgbClr val="F5A623"/>
          </a:solidFill>
          <a:ln w="12700">
            <a:solidFill>
              <a:srgbClr val="F5A623"/>
            </a:solidFill>
            <a:prstDash val="solid"/>
          </a:ln>
        </p:spPr>
      </p:sp>
      <p:sp>
        <p:nvSpPr>
          <p:cNvPr id="54" name="Text 52"/>
          <p:cNvSpPr/>
          <p:nvPr/>
        </p:nvSpPr>
        <p:spPr>
          <a:xfrm>
            <a:off x="6373368" y="1280160"/>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Teacher: how real space experiments are automated</a:t>
            </a:r>
            <a:endParaRPr lang="en-US" sz="1050" dirty="0"/>
          </a:p>
        </p:txBody>
      </p:sp>
      <p:sp>
        <p:nvSpPr>
          <p:cNvPr id="55" name="Shape 53"/>
          <p:cNvSpPr/>
          <p:nvPr/>
        </p:nvSpPr>
        <p:spPr>
          <a:xfrm>
            <a:off x="6254496" y="2002536"/>
            <a:ext cx="54864" cy="54864"/>
          </a:xfrm>
          <a:prstGeom prst="rect">
            <a:avLst/>
          </a:prstGeom>
          <a:solidFill>
            <a:srgbClr val="F5A623"/>
          </a:solidFill>
          <a:ln w="12700">
            <a:solidFill>
              <a:srgbClr val="F5A623"/>
            </a:solidFill>
            <a:prstDash val="solid"/>
          </a:ln>
        </p:spPr>
      </p:sp>
      <p:sp>
        <p:nvSpPr>
          <p:cNvPr id="56" name="Text 54"/>
          <p:cNvSpPr/>
          <p:nvPr/>
        </p:nvSpPr>
        <p:spPr>
          <a:xfrm>
            <a:off x="6373368" y="1938528"/>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Connecting micro:bit timing to data collection cycles</a:t>
            </a:r>
            <a:endParaRPr lang="en-US" sz="1050" dirty="0"/>
          </a:p>
        </p:txBody>
      </p:sp>
      <p:sp>
        <p:nvSpPr>
          <p:cNvPr id="57" name="Shape 55"/>
          <p:cNvSpPr/>
          <p:nvPr/>
        </p:nvSpPr>
        <p:spPr>
          <a:xfrm>
            <a:off x="6254496" y="2660904"/>
            <a:ext cx="54864" cy="54864"/>
          </a:xfrm>
          <a:prstGeom prst="rect">
            <a:avLst/>
          </a:prstGeom>
          <a:solidFill>
            <a:srgbClr val="F5A623"/>
          </a:solidFill>
          <a:ln w="12700">
            <a:solidFill>
              <a:srgbClr val="F5A623"/>
            </a:solidFill>
            <a:prstDash val="solid"/>
          </a:ln>
        </p:spPr>
      </p:sp>
      <p:sp>
        <p:nvSpPr>
          <p:cNvPr id="58" name="Text 56"/>
          <p:cNvSpPr/>
          <p:nvPr/>
        </p:nvSpPr>
        <p:spPr>
          <a:xfrm>
            <a:off x="6373368" y="2596896"/>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Why LED codes simulate telemetry data transmission</a:t>
            </a:r>
            <a:endParaRPr lang="en-US" sz="1050" dirty="0"/>
          </a:p>
        </p:txBody>
      </p:sp>
      <p:sp>
        <p:nvSpPr>
          <p:cNvPr id="59" name="Shape 57"/>
          <p:cNvSpPr/>
          <p:nvPr/>
        </p:nvSpPr>
        <p:spPr>
          <a:xfrm>
            <a:off x="6254496" y="3319272"/>
            <a:ext cx="54864" cy="54864"/>
          </a:xfrm>
          <a:prstGeom prst="rect">
            <a:avLst/>
          </a:prstGeom>
          <a:solidFill>
            <a:srgbClr val="F5A623"/>
          </a:solidFill>
          <a:ln w="12700">
            <a:solidFill>
              <a:srgbClr val="F5A623"/>
            </a:solidFill>
            <a:prstDash val="solid"/>
          </a:ln>
        </p:spPr>
      </p:sp>
      <p:sp>
        <p:nvSpPr>
          <p:cNvPr id="60" name="Text 58"/>
          <p:cNvSpPr/>
          <p:nvPr/>
        </p:nvSpPr>
        <p:spPr>
          <a:xfrm>
            <a:off x="6373368" y="3255264"/>
            <a:ext cx="2404872" cy="621792"/>
          </a:xfrm>
          <a:prstGeom prst="rect">
            <a:avLst/>
          </a:prstGeom>
          <a:noFill/>
          <a:ln/>
        </p:spPr>
        <p:txBody>
          <a:bodyPr wrap="square" lIns="0" tIns="0" rIns="0" bIns="0" rtlCol="0" anchor="ctr"/>
          <a:lstStyle/>
          <a:p>
            <a:pPr algn="l"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Preview Day 2 — programming automated experiment</a:t>
            </a:r>
            <a:endParaRPr lang="en-US" sz="1050" dirty="0"/>
          </a:p>
        </p:txBody>
      </p:sp>
      <p:sp>
        <p:nvSpPr>
          <p:cNvPr id="61" name="Text 59"/>
          <p:cNvSpPr/>
          <p:nvPr/>
        </p:nvSpPr>
        <p:spPr>
          <a:xfrm>
            <a:off x="228600" y="4206240"/>
            <a:ext cx="1371600" cy="320040"/>
          </a:xfrm>
          <a:prstGeom prst="rect">
            <a:avLst/>
          </a:prstGeom>
          <a:noFill/>
          <a:ln/>
        </p:spPr>
        <p:txBody>
          <a:bodyPr wrap="square" lIns="0" tIns="0" rIns="0" bIns="0" rtlCol="0" anchor="ctr"/>
          <a:lstStyle/>
          <a:p>
            <a:pPr indent="0" marL="0">
              <a:buNone/>
            </a:pPr>
            <a:r>
              <a:rPr lang="en-US" sz="900" b="1" spc="150" kern="0" dirty="0">
                <a:solidFill>
                  <a:srgbClr val="A8E6E2"/>
                </a:solidFill>
                <a:latin typeface="Calibri" pitchFamily="34" charset="0"/>
                <a:ea typeface="Calibri" pitchFamily="34" charset="-122"/>
                <a:cs typeface="Calibri" pitchFamily="34" charset="-120"/>
              </a:rPr>
              <a:t>TEAM ROLES</a:t>
            </a:r>
            <a:endParaRPr lang="en-US" sz="900" dirty="0"/>
          </a:p>
        </p:txBody>
      </p:sp>
      <p:sp>
        <p:nvSpPr>
          <p:cNvPr id="62" name="Shape 60"/>
          <p:cNvSpPr/>
          <p:nvPr/>
        </p:nvSpPr>
        <p:spPr>
          <a:xfrm>
            <a:off x="1691640" y="4178808"/>
            <a:ext cx="1554480" cy="329184"/>
          </a:xfrm>
          <a:prstGeom prst="rect">
            <a:avLst/>
          </a:prstGeom>
          <a:solidFill>
            <a:srgbClr val="4BBDB3"/>
          </a:solidFill>
          <a:ln w="12700">
            <a:solidFill>
              <a:srgbClr val="4BBDB3"/>
            </a:solidFill>
            <a:prstDash val="solid"/>
          </a:ln>
        </p:spPr>
      </p:sp>
      <p:sp>
        <p:nvSpPr>
          <p:cNvPr id="63" name="Text 61"/>
          <p:cNvSpPr/>
          <p:nvPr/>
        </p:nvSpPr>
        <p:spPr>
          <a:xfrm>
            <a:off x="1691640" y="4178808"/>
            <a:ext cx="1554480" cy="329184"/>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Builder</a:t>
            </a:r>
            <a:endParaRPr lang="en-US" sz="1100" dirty="0"/>
          </a:p>
        </p:txBody>
      </p:sp>
      <p:sp>
        <p:nvSpPr>
          <p:cNvPr id="64" name="Shape 62"/>
          <p:cNvSpPr/>
          <p:nvPr/>
        </p:nvSpPr>
        <p:spPr>
          <a:xfrm>
            <a:off x="3493008" y="4178808"/>
            <a:ext cx="1554480" cy="329184"/>
          </a:xfrm>
          <a:prstGeom prst="rect">
            <a:avLst/>
          </a:prstGeom>
          <a:solidFill>
            <a:srgbClr val="7B6CB5"/>
          </a:solidFill>
          <a:ln w="12700">
            <a:solidFill>
              <a:srgbClr val="7B6CB5"/>
            </a:solidFill>
            <a:prstDash val="solid"/>
          </a:ln>
        </p:spPr>
      </p:sp>
      <p:sp>
        <p:nvSpPr>
          <p:cNvPr id="65" name="Text 63"/>
          <p:cNvSpPr/>
          <p:nvPr/>
        </p:nvSpPr>
        <p:spPr>
          <a:xfrm>
            <a:off x="3493008" y="4178808"/>
            <a:ext cx="1554480" cy="329184"/>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Coder</a:t>
            </a:r>
            <a:endParaRPr lang="en-US" sz="1100" dirty="0"/>
          </a:p>
        </p:txBody>
      </p:sp>
      <p:sp>
        <p:nvSpPr>
          <p:cNvPr id="66" name="Shape 64"/>
          <p:cNvSpPr/>
          <p:nvPr/>
        </p:nvSpPr>
        <p:spPr>
          <a:xfrm>
            <a:off x="5294376" y="4178808"/>
            <a:ext cx="1554480" cy="329184"/>
          </a:xfrm>
          <a:prstGeom prst="rect">
            <a:avLst/>
          </a:prstGeom>
          <a:solidFill>
            <a:srgbClr val="F5A623"/>
          </a:solidFill>
          <a:ln w="12700">
            <a:solidFill>
              <a:srgbClr val="F5A623"/>
            </a:solidFill>
            <a:prstDash val="solid"/>
          </a:ln>
        </p:spPr>
      </p:sp>
      <p:sp>
        <p:nvSpPr>
          <p:cNvPr id="67" name="Text 65"/>
          <p:cNvSpPr/>
          <p:nvPr/>
        </p:nvSpPr>
        <p:spPr>
          <a:xfrm>
            <a:off x="5294376" y="4178808"/>
            <a:ext cx="1554480" cy="329184"/>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Recorder</a:t>
            </a:r>
            <a:endParaRPr lang="en-US" sz="1100" dirty="0"/>
          </a:p>
        </p:txBody>
      </p:sp>
      <p:sp>
        <p:nvSpPr>
          <p:cNvPr id="68" name="Shape 66"/>
          <p:cNvSpPr/>
          <p:nvPr/>
        </p:nvSpPr>
        <p:spPr>
          <a:xfrm>
            <a:off x="7095744" y="4178808"/>
            <a:ext cx="1554480" cy="329184"/>
          </a:xfrm>
          <a:prstGeom prst="rect">
            <a:avLst/>
          </a:prstGeom>
          <a:solidFill>
            <a:srgbClr val="E8707A"/>
          </a:solidFill>
          <a:ln w="12700">
            <a:solidFill>
              <a:srgbClr val="E8707A"/>
            </a:solidFill>
            <a:prstDash val="solid"/>
          </a:ln>
        </p:spPr>
      </p:sp>
      <p:sp>
        <p:nvSpPr>
          <p:cNvPr id="69" name="Text 67"/>
          <p:cNvSpPr/>
          <p:nvPr/>
        </p:nvSpPr>
        <p:spPr>
          <a:xfrm>
            <a:off x="7095744" y="4178808"/>
            <a:ext cx="1554480" cy="329184"/>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Presenter</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1F3A"/>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0" y="0"/>
            <a:ext cx="9144000" cy="566928"/>
          </a:xfrm>
          <a:prstGeom prst="rect">
            <a:avLst/>
          </a:prstGeom>
          <a:solidFill>
            <a:srgbClr val="4BBDB3"/>
          </a:solidFill>
          <a:ln w="12700">
            <a:solidFill>
              <a:srgbClr val="4BBDB3"/>
            </a:solidFill>
            <a:prstDash val="solid"/>
          </a:ln>
        </p:spPr>
      </p:sp>
      <p:sp>
        <p:nvSpPr>
          <p:cNvPr id="18" name="Shape 16"/>
          <p:cNvSpPr/>
          <p:nvPr/>
        </p:nvSpPr>
        <p:spPr>
          <a:xfrm>
            <a:off x="0" y="0"/>
            <a:ext cx="1005840" cy="566928"/>
          </a:xfrm>
          <a:prstGeom prst="rect">
            <a:avLst/>
          </a:prstGeom>
          <a:solidFill>
            <a:srgbClr val="3AA89E"/>
          </a:solidFill>
          <a:ln w="12700">
            <a:solidFill>
              <a:srgbClr val="3AA89E"/>
            </a:solidFill>
            <a:prstDash val="solid"/>
          </a:ln>
        </p:spPr>
      </p:sp>
      <p:sp>
        <p:nvSpPr>
          <p:cNvPr id="19" name="Text 17"/>
          <p:cNvSpPr/>
          <p:nvPr/>
        </p:nvSpPr>
        <p:spPr>
          <a:xfrm>
            <a:off x="0" y="0"/>
            <a:ext cx="1005840" cy="566928"/>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Calibri" pitchFamily="34" charset="0"/>
                <a:ea typeface="Calibri" pitchFamily="34" charset="-122"/>
                <a:cs typeface="Calibri" pitchFamily="34" charset="-120"/>
              </a:rPr>
              <a:t>LESSON 08</a:t>
            </a:r>
            <a:endParaRPr lang="en-US" sz="900" dirty="0"/>
          </a:p>
        </p:txBody>
      </p:sp>
      <p:sp>
        <p:nvSpPr>
          <p:cNvPr id="20" name="Text 18"/>
          <p:cNvSpPr/>
          <p:nvPr/>
        </p:nvSpPr>
        <p:spPr>
          <a:xfrm>
            <a:off x="1097280" y="0"/>
            <a:ext cx="6858000" cy="566928"/>
          </a:xfrm>
          <a:prstGeom prst="rect">
            <a:avLst/>
          </a:prstGeom>
          <a:noFill/>
          <a:ln/>
        </p:spPr>
        <p:txBody>
          <a:bodyPr wrap="square" lIns="0" tIns="76200" rIns="0" bIns="0" rtlCol="0" anchor="ctr"/>
          <a:lstStyle/>
          <a:p>
            <a:pPr algn="l" indent="0" marL="0">
              <a:buNone/>
            </a:pPr>
            <a:r>
              <a:rPr lang="en-US" sz="1300" b="1" dirty="0">
                <a:solidFill>
                  <a:srgbClr val="0D1B3E"/>
                </a:solidFill>
                <a:latin typeface="Calibri" pitchFamily="34" charset="0"/>
                <a:ea typeface="Calibri" pitchFamily="34" charset="-122"/>
                <a:cs typeface="Calibri" pitchFamily="34" charset="-120"/>
              </a:rPr>
              <a:t>Day 2 — Code Automated Experiment Operations  (45 min)</a:t>
            </a:r>
            <a:endParaRPr lang="en-US" sz="1300" dirty="0"/>
          </a:p>
        </p:txBody>
      </p:sp>
      <p:sp>
        <p:nvSpPr>
          <p:cNvPr id="21" name="Text 19"/>
          <p:cNvSpPr/>
          <p:nvPr/>
        </p:nvSpPr>
        <p:spPr>
          <a:xfrm>
            <a:off x="7040880" y="0"/>
            <a:ext cx="2103120" cy="566928"/>
          </a:xfrm>
          <a:prstGeom prst="rect">
            <a:avLst/>
          </a:prstGeom>
          <a:noFill/>
          <a:ln/>
        </p:spPr>
        <p:txBody>
          <a:bodyPr wrap="square" lIns="0" tIns="0" rIns="101600" bIns="0" rtlCol="0" anchor="ctr"/>
          <a:lstStyle/>
          <a:p>
            <a:pPr algn="r" indent="0" marL="0">
              <a:buNone/>
            </a:pPr>
            <a:r>
              <a:rPr lang="en-US" sz="850" b="1" spc="80" kern="0" dirty="0">
                <a:solidFill>
                  <a:srgbClr val="0D1B3E"/>
                </a:solidFill>
                <a:latin typeface="Calibri" pitchFamily="34" charset="0"/>
                <a:ea typeface="Calibri" pitchFamily="34" charset="-122"/>
                <a:cs typeface="Calibri" pitchFamily="34" charset="-120"/>
              </a:rPr>
              <a:t>TECHTELLIGENCE</a:t>
            </a:r>
            <a:endParaRPr lang="en-US" sz="850" dirty="0"/>
          </a:p>
        </p:txBody>
      </p:sp>
      <p:sp>
        <p:nvSpPr>
          <p:cNvPr id="22" name="Shape 20"/>
          <p:cNvSpPr/>
          <p:nvPr/>
        </p:nvSpPr>
        <p:spPr>
          <a:xfrm>
            <a:off x="274320" y="822960"/>
            <a:ext cx="5669280" cy="960120"/>
          </a:xfrm>
          <a:prstGeom prst="rect">
            <a:avLst/>
          </a:prstGeom>
          <a:solidFill>
            <a:srgbClr val="152040"/>
          </a:solidFill>
          <a:ln w="19050">
            <a:solidFill>
              <a:srgbClr val="4BBDB3"/>
            </a:solidFill>
            <a:prstDash val="solid"/>
          </a:ln>
          <a:effectLst>
            <a:outerShdw sx="100000" sy="100000" kx="0" ky="0" algn="bl" rotWithShape="0" blurRad="50800" dist="25400" dir="8100000">
              <a:srgbClr val="000000">
                <a:alpha val="18000"/>
              </a:srgbClr>
            </a:outerShdw>
          </a:effectLst>
        </p:spPr>
      </p:sp>
      <p:sp>
        <p:nvSpPr>
          <p:cNvPr id="23" name="Shape 21"/>
          <p:cNvSpPr/>
          <p:nvPr/>
        </p:nvSpPr>
        <p:spPr>
          <a:xfrm>
            <a:off x="274320" y="966978"/>
            <a:ext cx="528066" cy="528066"/>
          </a:xfrm>
          <a:prstGeom prst="ellipse">
            <a:avLst/>
          </a:prstGeom>
          <a:solidFill>
            <a:srgbClr val="4BBDB3"/>
          </a:solidFill>
          <a:ln w="12700">
            <a:solidFill>
              <a:srgbClr val="4BBDB3"/>
            </a:solidFill>
            <a:prstDash val="solid"/>
          </a:ln>
        </p:spPr>
      </p:sp>
      <p:sp>
        <p:nvSpPr>
          <p:cNvPr id="24" name="Text 22"/>
          <p:cNvSpPr/>
          <p:nvPr/>
        </p:nvSpPr>
        <p:spPr>
          <a:xfrm>
            <a:off x="274320" y="966978"/>
            <a:ext cx="528066" cy="528066"/>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25" name="Shape 23"/>
          <p:cNvSpPr/>
          <p:nvPr/>
        </p:nvSpPr>
        <p:spPr>
          <a:xfrm>
            <a:off x="502920" y="1783080"/>
            <a:ext cx="109728" cy="45720"/>
          </a:xfrm>
          <a:prstGeom prst="rect">
            <a:avLst/>
          </a:prstGeom>
          <a:solidFill>
            <a:srgbClr val="4BBDB3">
              <a:alpha val="60000"/>
            </a:srgbClr>
          </a:solidFill>
          <a:ln w="12700">
            <a:solidFill>
              <a:srgbClr val="4BBDB3"/>
            </a:solidFill>
            <a:prstDash val="solid"/>
          </a:ln>
        </p:spPr>
      </p:sp>
      <p:sp>
        <p:nvSpPr>
          <p:cNvPr id="26" name="Text 24"/>
          <p:cNvSpPr/>
          <p:nvPr/>
        </p:nvSpPr>
        <p:spPr>
          <a:xfrm>
            <a:off x="850392" y="918972"/>
            <a:ext cx="1097280" cy="228600"/>
          </a:xfrm>
          <a:prstGeom prst="rect">
            <a:avLst/>
          </a:prstGeom>
          <a:noFill/>
          <a:ln/>
        </p:spPr>
        <p:txBody>
          <a:bodyPr wrap="square" lIns="0" tIns="0" rIns="0" bIns="0" rtlCol="0" anchor="ctr"/>
          <a:lstStyle/>
          <a:p>
            <a:pPr indent="0" marL="0">
              <a:buNone/>
            </a:pPr>
            <a:r>
              <a:rPr lang="en-US" sz="750" b="1" spc="120" kern="0" dirty="0">
                <a:solidFill>
                  <a:srgbClr val="4BBDB3"/>
                </a:solidFill>
                <a:latin typeface="Calibri" pitchFamily="34" charset="0"/>
                <a:ea typeface="Calibri" pitchFamily="34" charset="-122"/>
                <a:cs typeface="Calibri" pitchFamily="34" charset="-120"/>
              </a:rPr>
              <a:t>TRIGGER</a:t>
            </a:r>
            <a:endParaRPr lang="en-US" sz="750" dirty="0"/>
          </a:p>
        </p:txBody>
      </p:sp>
      <p:sp>
        <p:nvSpPr>
          <p:cNvPr id="27" name="Text 25"/>
          <p:cNvSpPr/>
          <p:nvPr/>
        </p:nvSpPr>
        <p:spPr>
          <a:xfrm>
            <a:off x="850392" y="1159002"/>
            <a:ext cx="1920240" cy="4800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On Start</a:t>
            </a:r>
            <a:endParaRPr lang="en-US" sz="1200" dirty="0"/>
          </a:p>
        </p:txBody>
      </p:sp>
      <p:sp>
        <p:nvSpPr>
          <p:cNvPr id="28" name="Text 26"/>
          <p:cNvSpPr/>
          <p:nvPr/>
        </p:nvSpPr>
        <p:spPr>
          <a:xfrm>
            <a:off x="2971800" y="1014984"/>
            <a:ext cx="411480" cy="528066"/>
          </a:xfrm>
          <a:prstGeom prst="rect">
            <a:avLst/>
          </a:prstGeom>
          <a:noFill/>
          <a:ln/>
        </p:spPr>
        <p:txBody>
          <a:bodyPr wrap="square" lIns="0" tIns="0" rIns="0" bIns="0" rtlCol="0" anchor="ctr"/>
          <a:lstStyle/>
          <a:p>
            <a:pPr algn="ctr" indent="0" marL="0">
              <a:buNone/>
            </a:pPr>
            <a:r>
              <a:rPr lang="en-US" sz="2000" dirty="0">
                <a:solidFill>
                  <a:srgbClr val="4BBDB3"/>
                </a:solidFill>
              </a:rPr>
              <a:t>→</a:t>
            </a:r>
            <a:endParaRPr lang="en-US" sz="2000" dirty="0"/>
          </a:p>
        </p:txBody>
      </p:sp>
      <p:sp>
        <p:nvSpPr>
          <p:cNvPr id="29" name="Text 27"/>
          <p:cNvSpPr/>
          <p:nvPr/>
        </p:nvSpPr>
        <p:spPr>
          <a:xfrm>
            <a:off x="3429000" y="918972"/>
            <a:ext cx="1097280" cy="228600"/>
          </a:xfrm>
          <a:prstGeom prst="rect">
            <a:avLst/>
          </a:prstGeom>
          <a:noFill/>
          <a:ln/>
        </p:spPr>
        <p:txBody>
          <a:bodyPr wrap="square" lIns="0" tIns="0" rIns="0" bIns="0" rtlCol="0" anchor="ctr"/>
          <a:lstStyle/>
          <a:p>
            <a:pPr indent="0" marL="0">
              <a:buNone/>
            </a:pPr>
            <a:r>
              <a:rPr lang="en-US" sz="750" b="1" spc="120" kern="0" dirty="0">
                <a:solidFill>
                  <a:srgbClr val="4BBDB3"/>
                </a:solidFill>
                <a:latin typeface="Calibri" pitchFamily="34" charset="0"/>
                <a:ea typeface="Calibri" pitchFamily="34" charset="-122"/>
                <a:cs typeface="Calibri" pitchFamily="34" charset="-120"/>
              </a:rPr>
              <a:t>ACTION</a:t>
            </a:r>
            <a:endParaRPr lang="en-US" sz="750" dirty="0"/>
          </a:p>
        </p:txBody>
      </p:sp>
      <p:sp>
        <p:nvSpPr>
          <p:cNvPr id="30" name="Text 28"/>
          <p:cNvSpPr/>
          <p:nvPr/>
        </p:nvSpPr>
        <p:spPr>
          <a:xfrm>
            <a:off x="3429000" y="1159002"/>
            <a:ext cx="2011680" cy="4800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Motor ON — Experiment Begins</a:t>
            </a:r>
            <a:endParaRPr lang="en-US" sz="1200" dirty="0"/>
          </a:p>
        </p:txBody>
      </p:sp>
      <p:sp>
        <p:nvSpPr>
          <p:cNvPr id="31" name="Text 29"/>
          <p:cNvSpPr/>
          <p:nvPr/>
        </p:nvSpPr>
        <p:spPr>
          <a:xfrm>
            <a:off x="5394960" y="966978"/>
            <a:ext cx="502920" cy="576072"/>
          </a:xfrm>
          <a:prstGeom prst="rect">
            <a:avLst/>
          </a:prstGeom>
          <a:noFill/>
          <a:ln/>
        </p:spPr>
        <p:txBody>
          <a:bodyPr wrap="square" lIns="0" tIns="0" rIns="0" bIns="0" rtlCol="0" anchor="ctr"/>
          <a:lstStyle/>
          <a:p>
            <a:pPr algn="ctr" indent="0" marL="0">
              <a:buNone/>
            </a:pPr>
            <a:r>
              <a:rPr lang="en-US" sz="1600" dirty="0">
                <a:solidFill>
                  <a:srgbClr val="000000"/>
                </a:solidFill>
              </a:rPr>
              <a:t>🔬</a:t>
            </a:r>
            <a:endParaRPr lang="en-US" sz="1600" dirty="0"/>
          </a:p>
        </p:txBody>
      </p:sp>
      <p:sp>
        <p:nvSpPr>
          <p:cNvPr id="32" name="Shape 30"/>
          <p:cNvSpPr/>
          <p:nvPr/>
        </p:nvSpPr>
        <p:spPr>
          <a:xfrm>
            <a:off x="274320" y="1828800"/>
            <a:ext cx="5669280" cy="960120"/>
          </a:xfrm>
          <a:prstGeom prst="rect">
            <a:avLst/>
          </a:prstGeom>
          <a:solidFill>
            <a:srgbClr val="152040"/>
          </a:solidFill>
          <a:ln w="19050">
            <a:solidFill>
              <a:srgbClr val="7B6CB5"/>
            </a:solidFill>
            <a:prstDash val="solid"/>
          </a:ln>
          <a:effectLst>
            <a:outerShdw sx="100000" sy="100000" kx="0" ky="0" algn="bl" rotWithShape="0" blurRad="50800" dist="25400" dir="8100000">
              <a:srgbClr val="000000">
                <a:alpha val="18000"/>
              </a:srgbClr>
            </a:outerShdw>
          </a:effectLst>
        </p:spPr>
      </p:sp>
      <p:sp>
        <p:nvSpPr>
          <p:cNvPr id="33" name="Shape 31"/>
          <p:cNvSpPr/>
          <p:nvPr/>
        </p:nvSpPr>
        <p:spPr>
          <a:xfrm>
            <a:off x="274320" y="1972818"/>
            <a:ext cx="528066" cy="528066"/>
          </a:xfrm>
          <a:prstGeom prst="ellipse">
            <a:avLst/>
          </a:prstGeom>
          <a:solidFill>
            <a:srgbClr val="7B6CB5"/>
          </a:solidFill>
          <a:ln w="12700">
            <a:solidFill>
              <a:srgbClr val="7B6CB5"/>
            </a:solidFill>
            <a:prstDash val="solid"/>
          </a:ln>
        </p:spPr>
      </p:sp>
      <p:sp>
        <p:nvSpPr>
          <p:cNvPr id="34" name="Text 32"/>
          <p:cNvSpPr/>
          <p:nvPr/>
        </p:nvSpPr>
        <p:spPr>
          <a:xfrm>
            <a:off x="274320" y="1972818"/>
            <a:ext cx="528066" cy="528066"/>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35" name="Shape 33"/>
          <p:cNvSpPr/>
          <p:nvPr/>
        </p:nvSpPr>
        <p:spPr>
          <a:xfrm>
            <a:off x="502920" y="2788920"/>
            <a:ext cx="109728" cy="45720"/>
          </a:xfrm>
          <a:prstGeom prst="rect">
            <a:avLst/>
          </a:prstGeom>
          <a:solidFill>
            <a:srgbClr val="7B6CB5">
              <a:alpha val="60000"/>
            </a:srgbClr>
          </a:solidFill>
          <a:ln w="12700">
            <a:solidFill>
              <a:srgbClr val="7B6CB5"/>
            </a:solidFill>
            <a:prstDash val="solid"/>
          </a:ln>
        </p:spPr>
      </p:sp>
      <p:sp>
        <p:nvSpPr>
          <p:cNvPr id="36" name="Text 34"/>
          <p:cNvSpPr/>
          <p:nvPr/>
        </p:nvSpPr>
        <p:spPr>
          <a:xfrm>
            <a:off x="850392" y="1924812"/>
            <a:ext cx="1097280" cy="228600"/>
          </a:xfrm>
          <a:prstGeom prst="rect">
            <a:avLst/>
          </a:prstGeom>
          <a:noFill/>
          <a:ln/>
        </p:spPr>
        <p:txBody>
          <a:bodyPr wrap="square" lIns="0" tIns="0" rIns="0" bIns="0" rtlCol="0" anchor="ctr"/>
          <a:lstStyle/>
          <a:p>
            <a:pPr indent="0" marL="0">
              <a:buNone/>
            </a:pPr>
            <a:r>
              <a:rPr lang="en-US" sz="750" b="1" spc="120" kern="0" dirty="0">
                <a:solidFill>
                  <a:srgbClr val="7B6CB5"/>
                </a:solidFill>
                <a:latin typeface="Calibri" pitchFamily="34" charset="0"/>
                <a:ea typeface="Calibri" pitchFamily="34" charset="-122"/>
                <a:cs typeface="Calibri" pitchFamily="34" charset="-120"/>
              </a:rPr>
              <a:t>TRIGGER</a:t>
            </a:r>
            <a:endParaRPr lang="en-US" sz="750" dirty="0"/>
          </a:p>
        </p:txBody>
      </p:sp>
      <p:sp>
        <p:nvSpPr>
          <p:cNvPr id="37" name="Text 35"/>
          <p:cNvSpPr/>
          <p:nvPr/>
        </p:nvSpPr>
        <p:spPr>
          <a:xfrm>
            <a:off x="850392" y="2164842"/>
            <a:ext cx="1920240" cy="4800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Every 5 seconds</a:t>
            </a:r>
            <a:endParaRPr lang="en-US" sz="1200" dirty="0"/>
          </a:p>
        </p:txBody>
      </p:sp>
      <p:sp>
        <p:nvSpPr>
          <p:cNvPr id="38" name="Text 36"/>
          <p:cNvSpPr/>
          <p:nvPr/>
        </p:nvSpPr>
        <p:spPr>
          <a:xfrm>
            <a:off x="2971800" y="2020824"/>
            <a:ext cx="411480" cy="528066"/>
          </a:xfrm>
          <a:prstGeom prst="rect">
            <a:avLst/>
          </a:prstGeom>
          <a:noFill/>
          <a:ln/>
        </p:spPr>
        <p:txBody>
          <a:bodyPr wrap="square" lIns="0" tIns="0" rIns="0" bIns="0" rtlCol="0" anchor="ctr"/>
          <a:lstStyle/>
          <a:p>
            <a:pPr algn="ctr" indent="0" marL="0">
              <a:buNone/>
            </a:pPr>
            <a:r>
              <a:rPr lang="en-US" sz="2000" dirty="0">
                <a:solidFill>
                  <a:srgbClr val="7B6CB5"/>
                </a:solidFill>
              </a:rPr>
              <a:t>→</a:t>
            </a:r>
            <a:endParaRPr lang="en-US" sz="2000" dirty="0"/>
          </a:p>
        </p:txBody>
      </p:sp>
      <p:sp>
        <p:nvSpPr>
          <p:cNvPr id="39" name="Text 37"/>
          <p:cNvSpPr/>
          <p:nvPr/>
        </p:nvSpPr>
        <p:spPr>
          <a:xfrm>
            <a:off x="3429000" y="1924812"/>
            <a:ext cx="1097280" cy="228600"/>
          </a:xfrm>
          <a:prstGeom prst="rect">
            <a:avLst/>
          </a:prstGeom>
          <a:noFill/>
          <a:ln/>
        </p:spPr>
        <p:txBody>
          <a:bodyPr wrap="square" lIns="0" tIns="0" rIns="0" bIns="0" rtlCol="0" anchor="ctr"/>
          <a:lstStyle/>
          <a:p>
            <a:pPr indent="0" marL="0">
              <a:buNone/>
            </a:pPr>
            <a:r>
              <a:rPr lang="en-US" sz="750" b="1" spc="120" kern="0" dirty="0">
                <a:solidFill>
                  <a:srgbClr val="7B6CB5"/>
                </a:solidFill>
                <a:latin typeface="Calibri" pitchFamily="34" charset="0"/>
                <a:ea typeface="Calibri" pitchFamily="34" charset="-122"/>
                <a:cs typeface="Calibri" pitchFamily="34" charset="-120"/>
              </a:rPr>
              <a:t>ACTION</a:t>
            </a:r>
            <a:endParaRPr lang="en-US" sz="750" dirty="0"/>
          </a:p>
        </p:txBody>
      </p:sp>
      <p:sp>
        <p:nvSpPr>
          <p:cNvPr id="40" name="Text 38"/>
          <p:cNvSpPr/>
          <p:nvPr/>
        </p:nvSpPr>
        <p:spPr>
          <a:xfrm>
            <a:off x="3429000" y="2164842"/>
            <a:ext cx="2011680" cy="4800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Sonar:bit sample → log LED code</a:t>
            </a:r>
            <a:endParaRPr lang="en-US" sz="1200" dirty="0"/>
          </a:p>
        </p:txBody>
      </p:sp>
      <p:sp>
        <p:nvSpPr>
          <p:cNvPr id="41" name="Text 39"/>
          <p:cNvSpPr/>
          <p:nvPr/>
        </p:nvSpPr>
        <p:spPr>
          <a:xfrm>
            <a:off x="5394960" y="1972818"/>
            <a:ext cx="502920" cy="576072"/>
          </a:xfrm>
          <a:prstGeom prst="rect">
            <a:avLst/>
          </a:prstGeom>
          <a:noFill/>
          <a:ln/>
        </p:spPr>
        <p:txBody>
          <a:bodyPr wrap="square" lIns="0" tIns="0" rIns="0" bIns="0" rtlCol="0" anchor="ctr"/>
          <a:lstStyle/>
          <a:p>
            <a:pPr algn="ctr" indent="0" marL="0">
              <a:buNone/>
            </a:pPr>
            <a:r>
              <a:rPr lang="en-US" sz="1600" dirty="0">
                <a:solidFill>
                  <a:srgbClr val="000000"/>
                </a:solidFill>
              </a:rPr>
              <a:t>📊</a:t>
            </a:r>
            <a:endParaRPr lang="en-US" sz="1600" dirty="0"/>
          </a:p>
        </p:txBody>
      </p:sp>
      <p:sp>
        <p:nvSpPr>
          <p:cNvPr id="42" name="Shape 40"/>
          <p:cNvSpPr/>
          <p:nvPr/>
        </p:nvSpPr>
        <p:spPr>
          <a:xfrm>
            <a:off x="274320" y="2834640"/>
            <a:ext cx="5669280" cy="960120"/>
          </a:xfrm>
          <a:prstGeom prst="rect">
            <a:avLst/>
          </a:prstGeom>
          <a:solidFill>
            <a:srgbClr val="152040"/>
          </a:solidFill>
          <a:ln w="19050">
            <a:solidFill>
              <a:srgbClr val="F5A623"/>
            </a:solidFill>
            <a:prstDash val="solid"/>
          </a:ln>
          <a:effectLst>
            <a:outerShdw sx="100000" sy="100000" kx="0" ky="0" algn="bl" rotWithShape="0" blurRad="50800" dist="25400" dir="8100000">
              <a:srgbClr val="000000">
                <a:alpha val="18000"/>
              </a:srgbClr>
            </a:outerShdw>
          </a:effectLst>
        </p:spPr>
      </p:sp>
      <p:sp>
        <p:nvSpPr>
          <p:cNvPr id="43" name="Shape 41"/>
          <p:cNvSpPr/>
          <p:nvPr/>
        </p:nvSpPr>
        <p:spPr>
          <a:xfrm>
            <a:off x="274320" y="2978658"/>
            <a:ext cx="528066" cy="528066"/>
          </a:xfrm>
          <a:prstGeom prst="ellipse">
            <a:avLst/>
          </a:prstGeom>
          <a:solidFill>
            <a:srgbClr val="F5A623"/>
          </a:solidFill>
          <a:ln w="12700">
            <a:solidFill>
              <a:srgbClr val="F5A623"/>
            </a:solidFill>
            <a:prstDash val="solid"/>
          </a:ln>
        </p:spPr>
      </p:sp>
      <p:sp>
        <p:nvSpPr>
          <p:cNvPr id="44" name="Text 42"/>
          <p:cNvSpPr/>
          <p:nvPr/>
        </p:nvSpPr>
        <p:spPr>
          <a:xfrm>
            <a:off x="274320" y="2978658"/>
            <a:ext cx="528066" cy="528066"/>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45" name="Shape 43"/>
          <p:cNvSpPr/>
          <p:nvPr/>
        </p:nvSpPr>
        <p:spPr>
          <a:xfrm>
            <a:off x="502920" y="3794760"/>
            <a:ext cx="109728" cy="45720"/>
          </a:xfrm>
          <a:prstGeom prst="rect">
            <a:avLst/>
          </a:prstGeom>
          <a:solidFill>
            <a:srgbClr val="F5A623">
              <a:alpha val="60000"/>
            </a:srgbClr>
          </a:solidFill>
          <a:ln w="12700">
            <a:solidFill>
              <a:srgbClr val="F5A623"/>
            </a:solidFill>
            <a:prstDash val="solid"/>
          </a:ln>
        </p:spPr>
      </p:sp>
      <p:sp>
        <p:nvSpPr>
          <p:cNvPr id="46" name="Text 44"/>
          <p:cNvSpPr/>
          <p:nvPr/>
        </p:nvSpPr>
        <p:spPr>
          <a:xfrm>
            <a:off x="850392" y="2930652"/>
            <a:ext cx="1097280" cy="228600"/>
          </a:xfrm>
          <a:prstGeom prst="rect">
            <a:avLst/>
          </a:prstGeom>
          <a:noFill/>
          <a:ln/>
        </p:spPr>
        <p:txBody>
          <a:bodyPr wrap="square" lIns="0" tIns="0" rIns="0" bIns="0" rtlCol="0" anchor="ctr"/>
          <a:lstStyle/>
          <a:p>
            <a:pPr indent="0" marL="0">
              <a:buNone/>
            </a:pPr>
            <a:r>
              <a:rPr lang="en-US" sz="750" b="1" spc="120" kern="0" dirty="0">
                <a:solidFill>
                  <a:srgbClr val="F5A623"/>
                </a:solidFill>
                <a:latin typeface="Calibri" pitchFamily="34" charset="0"/>
                <a:ea typeface="Calibri" pitchFamily="34" charset="-122"/>
                <a:cs typeface="Calibri" pitchFamily="34" charset="-120"/>
              </a:rPr>
              <a:t>TRIGGER</a:t>
            </a:r>
            <a:endParaRPr lang="en-US" sz="750" dirty="0"/>
          </a:p>
        </p:txBody>
      </p:sp>
      <p:sp>
        <p:nvSpPr>
          <p:cNvPr id="47" name="Text 45"/>
          <p:cNvSpPr/>
          <p:nvPr/>
        </p:nvSpPr>
        <p:spPr>
          <a:xfrm>
            <a:off x="850392" y="3170682"/>
            <a:ext cx="1920240" cy="4800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After 30s run</a:t>
            </a:r>
            <a:endParaRPr lang="en-US" sz="1200" dirty="0"/>
          </a:p>
        </p:txBody>
      </p:sp>
      <p:sp>
        <p:nvSpPr>
          <p:cNvPr id="48" name="Text 46"/>
          <p:cNvSpPr/>
          <p:nvPr/>
        </p:nvSpPr>
        <p:spPr>
          <a:xfrm>
            <a:off x="2971800" y="3026664"/>
            <a:ext cx="411480" cy="528066"/>
          </a:xfrm>
          <a:prstGeom prst="rect">
            <a:avLst/>
          </a:prstGeom>
          <a:noFill/>
          <a:ln/>
        </p:spPr>
        <p:txBody>
          <a:bodyPr wrap="square" lIns="0" tIns="0" rIns="0" bIns="0" rtlCol="0" anchor="ctr"/>
          <a:lstStyle/>
          <a:p>
            <a:pPr algn="ctr" indent="0" marL="0">
              <a:buNone/>
            </a:pPr>
            <a:r>
              <a:rPr lang="en-US" sz="2000" dirty="0">
                <a:solidFill>
                  <a:srgbClr val="F5A623"/>
                </a:solidFill>
              </a:rPr>
              <a:t>→</a:t>
            </a:r>
            <a:endParaRPr lang="en-US" sz="2000" dirty="0"/>
          </a:p>
        </p:txBody>
      </p:sp>
      <p:sp>
        <p:nvSpPr>
          <p:cNvPr id="49" name="Text 47"/>
          <p:cNvSpPr/>
          <p:nvPr/>
        </p:nvSpPr>
        <p:spPr>
          <a:xfrm>
            <a:off x="3429000" y="2930652"/>
            <a:ext cx="1097280" cy="228600"/>
          </a:xfrm>
          <a:prstGeom prst="rect">
            <a:avLst/>
          </a:prstGeom>
          <a:noFill/>
          <a:ln/>
        </p:spPr>
        <p:txBody>
          <a:bodyPr wrap="square" lIns="0" tIns="0" rIns="0" bIns="0" rtlCol="0" anchor="ctr"/>
          <a:lstStyle/>
          <a:p>
            <a:pPr indent="0" marL="0">
              <a:buNone/>
            </a:pPr>
            <a:r>
              <a:rPr lang="en-US" sz="750" b="1" spc="120" kern="0" dirty="0">
                <a:solidFill>
                  <a:srgbClr val="F5A623"/>
                </a:solidFill>
                <a:latin typeface="Calibri" pitchFamily="34" charset="0"/>
                <a:ea typeface="Calibri" pitchFamily="34" charset="-122"/>
                <a:cs typeface="Calibri" pitchFamily="34" charset="-120"/>
              </a:rPr>
              <a:t>ACTION</a:t>
            </a:r>
            <a:endParaRPr lang="en-US" sz="750" dirty="0"/>
          </a:p>
        </p:txBody>
      </p:sp>
      <p:sp>
        <p:nvSpPr>
          <p:cNvPr id="50" name="Text 48"/>
          <p:cNvSpPr/>
          <p:nvPr/>
        </p:nvSpPr>
        <p:spPr>
          <a:xfrm>
            <a:off x="3429000" y="3170682"/>
            <a:ext cx="2011680" cy="4800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Motor OFF — Rest phase (10s)</a:t>
            </a:r>
            <a:endParaRPr lang="en-US" sz="1200" dirty="0"/>
          </a:p>
        </p:txBody>
      </p:sp>
      <p:sp>
        <p:nvSpPr>
          <p:cNvPr id="51" name="Text 49"/>
          <p:cNvSpPr/>
          <p:nvPr/>
        </p:nvSpPr>
        <p:spPr>
          <a:xfrm>
            <a:off x="5394960" y="2978658"/>
            <a:ext cx="502920" cy="576072"/>
          </a:xfrm>
          <a:prstGeom prst="rect">
            <a:avLst/>
          </a:prstGeom>
          <a:noFill/>
          <a:ln/>
        </p:spPr>
        <p:txBody>
          <a:bodyPr wrap="square" lIns="0" tIns="0" rIns="0" bIns="0" rtlCol="0" anchor="ctr"/>
          <a:lstStyle/>
          <a:p>
            <a:pPr algn="ctr" indent="0" marL="0">
              <a:buNone/>
            </a:pPr>
            <a:r>
              <a:rPr lang="en-US" sz="1600" dirty="0">
                <a:solidFill>
                  <a:srgbClr val="000000"/>
                </a:solidFill>
              </a:rPr>
              <a:t>⏸</a:t>
            </a:r>
            <a:endParaRPr lang="en-US" sz="1600" dirty="0"/>
          </a:p>
        </p:txBody>
      </p:sp>
      <p:sp>
        <p:nvSpPr>
          <p:cNvPr id="52" name="Shape 50"/>
          <p:cNvSpPr/>
          <p:nvPr/>
        </p:nvSpPr>
        <p:spPr>
          <a:xfrm>
            <a:off x="274320" y="3840480"/>
            <a:ext cx="5669280" cy="960120"/>
          </a:xfrm>
          <a:prstGeom prst="rect">
            <a:avLst/>
          </a:prstGeom>
          <a:solidFill>
            <a:srgbClr val="152040"/>
          </a:solidFill>
          <a:ln w="19050">
            <a:solidFill>
              <a:srgbClr val="F5C842"/>
            </a:solidFill>
            <a:prstDash val="solid"/>
          </a:ln>
          <a:effectLst>
            <a:outerShdw sx="100000" sy="100000" kx="0" ky="0" algn="bl" rotWithShape="0" blurRad="50800" dist="25400" dir="8100000">
              <a:srgbClr val="000000">
                <a:alpha val="18000"/>
              </a:srgbClr>
            </a:outerShdw>
          </a:effectLst>
        </p:spPr>
      </p:sp>
      <p:sp>
        <p:nvSpPr>
          <p:cNvPr id="53" name="Shape 51"/>
          <p:cNvSpPr/>
          <p:nvPr/>
        </p:nvSpPr>
        <p:spPr>
          <a:xfrm>
            <a:off x="274320" y="3984498"/>
            <a:ext cx="528066" cy="528066"/>
          </a:xfrm>
          <a:prstGeom prst="ellipse">
            <a:avLst/>
          </a:prstGeom>
          <a:solidFill>
            <a:srgbClr val="F5C842"/>
          </a:solidFill>
          <a:ln w="12700">
            <a:solidFill>
              <a:srgbClr val="F5C842"/>
            </a:solidFill>
            <a:prstDash val="solid"/>
          </a:ln>
        </p:spPr>
      </p:sp>
      <p:sp>
        <p:nvSpPr>
          <p:cNvPr id="54" name="Text 52"/>
          <p:cNvSpPr/>
          <p:nvPr/>
        </p:nvSpPr>
        <p:spPr>
          <a:xfrm>
            <a:off x="274320" y="3984498"/>
            <a:ext cx="528066" cy="528066"/>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4</a:t>
            </a:r>
            <a:endParaRPr lang="en-US" sz="1600" dirty="0"/>
          </a:p>
        </p:txBody>
      </p:sp>
      <p:sp>
        <p:nvSpPr>
          <p:cNvPr id="55" name="Text 53"/>
          <p:cNvSpPr/>
          <p:nvPr/>
        </p:nvSpPr>
        <p:spPr>
          <a:xfrm>
            <a:off x="850392" y="3936492"/>
            <a:ext cx="1097280" cy="228600"/>
          </a:xfrm>
          <a:prstGeom prst="rect">
            <a:avLst/>
          </a:prstGeom>
          <a:noFill/>
          <a:ln/>
        </p:spPr>
        <p:txBody>
          <a:bodyPr wrap="square" lIns="0" tIns="0" rIns="0" bIns="0" rtlCol="0" anchor="ctr"/>
          <a:lstStyle/>
          <a:p>
            <a:pPr indent="0" marL="0">
              <a:buNone/>
            </a:pPr>
            <a:r>
              <a:rPr lang="en-US" sz="750" b="1" spc="120" kern="0" dirty="0">
                <a:solidFill>
                  <a:srgbClr val="F5C842"/>
                </a:solidFill>
                <a:latin typeface="Calibri" pitchFamily="34" charset="0"/>
                <a:ea typeface="Calibri" pitchFamily="34" charset="-122"/>
                <a:cs typeface="Calibri" pitchFamily="34" charset="-120"/>
              </a:rPr>
              <a:t>TRIGGER</a:t>
            </a:r>
            <a:endParaRPr lang="en-US" sz="750" dirty="0"/>
          </a:p>
        </p:txBody>
      </p:sp>
      <p:sp>
        <p:nvSpPr>
          <p:cNvPr id="56" name="Text 54"/>
          <p:cNvSpPr/>
          <p:nvPr/>
        </p:nvSpPr>
        <p:spPr>
          <a:xfrm>
            <a:off x="850392" y="4176522"/>
            <a:ext cx="1920240" cy="4800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Repeat 3 cycles</a:t>
            </a:r>
            <a:endParaRPr lang="en-US" sz="1200" dirty="0"/>
          </a:p>
        </p:txBody>
      </p:sp>
      <p:sp>
        <p:nvSpPr>
          <p:cNvPr id="57" name="Text 55"/>
          <p:cNvSpPr/>
          <p:nvPr/>
        </p:nvSpPr>
        <p:spPr>
          <a:xfrm>
            <a:off x="2971800" y="4032504"/>
            <a:ext cx="411480" cy="528066"/>
          </a:xfrm>
          <a:prstGeom prst="rect">
            <a:avLst/>
          </a:prstGeom>
          <a:noFill/>
          <a:ln/>
        </p:spPr>
        <p:txBody>
          <a:bodyPr wrap="square" lIns="0" tIns="0" rIns="0" bIns="0" rtlCol="0" anchor="ctr"/>
          <a:lstStyle/>
          <a:p>
            <a:pPr algn="ctr" indent="0" marL="0">
              <a:buNone/>
            </a:pPr>
            <a:r>
              <a:rPr lang="en-US" sz="2000" dirty="0">
                <a:solidFill>
                  <a:srgbClr val="F5C842"/>
                </a:solidFill>
              </a:rPr>
              <a:t>→</a:t>
            </a:r>
            <a:endParaRPr lang="en-US" sz="2000" dirty="0"/>
          </a:p>
        </p:txBody>
      </p:sp>
      <p:sp>
        <p:nvSpPr>
          <p:cNvPr id="58" name="Text 56"/>
          <p:cNvSpPr/>
          <p:nvPr/>
        </p:nvSpPr>
        <p:spPr>
          <a:xfrm>
            <a:off x="3429000" y="3936492"/>
            <a:ext cx="1097280" cy="228600"/>
          </a:xfrm>
          <a:prstGeom prst="rect">
            <a:avLst/>
          </a:prstGeom>
          <a:noFill/>
          <a:ln/>
        </p:spPr>
        <p:txBody>
          <a:bodyPr wrap="square" lIns="0" tIns="0" rIns="0" bIns="0" rtlCol="0" anchor="ctr"/>
          <a:lstStyle/>
          <a:p>
            <a:pPr indent="0" marL="0">
              <a:buNone/>
            </a:pPr>
            <a:r>
              <a:rPr lang="en-US" sz="750" b="1" spc="120" kern="0" dirty="0">
                <a:solidFill>
                  <a:srgbClr val="F5C842"/>
                </a:solidFill>
                <a:latin typeface="Calibri" pitchFamily="34" charset="0"/>
                <a:ea typeface="Calibri" pitchFamily="34" charset="-122"/>
                <a:cs typeface="Calibri" pitchFamily="34" charset="-120"/>
              </a:rPr>
              <a:t>ACTION</a:t>
            </a:r>
            <a:endParaRPr lang="en-US" sz="750" dirty="0"/>
          </a:p>
        </p:txBody>
      </p:sp>
      <p:sp>
        <p:nvSpPr>
          <p:cNvPr id="59" name="Text 57"/>
          <p:cNvSpPr/>
          <p:nvPr/>
        </p:nvSpPr>
        <p:spPr>
          <a:xfrm>
            <a:off x="3429000" y="4176522"/>
            <a:ext cx="2011680" cy="48006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Display final count on LED</a:t>
            </a:r>
            <a:endParaRPr lang="en-US" sz="1200" dirty="0"/>
          </a:p>
        </p:txBody>
      </p:sp>
      <p:sp>
        <p:nvSpPr>
          <p:cNvPr id="60" name="Text 58"/>
          <p:cNvSpPr/>
          <p:nvPr/>
        </p:nvSpPr>
        <p:spPr>
          <a:xfrm>
            <a:off x="5394960" y="3984498"/>
            <a:ext cx="502920" cy="576072"/>
          </a:xfrm>
          <a:prstGeom prst="rect">
            <a:avLst/>
          </a:prstGeom>
          <a:noFill/>
          <a:ln/>
        </p:spPr>
        <p:txBody>
          <a:bodyPr wrap="square" lIns="0" tIns="0" rIns="0" bIns="0" rtlCol="0" anchor="ctr"/>
          <a:lstStyle/>
          <a:p>
            <a:pPr algn="ctr" indent="0" marL="0">
              <a:buNone/>
            </a:pPr>
            <a:r>
              <a:rPr lang="en-US" sz="1600" dirty="0">
                <a:solidFill>
                  <a:srgbClr val="000000"/>
                </a:solidFill>
              </a:rPr>
              <a:t>✅</a:t>
            </a:r>
            <a:endParaRPr lang="en-US" sz="1600" dirty="0"/>
          </a:p>
        </p:txBody>
      </p:sp>
      <p:sp>
        <p:nvSpPr>
          <p:cNvPr id="61" name="Shape 59"/>
          <p:cNvSpPr/>
          <p:nvPr/>
        </p:nvSpPr>
        <p:spPr>
          <a:xfrm>
            <a:off x="6172200" y="749808"/>
            <a:ext cx="2743200" cy="4160520"/>
          </a:xfrm>
          <a:prstGeom prst="rect">
            <a:avLst/>
          </a:prstGeom>
          <a:solidFill>
            <a:srgbClr val="152040"/>
          </a:solidFill>
          <a:ln w="19050">
            <a:solidFill>
              <a:srgbClr val="4BBDB3"/>
            </a:solidFill>
            <a:prstDash val="solid"/>
          </a:ln>
        </p:spPr>
      </p:sp>
      <p:sp>
        <p:nvSpPr>
          <p:cNvPr id="62" name="Shape 60"/>
          <p:cNvSpPr/>
          <p:nvPr/>
        </p:nvSpPr>
        <p:spPr>
          <a:xfrm>
            <a:off x="6172200" y="749808"/>
            <a:ext cx="2743200" cy="64008"/>
          </a:xfrm>
          <a:prstGeom prst="rect">
            <a:avLst/>
          </a:prstGeom>
          <a:solidFill>
            <a:srgbClr val="4BBDB3"/>
          </a:solidFill>
          <a:ln w="12700">
            <a:solidFill>
              <a:srgbClr val="4BBDB3"/>
            </a:solidFill>
            <a:prstDash val="solid"/>
          </a:ln>
        </p:spPr>
      </p:sp>
      <p:sp>
        <p:nvSpPr>
          <p:cNvPr id="63" name="Text 61"/>
          <p:cNvSpPr/>
          <p:nvPr/>
        </p:nvSpPr>
        <p:spPr>
          <a:xfrm>
            <a:off x="6263640" y="868680"/>
            <a:ext cx="2560320" cy="347472"/>
          </a:xfrm>
          <a:prstGeom prst="rect">
            <a:avLst/>
          </a:prstGeom>
          <a:noFill/>
          <a:ln/>
        </p:spPr>
        <p:txBody>
          <a:bodyPr wrap="square" lIns="0" tIns="0" rIns="0" bIns="0" rtlCol="0" anchor="ctr"/>
          <a:lstStyle/>
          <a:p>
            <a:pPr indent="0" marL="0">
              <a:buNone/>
            </a:pPr>
            <a:r>
              <a:rPr lang="en-US" sz="1000" b="1" spc="120" kern="0" dirty="0">
                <a:solidFill>
                  <a:srgbClr val="4BBDB3"/>
                </a:solidFill>
                <a:latin typeface="Calibri" pitchFamily="34" charset="0"/>
                <a:ea typeface="Calibri" pitchFamily="34" charset="-122"/>
                <a:cs typeface="Calibri" pitchFamily="34" charset="-120"/>
              </a:rPr>
              <a:t>HARDWARE NEEDED</a:t>
            </a:r>
            <a:endParaRPr lang="en-US" sz="1000" dirty="0"/>
          </a:p>
        </p:txBody>
      </p:sp>
      <p:sp>
        <p:nvSpPr>
          <p:cNvPr id="64" name="Shape 62"/>
          <p:cNvSpPr/>
          <p:nvPr/>
        </p:nvSpPr>
        <p:spPr>
          <a:xfrm>
            <a:off x="6263640" y="1298448"/>
            <a:ext cx="2560320" cy="594360"/>
          </a:xfrm>
          <a:prstGeom prst="rect">
            <a:avLst/>
          </a:prstGeom>
          <a:solidFill>
            <a:srgbClr val="172547"/>
          </a:solidFill>
          <a:ln w="12700">
            <a:solidFill>
              <a:srgbClr val="172547"/>
            </a:solidFill>
            <a:prstDash val="solid"/>
          </a:ln>
        </p:spPr>
      </p:sp>
      <p:sp>
        <p:nvSpPr>
          <p:cNvPr id="65" name="Text 63"/>
          <p:cNvSpPr/>
          <p:nvPr/>
        </p:nvSpPr>
        <p:spPr>
          <a:xfrm>
            <a:off x="6281928" y="1362456"/>
            <a:ext cx="457200" cy="457200"/>
          </a:xfrm>
          <a:prstGeom prst="rect">
            <a:avLst/>
          </a:prstGeom>
          <a:noFill/>
          <a:ln/>
        </p:spPr>
        <p:txBody>
          <a:bodyPr wrap="square" lIns="0" tIns="0" rIns="0" bIns="0" rtlCol="0" anchor="ctr"/>
          <a:lstStyle/>
          <a:p>
            <a:pPr algn="ctr" indent="0" marL="0">
              <a:buNone/>
            </a:pPr>
            <a:r>
              <a:rPr lang="en-US" sz="1800" dirty="0">
                <a:solidFill>
                  <a:srgbClr val="000000"/>
                </a:solidFill>
              </a:rPr>
              <a:t>🧠</a:t>
            </a:r>
            <a:endParaRPr lang="en-US" sz="1800" dirty="0"/>
          </a:p>
        </p:txBody>
      </p:sp>
      <p:sp>
        <p:nvSpPr>
          <p:cNvPr id="66" name="Text 64"/>
          <p:cNvSpPr/>
          <p:nvPr/>
        </p:nvSpPr>
        <p:spPr>
          <a:xfrm>
            <a:off x="6784848" y="1344168"/>
            <a:ext cx="1920240"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micro:bit v2</a:t>
            </a:r>
            <a:endParaRPr lang="en-US" sz="1100" dirty="0"/>
          </a:p>
        </p:txBody>
      </p:sp>
      <p:sp>
        <p:nvSpPr>
          <p:cNvPr id="67" name="Text 65"/>
          <p:cNvSpPr/>
          <p:nvPr/>
        </p:nvSpPr>
        <p:spPr>
          <a:xfrm>
            <a:off x="6784848" y="1600200"/>
            <a:ext cx="1920240" cy="228600"/>
          </a:xfrm>
          <a:prstGeom prst="rect">
            <a:avLst/>
          </a:prstGeom>
          <a:noFill/>
          <a:ln/>
        </p:spPr>
        <p:txBody>
          <a:bodyPr wrap="square" lIns="0" tIns="0" rIns="0" bIns="0" rtlCol="0" anchor="ctr"/>
          <a:lstStyle/>
          <a:p>
            <a:pPr indent="0" marL="0">
              <a:buNone/>
            </a:pPr>
            <a:r>
              <a:rPr lang="en-US" sz="950" dirty="0">
                <a:solidFill>
                  <a:srgbClr val="CBD5E1"/>
                </a:solidFill>
                <a:latin typeface="Calibri Light" pitchFamily="34" charset="0"/>
                <a:ea typeface="Calibri Light" pitchFamily="34" charset="-122"/>
                <a:cs typeface="Calibri Light" pitchFamily="34" charset="-120"/>
              </a:rPr>
              <a:t>Experiment controller</a:t>
            </a:r>
            <a:endParaRPr lang="en-US" sz="950" dirty="0"/>
          </a:p>
        </p:txBody>
      </p:sp>
      <p:sp>
        <p:nvSpPr>
          <p:cNvPr id="68" name="Shape 66"/>
          <p:cNvSpPr/>
          <p:nvPr/>
        </p:nvSpPr>
        <p:spPr>
          <a:xfrm>
            <a:off x="6263640" y="2002536"/>
            <a:ext cx="2560320" cy="594360"/>
          </a:xfrm>
          <a:prstGeom prst="rect">
            <a:avLst/>
          </a:prstGeom>
          <a:solidFill>
            <a:srgbClr val="172547"/>
          </a:solidFill>
          <a:ln w="12700">
            <a:solidFill>
              <a:srgbClr val="172547"/>
            </a:solidFill>
            <a:prstDash val="solid"/>
          </a:ln>
        </p:spPr>
      </p:sp>
      <p:sp>
        <p:nvSpPr>
          <p:cNvPr id="69" name="Text 67"/>
          <p:cNvSpPr/>
          <p:nvPr/>
        </p:nvSpPr>
        <p:spPr>
          <a:xfrm>
            <a:off x="6281928" y="2066544"/>
            <a:ext cx="457200" cy="457200"/>
          </a:xfrm>
          <a:prstGeom prst="rect">
            <a:avLst/>
          </a:prstGeom>
          <a:noFill/>
          <a:ln/>
        </p:spPr>
        <p:txBody>
          <a:bodyPr wrap="square" lIns="0" tIns="0" rIns="0" bIns="0" rtlCol="0" anchor="ctr"/>
          <a:lstStyle/>
          <a:p>
            <a:pPr algn="ctr" indent="0" marL="0">
              <a:buNone/>
            </a:pPr>
            <a:r>
              <a:rPr lang="en-US" sz="1800" dirty="0">
                <a:solidFill>
                  <a:srgbClr val="000000"/>
                </a:solidFill>
              </a:rPr>
              <a:t>⚡</a:t>
            </a:r>
            <a:endParaRPr lang="en-US" sz="1800" dirty="0"/>
          </a:p>
        </p:txBody>
      </p:sp>
      <p:sp>
        <p:nvSpPr>
          <p:cNvPr id="70" name="Text 68"/>
          <p:cNvSpPr/>
          <p:nvPr/>
        </p:nvSpPr>
        <p:spPr>
          <a:xfrm>
            <a:off x="6784848" y="2048256"/>
            <a:ext cx="1920240"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Nezha Board V2</a:t>
            </a:r>
            <a:endParaRPr lang="en-US" sz="1100" dirty="0"/>
          </a:p>
        </p:txBody>
      </p:sp>
      <p:sp>
        <p:nvSpPr>
          <p:cNvPr id="71" name="Text 69"/>
          <p:cNvSpPr/>
          <p:nvPr/>
        </p:nvSpPr>
        <p:spPr>
          <a:xfrm>
            <a:off x="6784848" y="2304288"/>
            <a:ext cx="1920240" cy="228600"/>
          </a:xfrm>
          <a:prstGeom prst="rect">
            <a:avLst/>
          </a:prstGeom>
          <a:noFill/>
          <a:ln/>
        </p:spPr>
        <p:txBody>
          <a:bodyPr wrap="square" lIns="0" tIns="0" rIns="0" bIns="0" rtlCol="0" anchor="ctr"/>
          <a:lstStyle/>
          <a:p>
            <a:pPr indent="0" marL="0">
              <a:buNone/>
            </a:pPr>
            <a:r>
              <a:rPr lang="en-US" sz="950" dirty="0">
                <a:solidFill>
                  <a:srgbClr val="CBD5E1"/>
                </a:solidFill>
                <a:latin typeface="Calibri Light" pitchFamily="34" charset="0"/>
                <a:ea typeface="Calibri Light" pitchFamily="34" charset="-122"/>
                <a:cs typeface="Calibri Light" pitchFamily="34" charset="-120"/>
              </a:rPr>
              <a:t>Motor &amp; sensor management</a:t>
            </a:r>
            <a:endParaRPr lang="en-US" sz="950" dirty="0"/>
          </a:p>
        </p:txBody>
      </p:sp>
      <p:sp>
        <p:nvSpPr>
          <p:cNvPr id="72" name="Shape 70"/>
          <p:cNvSpPr/>
          <p:nvPr/>
        </p:nvSpPr>
        <p:spPr>
          <a:xfrm>
            <a:off x="6263640" y="2706624"/>
            <a:ext cx="2560320" cy="594360"/>
          </a:xfrm>
          <a:prstGeom prst="rect">
            <a:avLst/>
          </a:prstGeom>
          <a:solidFill>
            <a:srgbClr val="172547"/>
          </a:solidFill>
          <a:ln w="12700">
            <a:solidFill>
              <a:srgbClr val="172547"/>
            </a:solidFill>
            <a:prstDash val="solid"/>
          </a:ln>
        </p:spPr>
      </p:sp>
      <p:sp>
        <p:nvSpPr>
          <p:cNvPr id="73" name="Text 71"/>
          <p:cNvSpPr/>
          <p:nvPr/>
        </p:nvSpPr>
        <p:spPr>
          <a:xfrm>
            <a:off x="6281928" y="2770632"/>
            <a:ext cx="457200" cy="457200"/>
          </a:xfrm>
          <a:prstGeom prst="rect">
            <a:avLst/>
          </a:prstGeom>
          <a:noFill/>
          <a:ln/>
        </p:spPr>
        <p:txBody>
          <a:bodyPr wrap="square" lIns="0" tIns="0" rIns="0" bIns="0" rtlCol="0" anchor="ctr"/>
          <a:lstStyle/>
          <a:p>
            <a:pPr algn="ctr" indent="0" marL="0">
              <a:buNone/>
            </a:pPr>
            <a:r>
              <a:rPr lang="en-US" sz="1800" dirty="0">
                <a:solidFill>
                  <a:srgbClr val="000000"/>
                </a:solidFill>
              </a:rPr>
              <a:t>🔩</a:t>
            </a:r>
            <a:endParaRPr lang="en-US" sz="1800" dirty="0"/>
          </a:p>
        </p:txBody>
      </p:sp>
      <p:sp>
        <p:nvSpPr>
          <p:cNvPr id="74" name="Text 72"/>
          <p:cNvSpPr/>
          <p:nvPr/>
        </p:nvSpPr>
        <p:spPr>
          <a:xfrm>
            <a:off x="6784848" y="2752344"/>
            <a:ext cx="1920240"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PlanetX Smart Motor</a:t>
            </a:r>
            <a:endParaRPr lang="en-US" sz="1100" dirty="0"/>
          </a:p>
        </p:txBody>
      </p:sp>
      <p:sp>
        <p:nvSpPr>
          <p:cNvPr id="75" name="Text 73"/>
          <p:cNvSpPr/>
          <p:nvPr/>
        </p:nvSpPr>
        <p:spPr>
          <a:xfrm>
            <a:off x="6784848" y="3008376"/>
            <a:ext cx="1920240" cy="228600"/>
          </a:xfrm>
          <a:prstGeom prst="rect">
            <a:avLst/>
          </a:prstGeom>
          <a:noFill/>
          <a:ln/>
        </p:spPr>
        <p:txBody>
          <a:bodyPr wrap="square" lIns="0" tIns="0" rIns="0" bIns="0" rtlCol="0" anchor="ctr"/>
          <a:lstStyle/>
          <a:p>
            <a:pPr indent="0" marL="0">
              <a:buNone/>
            </a:pPr>
            <a:r>
              <a:rPr lang="en-US" sz="950" dirty="0">
                <a:solidFill>
                  <a:srgbClr val="CBD5E1"/>
                </a:solidFill>
                <a:latin typeface="Calibri Light" pitchFamily="34" charset="0"/>
                <a:ea typeface="Calibri Light" pitchFamily="34" charset="-122"/>
                <a:cs typeface="Calibri Light" pitchFamily="34" charset="-120"/>
              </a:rPr>
              <a:t>Powers the experiment mechanism</a:t>
            </a:r>
            <a:endParaRPr lang="en-US" sz="950" dirty="0"/>
          </a:p>
        </p:txBody>
      </p:sp>
      <p:sp>
        <p:nvSpPr>
          <p:cNvPr id="76" name="Shape 74"/>
          <p:cNvSpPr/>
          <p:nvPr/>
        </p:nvSpPr>
        <p:spPr>
          <a:xfrm>
            <a:off x="6263640" y="3410712"/>
            <a:ext cx="2560320" cy="594360"/>
          </a:xfrm>
          <a:prstGeom prst="rect">
            <a:avLst/>
          </a:prstGeom>
          <a:solidFill>
            <a:srgbClr val="172547"/>
          </a:solidFill>
          <a:ln w="12700">
            <a:solidFill>
              <a:srgbClr val="172547"/>
            </a:solidFill>
            <a:prstDash val="solid"/>
          </a:ln>
        </p:spPr>
      </p:sp>
      <p:sp>
        <p:nvSpPr>
          <p:cNvPr id="77" name="Text 75"/>
          <p:cNvSpPr/>
          <p:nvPr/>
        </p:nvSpPr>
        <p:spPr>
          <a:xfrm>
            <a:off x="6281928" y="3474720"/>
            <a:ext cx="457200" cy="457200"/>
          </a:xfrm>
          <a:prstGeom prst="rect">
            <a:avLst/>
          </a:prstGeom>
          <a:noFill/>
          <a:ln/>
        </p:spPr>
        <p:txBody>
          <a:bodyPr wrap="square" lIns="0" tIns="0" rIns="0" bIns="0" rtlCol="0" anchor="ctr"/>
          <a:lstStyle/>
          <a:p>
            <a:pPr algn="ctr" indent="0" marL="0">
              <a:buNone/>
            </a:pPr>
            <a:r>
              <a:rPr lang="en-US" sz="1800" dirty="0">
                <a:solidFill>
                  <a:srgbClr val="000000"/>
                </a:solidFill>
              </a:rPr>
              <a:t>📡</a:t>
            </a:r>
            <a:endParaRPr lang="en-US" sz="1800" dirty="0"/>
          </a:p>
        </p:txBody>
      </p:sp>
      <p:sp>
        <p:nvSpPr>
          <p:cNvPr id="78" name="Text 76"/>
          <p:cNvSpPr/>
          <p:nvPr/>
        </p:nvSpPr>
        <p:spPr>
          <a:xfrm>
            <a:off x="6784848" y="3456432"/>
            <a:ext cx="1920240"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Sonar:bit</a:t>
            </a:r>
            <a:endParaRPr lang="en-US" sz="1100" dirty="0"/>
          </a:p>
        </p:txBody>
      </p:sp>
      <p:sp>
        <p:nvSpPr>
          <p:cNvPr id="79" name="Text 77"/>
          <p:cNvSpPr/>
          <p:nvPr/>
        </p:nvSpPr>
        <p:spPr>
          <a:xfrm>
            <a:off x="6784848" y="3712464"/>
            <a:ext cx="1920240" cy="228600"/>
          </a:xfrm>
          <a:prstGeom prst="rect">
            <a:avLst/>
          </a:prstGeom>
          <a:noFill/>
          <a:ln/>
        </p:spPr>
        <p:txBody>
          <a:bodyPr wrap="square" lIns="0" tIns="0" rIns="0" bIns="0" rtlCol="0" anchor="ctr"/>
          <a:lstStyle/>
          <a:p>
            <a:pPr indent="0" marL="0">
              <a:buNone/>
            </a:pPr>
            <a:r>
              <a:rPr lang="en-US" sz="950" dirty="0">
                <a:solidFill>
                  <a:srgbClr val="CBD5E1"/>
                </a:solidFill>
                <a:latin typeface="Calibri Light" pitchFamily="34" charset="0"/>
                <a:ea typeface="Calibri Light" pitchFamily="34" charset="-122"/>
                <a:cs typeface="Calibri Light" pitchFamily="34" charset="-120"/>
              </a:rPr>
              <a:t>Data collection sensor</a:t>
            </a:r>
            <a:endParaRPr lang="en-US" sz="950" dirty="0"/>
          </a:p>
        </p:txBody>
      </p:sp>
      <p:sp>
        <p:nvSpPr>
          <p:cNvPr id="80" name="Shape 78"/>
          <p:cNvSpPr/>
          <p:nvPr/>
        </p:nvSpPr>
        <p:spPr>
          <a:xfrm>
            <a:off x="6263640" y="4114800"/>
            <a:ext cx="2560320" cy="594360"/>
          </a:xfrm>
          <a:prstGeom prst="rect">
            <a:avLst/>
          </a:prstGeom>
          <a:solidFill>
            <a:srgbClr val="172547"/>
          </a:solidFill>
          <a:ln w="12700">
            <a:solidFill>
              <a:srgbClr val="172547"/>
            </a:solidFill>
            <a:prstDash val="solid"/>
          </a:ln>
        </p:spPr>
      </p:sp>
      <p:sp>
        <p:nvSpPr>
          <p:cNvPr id="81" name="Text 79"/>
          <p:cNvSpPr/>
          <p:nvPr/>
        </p:nvSpPr>
        <p:spPr>
          <a:xfrm>
            <a:off x="6281928" y="4178808"/>
            <a:ext cx="457200" cy="457200"/>
          </a:xfrm>
          <a:prstGeom prst="rect">
            <a:avLst/>
          </a:prstGeom>
          <a:noFill/>
          <a:ln/>
        </p:spPr>
        <p:txBody>
          <a:bodyPr wrap="square" lIns="0" tIns="0" rIns="0" bIns="0" rtlCol="0" anchor="ctr"/>
          <a:lstStyle/>
          <a:p>
            <a:pPr algn="ctr" indent="0" marL="0">
              <a:buNone/>
            </a:pPr>
            <a:r>
              <a:rPr lang="en-US" sz="1800" dirty="0">
                <a:solidFill>
                  <a:srgbClr val="000000"/>
                </a:solidFill>
              </a:rPr>
              <a:t>🧪</a:t>
            </a:r>
            <a:endParaRPr lang="en-US" sz="1800" dirty="0"/>
          </a:p>
        </p:txBody>
      </p:sp>
      <p:sp>
        <p:nvSpPr>
          <p:cNvPr id="82" name="Text 80"/>
          <p:cNvSpPr/>
          <p:nvPr/>
        </p:nvSpPr>
        <p:spPr>
          <a:xfrm>
            <a:off x="6784848" y="4160520"/>
            <a:ext cx="1920240"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Experiment Chamber</a:t>
            </a:r>
            <a:endParaRPr lang="en-US" sz="1100" dirty="0"/>
          </a:p>
        </p:txBody>
      </p:sp>
      <p:sp>
        <p:nvSpPr>
          <p:cNvPr id="83" name="Text 81"/>
          <p:cNvSpPr/>
          <p:nvPr/>
        </p:nvSpPr>
        <p:spPr>
          <a:xfrm>
            <a:off x="6784848" y="4416552"/>
            <a:ext cx="1920240" cy="228600"/>
          </a:xfrm>
          <a:prstGeom prst="rect">
            <a:avLst/>
          </a:prstGeom>
          <a:noFill/>
          <a:ln/>
        </p:spPr>
        <p:txBody>
          <a:bodyPr wrap="square" lIns="0" tIns="0" rIns="0" bIns="0" rtlCol="0" anchor="ctr"/>
          <a:lstStyle/>
          <a:p>
            <a:pPr indent="0" marL="0">
              <a:buNone/>
            </a:pPr>
            <a:r>
              <a:rPr lang="en-US" sz="950" dirty="0">
                <a:solidFill>
                  <a:srgbClr val="CBD5E1"/>
                </a:solidFill>
                <a:latin typeface="Calibri Light" pitchFamily="34" charset="0"/>
                <a:ea typeface="Calibri Light" pitchFamily="34" charset="-122"/>
                <a:cs typeface="Calibri Light" pitchFamily="34" charset="-120"/>
              </a:rPr>
              <a:t>Custom-built apparatus</a:t>
            </a:r>
            <a:endParaRPr lang="en-US" sz="950" dirty="0"/>
          </a:p>
        </p:txBody>
      </p:sp>
      <p:sp>
        <p:nvSpPr>
          <p:cNvPr id="84" name="Shape 82"/>
          <p:cNvSpPr/>
          <p:nvPr/>
        </p:nvSpPr>
        <p:spPr>
          <a:xfrm>
            <a:off x="274320" y="4709160"/>
            <a:ext cx="5669280" cy="274320"/>
          </a:xfrm>
          <a:prstGeom prst="rect">
            <a:avLst/>
          </a:prstGeom>
          <a:solidFill>
            <a:srgbClr val="4BBDB3">
              <a:alpha val="20000"/>
            </a:srgbClr>
          </a:solidFill>
          <a:ln w="12700">
            <a:solidFill>
              <a:srgbClr val="4BBDB3"/>
            </a:solidFill>
            <a:prstDash val="solid"/>
          </a:ln>
        </p:spPr>
      </p:sp>
      <p:sp>
        <p:nvSpPr>
          <p:cNvPr id="85" name="Text 83"/>
          <p:cNvSpPr/>
          <p:nvPr/>
        </p:nvSpPr>
        <p:spPr>
          <a:xfrm>
            <a:off x="274320" y="4709160"/>
            <a:ext cx="5669280" cy="274320"/>
          </a:xfrm>
          <a:prstGeom prst="rect">
            <a:avLst/>
          </a:prstGeom>
          <a:noFill/>
          <a:ln/>
        </p:spPr>
        <p:txBody>
          <a:bodyPr wrap="square" lIns="0" tIns="76200" rIns="0" bIns="0" rtlCol="0" anchor="ctr"/>
          <a:lstStyle/>
          <a:p>
            <a:pPr indent="0" marL="0">
              <a:buNone/>
            </a:pPr>
            <a:r>
              <a:rPr lang="en-US" sz="950" dirty="0">
                <a:solidFill>
                  <a:srgbClr val="FFFFFF"/>
                </a:solidFill>
                <a:latin typeface="Calibri Light" pitchFamily="34" charset="0"/>
                <a:ea typeface="Calibri Light" pitchFamily="34" charset="-122"/>
                <a:cs typeface="Calibri Light" pitchFamily="34" charset="-120"/>
              </a:rPr>
              <a:t>💡  Use 'every N seconds' event block in MakeCode to trigger automated data collection — count runs with a variable and stop after 3</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B3E"/>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0" y="0"/>
            <a:ext cx="9144000" cy="566928"/>
          </a:xfrm>
          <a:prstGeom prst="rect">
            <a:avLst/>
          </a:prstGeom>
          <a:solidFill>
            <a:srgbClr val="4BBDB3"/>
          </a:solidFill>
          <a:ln w="12700">
            <a:solidFill>
              <a:srgbClr val="4BBDB3"/>
            </a:solidFill>
            <a:prstDash val="solid"/>
          </a:ln>
        </p:spPr>
      </p:sp>
      <p:sp>
        <p:nvSpPr>
          <p:cNvPr id="18" name="Shape 16"/>
          <p:cNvSpPr/>
          <p:nvPr/>
        </p:nvSpPr>
        <p:spPr>
          <a:xfrm>
            <a:off x="0" y="0"/>
            <a:ext cx="1005840" cy="566928"/>
          </a:xfrm>
          <a:prstGeom prst="rect">
            <a:avLst/>
          </a:prstGeom>
          <a:solidFill>
            <a:srgbClr val="3AA89E"/>
          </a:solidFill>
          <a:ln w="12700">
            <a:solidFill>
              <a:srgbClr val="3AA89E"/>
            </a:solidFill>
            <a:prstDash val="solid"/>
          </a:ln>
        </p:spPr>
      </p:sp>
      <p:sp>
        <p:nvSpPr>
          <p:cNvPr id="19" name="Text 17"/>
          <p:cNvSpPr/>
          <p:nvPr/>
        </p:nvSpPr>
        <p:spPr>
          <a:xfrm>
            <a:off x="0" y="0"/>
            <a:ext cx="1005840" cy="566928"/>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Calibri" pitchFamily="34" charset="0"/>
                <a:ea typeface="Calibri" pitchFamily="34" charset="-122"/>
                <a:cs typeface="Calibri" pitchFamily="34" charset="-120"/>
              </a:rPr>
              <a:t>LESSON 08</a:t>
            </a:r>
            <a:endParaRPr lang="en-US" sz="900" dirty="0"/>
          </a:p>
        </p:txBody>
      </p:sp>
      <p:sp>
        <p:nvSpPr>
          <p:cNvPr id="20" name="Text 18"/>
          <p:cNvSpPr/>
          <p:nvPr/>
        </p:nvSpPr>
        <p:spPr>
          <a:xfrm>
            <a:off x="1097280" y="0"/>
            <a:ext cx="6858000" cy="566928"/>
          </a:xfrm>
          <a:prstGeom prst="rect">
            <a:avLst/>
          </a:prstGeom>
          <a:noFill/>
          <a:ln/>
        </p:spPr>
        <p:txBody>
          <a:bodyPr wrap="square" lIns="0" tIns="76200" rIns="0" bIns="0" rtlCol="0" anchor="ctr"/>
          <a:lstStyle/>
          <a:p>
            <a:pPr algn="l" indent="0" marL="0">
              <a:buNone/>
            </a:pPr>
            <a:r>
              <a:rPr lang="en-US" sz="1300" b="1" dirty="0">
                <a:solidFill>
                  <a:srgbClr val="0D1B3E"/>
                </a:solidFill>
                <a:latin typeface="Calibri" pitchFamily="34" charset="0"/>
                <a:ea typeface="Calibri" pitchFamily="34" charset="-122"/>
                <a:cs typeface="Calibri" pitchFamily="34" charset="-120"/>
              </a:rPr>
              <a:t>Day 3 — Test, Iterate &amp; Present  (45 min)</a:t>
            </a:r>
            <a:endParaRPr lang="en-US" sz="1300" dirty="0"/>
          </a:p>
        </p:txBody>
      </p:sp>
      <p:sp>
        <p:nvSpPr>
          <p:cNvPr id="21" name="Text 19"/>
          <p:cNvSpPr/>
          <p:nvPr/>
        </p:nvSpPr>
        <p:spPr>
          <a:xfrm>
            <a:off x="7040880" y="0"/>
            <a:ext cx="2103120" cy="566928"/>
          </a:xfrm>
          <a:prstGeom prst="rect">
            <a:avLst/>
          </a:prstGeom>
          <a:noFill/>
          <a:ln/>
        </p:spPr>
        <p:txBody>
          <a:bodyPr wrap="square" lIns="0" tIns="0" rIns="101600" bIns="0" rtlCol="0" anchor="ctr"/>
          <a:lstStyle/>
          <a:p>
            <a:pPr algn="r" indent="0" marL="0">
              <a:buNone/>
            </a:pPr>
            <a:r>
              <a:rPr lang="en-US" sz="850" b="1" spc="80" kern="0" dirty="0">
                <a:solidFill>
                  <a:srgbClr val="0D1B3E"/>
                </a:solidFill>
                <a:latin typeface="Calibri" pitchFamily="34" charset="0"/>
                <a:ea typeface="Calibri" pitchFamily="34" charset="-122"/>
                <a:cs typeface="Calibri" pitchFamily="34" charset="-120"/>
              </a:rPr>
              <a:t>TECHTELLIGENCE</a:t>
            </a:r>
            <a:endParaRPr lang="en-US" sz="850" dirty="0"/>
          </a:p>
        </p:txBody>
      </p:sp>
      <p:sp>
        <p:nvSpPr>
          <p:cNvPr id="22" name="Shape 20"/>
          <p:cNvSpPr/>
          <p:nvPr/>
        </p:nvSpPr>
        <p:spPr>
          <a:xfrm>
            <a:off x="228600" y="749808"/>
            <a:ext cx="2788920" cy="3520440"/>
          </a:xfrm>
          <a:prstGeom prst="rect">
            <a:avLst/>
          </a:prstGeom>
          <a:solidFill>
            <a:srgbClr val="152040"/>
          </a:solidFill>
          <a:ln w="19050">
            <a:solidFill>
              <a:srgbClr val="4BBDB3"/>
            </a:solidFill>
            <a:prstDash val="solid"/>
          </a:ln>
          <a:effectLst>
            <a:outerShdw sx="100000" sy="100000" kx="0" ky="0" algn="bl" rotWithShape="0" blurRad="101600" dist="38100" dir="8100000">
              <a:srgbClr val="000000">
                <a:alpha val="25000"/>
              </a:srgbClr>
            </a:outerShdw>
          </a:effectLst>
        </p:spPr>
      </p:sp>
      <p:sp>
        <p:nvSpPr>
          <p:cNvPr id="23" name="Shape 21"/>
          <p:cNvSpPr/>
          <p:nvPr/>
        </p:nvSpPr>
        <p:spPr>
          <a:xfrm>
            <a:off x="228600" y="749808"/>
            <a:ext cx="2788920" cy="64008"/>
          </a:xfrm>
          <a:prstGeom prst="rect">
            <a:avLst/>
          </a:prstGeom>
          <a:solidFill>
            <a:srgbClr val="4BBDB3"/>
          </a:solidFill>
          <a:ln w="12700">
            <a:solidFill>
              <a:srgbClr val="4BBDB3"/>
            </a:solidFill>
            <a:prstDash val="solid"/>
          </a:ln>
        </p:spPr>
      </p:sp>
      <p:sp>
        <p:nvSpPr>
          <p:cNvPr id="24" name="Text 22"/>
          <p:cNvSpPr/>
          <p:nvPr/>
        </p:nvSpPr>
        <p:spPr>
          <a:xfrm>
            <a:off x="365760" y="868680"/>
            <a:ext cx="2468880" cy="457200"/>
          </a:xfrm>
          <a:prstGeom prst="rect">
            <a:avLst/>
          </a:prstGeom>
          <a:noFill/>
          <a:ln/>
        </p:spPr>
        <p:txBody>
          <a:bodyPr wrap="square" lIns="0" tIns="0" rIns="0" bIns="0" rtlCol="0" anchor="ctr"/>
          <a:lstStyle/>
          <a:p>
            <a:pPr indent="0" marL="0">
              <a:buNone/>
            </a:pPr>
            <a:r>
              <a:rPr lang="en-US" sz="1700" b="1" dirty="0">
                <a:solidFill>
                  <a:srgbClr val="4BBDB3"/>
                </a:solidFill>
                <a:latin typeface="Calibri" pitchFamily="34" charset="0"/>
                <a:ea typeface="Calibri" pitchFamily="34" charset="-122"/>
                <a:cs typeface="Calibri" pitchFamily="34" charset="-120"/>
              </a:rPr>
              <a:t>🧪  TEST</a:t>
            </a:r>
            <a:endParaRPr lang="en-US" sz="1700" dirty="0"/>
          </a:p>
        </p:txBody>
      </p:sp>
      <p:sp>
        <p:nvSpPr>
          <p:cNvPr id="25" name="Shape 23"/>
          <p:cNvSpPr/>
          <p:nvPr/>
        </p:nvSpPr>
        <p:spPr>
          <a:xfrm>
            <a:off x="393192" y="1591056"/>
            <a:ext cx="64008" cy="64008"/>
          </a:xfrm>
          <a:prstGeom prst="rect">
            <a:avLst/>
          </a:prstGeom>
          <a:solidFill>
            <a:srgbClr val="4BBDB3"/>
          </a:solidFill>
          <a:ln w="12700">
            <a:solidFill>
              <a:srgbClr val="4BBDB3"/>
            </a:solidFill>
            <a:prstDash val="solid"/>
          </a:ln>
        </p:spPr>
      </p:sp>
      <p:sp>
        <p:nvSpPr>
          <p:cNvPr id="26" name="Text 24"/>
          <p:cNvSpPr/>
          <p:nvPr/>
        </p:nvSpPr>
        <p:spPr>
          <a:xfrm>
            <a:off x="530352" y="149961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Run the full sequence</a:t>
            </a:r>
            <a:endParaRPr lang="en-US" sz="1050" dirty="0"/>
          </a:p>
        </p:txBody>
      </p:sp>
      <p:sp>
        <p:nvSpPr>
          <p:cNvPr id="27" name="Shape 25"/>
          <p:cNvSpPr/>
          <p:nvPr/>
        </p:nvSpPr>
        <p:spPr>
          <a:xfrm>
            <a:off x="393192" y="2139696"/>
            <a:ext cx="64008" cy="64008"/>
          </a:xfrm>
          <a:prstGeom prst="rect">
            <a:avLst/>
          </a:prstGeom>
          <a:solidFill>
            <a:srgbClr val="4BBDB3"/>
          </a:solidFill>
          <a:ln w="12700">
            <a:solidFill>
              <a:srgbClr val="4BBDB3"/>
            </a:solidFill>
            <a:prstDash val="solid"/>
          </a:ln>
        </p:spPr>
      </p:sp>
      <p:sp>
        <p:nvSpPr>
          <p:cNvPr id="28" name="Text 26"/>
          <p:cNvSpPr/>
          <p:nvPr/>
        </p:nvSpPr>
        <p:spPr>
          <a:xfrm>
            <a:off x="530352" y="204825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Does every component respond correctly?</a:t>
            </a:r>
            <a:endParaRPr lang="en-US" sz="1050" dirty="0"/>
          </a:p>
        </p:txBody>
      </p:sp>
      <p:sp>
        <p:nvSpPr>
          <p:cNvPr id="29" name="Shape 27"/>
          <p:cNvSpPr/>
          <p:nvPr/>
        </p:nvSpPr>
        <p:spPr>
          <a:xfrm>
            <a:off x="393192" y="2688336"/>
            <a:ext cx="64008" cy="64008"/>
          </a:xfrm>
          <a:prstGeom prst="rect">
            <a:avLst/>
          </a:prstGeom>
          <a:solidFill>
            <a:srgbClr val="4BBDB3"/>
          </a:solidFill>
          <a:ln w="12700">
            <a:solidFill>
              <a:srgbClr val="4BBDB3"/>
            </a:solidFill>
            <a:prstDash val="solid"/>
          </a:ln>
        </p:spPr>
      </p:sp>
      <p:sp>
        <p:nvSpPr>
          <p:cNvPr id="30" name="Text 28"/>
          <p:cNvSpPr/>
          <p:nvPr/>
        </p:nvSpPr>
        <p:spPr>
          <a:xfrm>
            <a:off x="530352" y="259689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Record results on the Testing Log</a:t>
            </a:r>
            <a:endParaRPr lang="en-US" sz="1050" dirty="0"/>
          </a:p>
        </p:txBody>
      </p:sp>
      <p:sp>
        <p:nvSpPr>
          <p:cNvPr id="31" name="Shape 29"/>
          <p:cNvSpPr/>
          <p:nvPr/>
        </p:nvSpPr>
        <p:spPr>
          <a:xfrm>
            <a:off x="393192" y="3236976"/>
            <a:ext cx="64008" cy="64008"/>
          </a:xfrm>
          <a:prstGeom prst="rect">
            <a:avLst/>
          </a:prstGeom>
          <a:solidFill>
            <a:srgbClr val="4BBDB3"/>
          </a:solidFill>
          <a:ln w="12700">
            <a:solidFill>
              <a:srgbClr val="4BBDB3"/>
            </a:solidFill>
            <a:prstDash val="solid"/>
          </a:ln>
        </p:spPr>
      </p:sp>
      <p:sp>
        <p:nvSpPr>
          <p:cNvPr id="32" name="Text 30"/>
          <p:cNvSpPr/>
          <p:nvPr/>
        </p:nvSpPr>
        <p:spPr>
          <a:xfrm>
            <a:off x="530352" y="314553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Check LED / display output</a:t>
            </a:r>
            <a:endParaRPr lang="en-US" sz="1050" dirty="0"/>
          </a:p>
        </p:txBody>
      </p:sp>
      <p:sp>
        <p:nvSpPr>
          <p:cNvPr id="33" name="Shape 31"/>
          <p:cNvSpPr/>
          <p:nvPr/>
        </p:nvSpPr>
        <p:spPr>
          <a:xfrm>
            <a:off x="393192" y="3785616"/>
            <a:ext cx="64008" cy="64008"/>
          </a:xfrm>
          <a:prstGeom prst="rect">
            <a:avLst/>
          </a:prstGeom>
          <a:solidFill>
            <a:srgbClr val="4BBDB3"/>
          </a:solidFill>
          <a:ln w="12700">
            <a:solidFill>
              <a:srgbClr val="4BBDB3"/>
            </a:solidFill>
            <a:prstDash val="solid"/>
          </a:ln>
        </p:spPr>
      </p:sp>
      <p:sp>
        <p:nvSpPr>
          <p:cNvPr id="34" name="Text 32"/>
          <p:cNvSpPr/>
          <p:nvPr/>
        </p:nvSpPr>
        <p:spPr>
          <a:xfrm>
            <a:off x="530352" y="369417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Time each phase — matches the brief?</a:t>
            </a:r>
            <a:endParaRPr lang="en-US" sz="1050" dirty="0"/>
          </a:p>
        </p:txBody>
      </p:sp>
      <p:sp>
        <p:nvSpPr>
          <p:cNvPr id="35" name="Shape 33"/>
          <p:cNvSpPr/>
          <p:nvPr/>
        </p:nvSpPr>
        <p:spPr>
          <a:xfrm>
            <a:off x="3246120" y="749808"/>
            <a:ext cx="2788920" cy="3520440"/>
          </a:xfrm>
          <a:prstGeom prst="rect">
            <a:avLst/>
          </a:prstGeom>
          <a:solidFill>
            <a:srgbClr val="152040"/>
          </a:solidFill>
          <a:ln w="19050">
            <a:solidFill>
              <a:srgbClr val="7B6CB5"/>
            </a:solidFill>
            <a:prstDash val="solid"/>
          </a:ln>
          <a:effectLst>
            <a:outerShdw sx="100000" sy="100000" kx="0" ky="0" algn="bl" rotWithShape="0" blurRad="101600" dist="38100" dir="8100000">
              <a:srgbClr val="000000">
                <a:alpha val="25000"/>
              </a:srgbClr>
            </a:outerShdw>
          </a:effectLst>
        </p:spPr>
      </p:sp>
      <p:sp>
        <p:nvSpPr>
          <p:cNvPr id="36" name="Shape 34"/>
          <p:cNvSpPr/>
          <p:nvPr/>
        </p:nvSpPr>
        <p:spPr>
          <a:xfrm>
            <a:off x="3246120" y="749808"/>
            <a:ext cx="2788920" cy="64008"/>
          </a:xfrm>
          <a:prstGeom prst="rect">
            <a:avLst/>
          </a:prstGeom>
          <a:solidFill>
            <a:srgbClr val="7B6CB5"/>
          </a:solidFill>
          <a:ln w="12700">
            <a:solidFill>
              <a:srgbClr val="7B6CB5"/>
            </a:solidFill>
            <a:prstDash val="solid"/>
          </a:ln>
        </p:spPr>
      </p:sp>
      <p:sp>
        <p:nvSpPr>
          <p:cNvPr id="37" name="Text 35"/>
          <p:cNvSpPr/>
          <p:nvPr/>
        </p:nvSpPr>
        <p:spPr>
          <a:xfrm>
            <a:off x="3383280" y="868680"/>
            <a:ext cx="2468880" cy="457200"/>
          </a:xfrm>
          <a:prstGeom prst="rect">
            <a:avLst/>
          </a:prstGeom>
          <a:noFill/>
          <a:ln/>
        </p:spPr>
        <p:txBody>
          <a:bodyPr wrap="square" lIns="0" tIns="0" rIns="0" bIns="0" rtlCol="0" anchor="ctr"/>
          <a:lstStyle/>
          <a:p>
            <a:pPr indent="0" marL="0">
              <a:buNone/>
            </a:pPr>
            <a:r>
              <a:rPr lang="en-US" sz="1700" b="1" dirty="0">
                <a:solidFill>
                  <a:srgbClr val="7B6CB5"/>
                </a:solidFill>
                <a:latin typeface="Calibri" pitchFamily="34" charset="0"/>
                <a:ea typeface="Calibri" pitchFamily="34" charset="-122"/>
                <a:cs typeface="Calibri" pitchFamily="34" charset="-120"/>
              </a:rPr>
              <a:t>🔄  ITERATE</a:t>
            </a:r>
            <a:endParaRPr lang="en-US" sz="1700" dirty="0"/>
          </a:p>
        </p:txBody>
      </p:sp>
      <p:sp>
        <p:nvSpPr>
          <p:cNvPr id="38" name="Shape 36"/>
          <p:cNvSpPr/>
          <p:nvPr/>
        </p:nvSpPr>
        <p:spPr>
          <a:xfrm>
            <a:off x="3410712" y="1591056"/>
            <a:ext cx="64008" cy="64008"/>
          </a:xfrm>
          <a:prstGeom prst="rect">
            <a:avLst/>
          </a:prstGeom>
          <a:solidFill>
            <a:srgbClr val="7B6CB5"/>
          </a:solidFill>
          <a:ln w="12700">
            <a:solidFill>
              <a:srgbClr val="7B6CB5"/>
            </a:solidFill>
            <a:prstDash val="solid"/>
          </a:ln>
        </p:spPr>
      </p:sp>
      <p:sp>
        <p:nvSpPr>
          <p:cNvPr id="39" name="Text 37"/>
          <p:cNvSpPr/>
          <p:nvPr/>
        </p:nvSpPr>
        <p:spPr>
          <a:xfrm>
            <a:off x="3547872" y="149961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Identify what didn't work — be specific</a:t>
            </a:r>
            <a:endParaRPr lang="en-US" sz="1050" dirty="0"/>
          </a:p>
        </p:txBody>
      </p:sp>
      <p:sp>
        <p:nvSpPr>
          <p:cNvPr id="40" name="Shape 38"/>
          <p:cNvSpPr/>
          <p:nvPr/>
        </p:nvSpPr>
        <p:spPr>
          <a:xfrm>
            <a:off x="3410712" y="2139696"/>
            <a:ext cx="64008" cy="64008"/>
          </a:xfrm>
          <a:prstGeom prst="rect">
            <a:avLst/>
          </a:prstGeom>
          <a:solidFill>
            <a:srgbClr val="7B6CB5"/>
          </a:solidFill>
          <a:ln w="12700">
            <a:solidFill>
              <a:srgbClr val="7B6CB5"/>
            </a:solidFill>
            <a:prstDash val="solid"/>
          </a:ln>
        </p:spPr>
      </p:sp>
      <p:sp>
        <p:nvSpPr>
          <p:cNvPr id="41" name="Text 39"/>
          <p:cNvSpPr/>
          <p:nvPr/>
        </p:nvSpPr>
        <p:spPr>
          <a:xfrm>
            <a:off x="3547872" y="204825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Adjust speeds, timings, or thresholds</a:t>
            </a:r>
            <a:endParaRPr lang="en-US" sz="1050" dirty="0"/>
          </a:p>
        </p:txBody>
      </p:sp>
      <p:sp>
        <p:nvSpPr>
          <p:cNvPr id="42" name="Shape 40"/>
          <p:cNvSpPr/>
          <p:nvPr/>
        </p:nvSpPr>
        <p:spPr>
          <a:xfrm>
            <a:off x="3410712" y="2688336"/>
            <a:ext cx="64008" cy="64008"/>
          </a:xfrm>
          <a:prstGeom prst="rect">
            <a:avLst/>
          </a:prstGeom>
          <a:solidFill>
            <a:srgbClr val="7B6CB5"/>
          </a:solidFill>
          <a:ln w="12700">
            <a:solidFill>
              <a:srgbClr val="7B6CB5"/>
            </a:solidFill>
            <a:prstDash val="solid"/>
          </a:ln>
        </p:spPr>
      </p:sp>
      <p:sp>
        <p:nvSpPr>
          <p:cNvPr id="43" name="Text 41"/>
          <p:cNvSpPr/>
          <p:nvPr/>
        </p:nvSpPr>
        <p:spPr>
          <a:xfrm>
            <a:off x="3547872" y="259689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Reinforce structure if needed</a:t>
            </a:r>
            <a:endParaRPr lang="en-US" sz="1050" dirty="0"/>
          </a:p>
        </p:txBody>
      </p:sp>
      <p:sp>
        <p:nvSpPr>
          <p:cNvPr id="44" name="Shape 42"/>
          <p:cNvSpPr/>
          <p:nvPr/>
        </p:nvSpPr>
        <p:spPr>
          <a:xfrm>
            <a:off x="3410712" y="3236976"/>
            <a:ext cx="64008" cy="64008"/>
          </a:xfrm>
          <a:prstGeom prst="rect">
            <a:avLst/>
          </a:prstGeom>
          <a:solidFill>
            <a:srgbClr val="7B6CB5"/>
          </a:solidFill>
          <a:ln w="12700">
            <a:solidFill>
              <a:srgbClr val="7B6CB5"/>
            </a:solidFill>
            <a:prstDash val="solid"/>
          </a:ln>
        </p:spPr>
      </p:sp>
      <p:sp>
        <p:nvSpPr>
          <p:cNvPr id="45" name="Text 43"/>
          <p:cNvSpPr/>
          <p:nvPr/>
        </p:nvSpPr>
        <p:spPr>
          <a:xfrm>
            <a:off x="3547872" y="314553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Retest after every change</a:t>
            </a:r>
            <a:endParaRPr lang="en-US" sz="1050" dirty="0"/>
          </a:p>
        </p:txBody>
      </p:sp>
      <p:sp>
        <p:nvSpPr>
          <p:cNvPr id="46" name="Shape 44"/>
          <p:cNvSpPr/>
          <p:nvPr/>
        </p:nvSpPr>
        <p:spPr>
          <a:xfrm>
            <a:off x="3410712" y="3785616"/>
            <a:ext cx="64008" cy="64008"/>
          </a:xfrm>
          <a:prstGeom prst="rect">
            <a:avLst/>
          </a:prstGeom>
          <a:solidFill>
            <a:srgbClr val="7B6CB5"/>
          </a:solidFill>
          <a:ln w="12700">
            <a:solidFill>
              <a:srgbClr val="7B6CB5"/>
            </a:solidFill>
            <a:prstDash val="solid"/>
          </a:ln>
        </p:spPr>
      </p:sp>
      <p:sp>
        <p:nvSpPr>
          <p:cNvPr id="47" name="Text 45"/>
          <p:cNvSpPr/>
          <p:nvPr/>
        </p:nvSpPr>
        <p:spPr>
          <a:xfrm>
            <a:off x="3547872" y="369417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Document each improvement attempt</a:t>
            </a:r>
            <a:endParaRPr lang="en-US" sz="1050" dirty="0"/>
          </a:p>
        </p:txBody>
      </p:sp>
      <p:sp>
        <p:nvSpPr>
          <p:cNvPr id="48" name="Shape 46"/>
          <p:cNvSpPr/>
          <p:nvPr/>
        </p:nvSpPr>
        <p:spPr>
          <a:xfrm>
            <a:off x="6263640" y="749808"/>
            <a:ext cx="2788920" cy="3520440"/>
          </a:xfrm>
          <a:prstGeom prst="rect">
            <a:avLst/>
          </a:prstGeom>
          <a:solidFill>
            <a:srgbClr val="152040"/>
          </a:solidFill>
          <a:ln w="19050">
            <a:solidFill>
              <a:srgbClr val="F5A623"/>
            </a:solidFill>
            <a:prstDash val="solid"/>
          </a:ln>
          <a:effectLst>
            <a:outerShdw sx="100000" sy="100000" kx="0" ky="0" algn="bl" rotWithShape="0" blurRad="101600" dist="38100" dir="8100000">
              <a:srgbClr val="000000">
                <a:alpha val="25000"/>
              </a:srgbClr>
            </a:outerShdw>
          </a:effectLst>
        </p:spPr>
      </p:sp>
      <p:sp>
        <p:nvSpPr>
          <p:cNvPr id="49" name="Shape 47"/>
          <p:cNvSpPr/>
          <p:nvPr/>
        </p:nvSpPr>
        <p:spPr>
          <a:xfrm>
            <a:off x="6263640" y="749808"/>
            <a:ext cx="2788920" cy="64008"/>
          </a:xfrm>
          <a:prstGeom prst="rect">
            <a:avLst/>
          </a:prstGeom>
          <a:solidFill>
            <a:srgbClr val="F5A623"/>
          </a:solidFill>
          <a:ln w="12700">
            <a:solidFill>
              <a:srgbClr val="F5A623"/>
            </a:solidFill>
            <a:prstDash val="solid"/>
          </a:ln>
        </p:spPr>
      </p:sp>
      <p:sp>
        <p:nvSpPr>
          <p:cNvPr id="50" name="Text 48"/>
          <p:cNvSpPr/>
          <p:nvPr/>
        </p:nvSpPr>
        <p:spPr>
          <a:xfrm>
            <a:off x="6400800" y="868680"/>
            <a:ext cx="2468880" cy="457200"/>
          </a:xfrm>
          <a:prstGeom prst="rect">
            <a:avLst/>
          </a:prstGeom>
          <a:noFill/>
          <a:ln/>
        </p:spPr>
        <p:txBody>
          <a:bodyPr wrap="square" lIns="0" tIns="0" rIns="0" bIns="0" rtlCol="0" anchor="ctr"/>
          <a:lstStyle/>
          <a:p>
            <a:pPr indent="0" marL="0">
              <a:buNone/>
            </a:pPr>
            <a:r>
              <a:rPr lang="en-US" sz="1700" b="1" dirty="0">
                <a:solidFill>
                  <a:srgbClr val="F5A623"/>
                </a:solidFill>
                <a:latin typeface="Calibri" pitchFamily="34" charset="0"/>
                <a:ea typeface="Calibri" pitchFamily="34" charset="-122"/>
                <a:cs typeface="Calibri" pitchFamily="34" charset="-120"/>
              </a:rPr>
              <a:t>🎤  PRESENT</a:t>
            </a:r>
            <a:endParaRPr lang="en-US" sz="1700" dirty="0"/>
          </a:p>
        </p:txBody>
      </p:sp>
      <p:sp>
        <p:nvSpPr>
          <p:cNvPr id="51" name="Shape 49"/>
          <p:cNvSpPr/>
          <p:nvPr/>
        </p:nvSpPr>
        <p:spPr>
          <a:xfrm>
            <a:off x="6428232" y="1591056"/>
            <a:ext cx="64008" cy="64008"/>
          </a:xfrm>
          <a:prstGeom prst="rect">
            <a:avLst/>
          </a:prstGeom>
          <a:solidFill>
            <a:srgbClr val="F5A623"/>
          </a:solidFill>
          <a:ln w="12700">
            <a:solidFill>
              <a:srgbClr val="F5A623"/>
            </a:solidFill>
            <a:prstDash val="solid"/>
          </a:ln>
        </p:spPr>
      </p:sp>
      <p:sp>
        <p:nvSpPr>
          <p:cNvPr id="52" name="Text 50"/>
          <p:cNvSpPr/>
          <p:nvPr/>
        </p:nvSpPr>
        <p:spPr>
          <a:xfrm>
            <a:off x="6565392" y="149961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Live demonstration of your build</a:t>
            </a:r>
            <a:endParaRPr lang="en-US" sz="1050" dirty="0"/>
          </a:p>
        </p:txBody>
      </p:sp>
      <p:sp>
        <p:nvSpPr>
          <p:cNvPr id="53" name="Shape 51"/>
          <p:cNvSpPr/>
          <p:nvPr/>
        </p:nvSpPr>
        <p:spPr>
          <a:xfrm>
            <a:off x="6428232" y="2139696"/>
            <a:ext cx="64008" cy="64008"/>
          </a:xfrm>
          <a:prstGeom prst="rect">
            <a:avLst/>
          </a:prstGeom>
          <a:solidFill>
            <a:srgbClr val="F5A623"/>
          </a:solidFill>
          <a:ln w="12700">
            <a:solidFill>
              <a:srgbClr val="F5A623"/>
            </a:solidFill>
            <a:prstDash val="solid"/>
          </a:ln>
        </p:spPr>
      </p:sp>
      <p:sp>
        <p:nvSpPr>
          <p:cNvPr id="54" name="Text 52"/>
          <p:cNvSpPr/>
          <p:nvPr/>
        </p:nvSpPr>
        <p:spPr>
          <a:xfrm>
            <a:off x="6565392" y="204825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Explain each design decision</a:t>
            </a:r>
            <a:endParaRPr lang="en-US" sz="1050" dirty="0"/>
          </a:p>
        </p:txBody>
      </p:sp>
      <p:sp>
        <p:nvSpPr>
          <p:cNvPr id="55" name="Shape 53"/>
          <p:cNvSpPr/>
          <p:nvPr/>
        </p:nvSpPr>
        <p:spPr>
          <a:xfrm>
            <a:off x="6428232" y="2688336"/>
            <a:ext cx="64008" cy="64008"/>
          </a:xfrm>
          <a:prstGeom prst="rect">
            <a:avLst/>
          </a:prstGeom>
          <a:solidFill>
            <a:srgbClr val="F5A623"/>
          </a:solidFill>
          <a:ln w="12700">
            <a:solidFill>
              <a:srgbClr val="F5A623"/>
            </a:solidFill>
            <a:prstDash val="solid"/>
          </a:ln>
        </p:spPr>
      </p:sp>
      <p:sp>
        <p:nvSpPr>
          <p:cNvPr id="56" name="Text 54"/>
          <p:cNvSpPr/>
          <p:nvPr/>
        </p:nvSpPr>
        <p:spPr>
          <a:xfrm>
            <a:off x="6565392" y="259689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Show the code — walk through phases</a:t>
            </a:r>
            <a:endParaRPr lang="en-US" sz="1050" dirty="0"/>
          </a:p>
        </p:txBody>
      </p:sp>
      <p:sp>
        <p:nvSpPr>
          <p:cNvPr id="57" name="Shape 55"/>
          <p:cNvSpPr/>
          <p:nvPr/>
        </p:nvSpPr>
        <p:spPr>
          <a:xfrm>
            <a:off x="6428232" y="3236976"/>
            <a:ext cx="64008" cy="64008"/>
          </a:xfrm>
          <a:prstGeom prst="rect">
            <a:avLst/>
          </a:prstGeom>
          <a:solidFill>
            <a:srgbClr val="F5A623"/>
          </a:solidFill>
          <a:ln w="12700">
            <a:solidFill>
              <a:srgbClr val="F5A623"/>
            </a:solidFill>
            <a:prstDash val="solid"/>
          </a:ln>
        </p:spPr>
      </p:sp>
      <p:sp>
        <p:nvSpPr>
          <p:cNvPr id="58" name="Text 56"/>
          <p:cNvSpPr/>
          <p:nvPr/>
        </p:nvSpPr>
        <p:spPr>
          <a:xfrm>
            <a:off x="6565392" y="314553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Reflect: what would you change?</a:t>
            </a:r>
            <a:endParaRPr lang="en-US" sz="1050" dirty="0"/>
          </a:p>
        </p:txBody>
      </p:sp>
      <p:sp>
        <p:nvSpPr>
          <p:cNvPr id="59" name="Shape 57"/>
          <p:cNvSpPr/>
          <p:nvPr/>
        </p:nvSpPr>
        <p:spPr>
          <a:xfrm>
            <a:off x="6428232" y="3785616"/>
            <a:ext cx="64008" cy="64008"/>
          </a:xfrm>
          <a:prstGeom prst="rect">
            <a:avLst/>
          </a:prstGeom>
          <a:solidFill>
            <a:srgbClr val="F5A623"/>
          </a:solidFill>
          <a:ln w="12700">
            <a:solidFill>
              <a:srgbClr val="F5A623"/>
            </a:solidFill>
            <a:prstDash val="solid"/>
          </a:ln>
        </p:spPr>
      </p:sp>
      <p:sp>
        <p:nvSpPr>
          <p:cNvPr id="60" name="Text 58"/>
          <p:cNvSpPr/>
          <p:nvPr/>
        </p:nvSpPr>
        <p:spPr>
          <a:xfrm>
            <a:off x="6565392" y="3694176"/>
            <a:ext cx="2377440" cy="475488"/>
          </a:xfrm>
          <a:prstGeom prst="rect">
            <a:avLst/>
          </a:prstGeom>
          <a:noFill/>
          <a:ln/>
        </p:spPr>
        <p:txBody>
          <a:bodyPr wrap="square" lIns="0" tIns="0" rIns="0" bIns="0" rtlCol="0" anchor="ctr"/>
          <a:lstStyle/>
          <a:p>
            <a:pPr indent="0" marL="0">
              <a:lnSpc>
                <a:spcPct val="125000"/>
              </a:lnSpc>
              <a:buNone/>
            </a:pPr>
            <a:r>
              <a:rPr lang="en-US" sz="1050" dirty="0">
                <a:solidFill>
                  <a:srgbClr val="FFFFFF"/>
                </a:solidFill>
                <a:latin typeface="Calibri Light" pitchFamily="34" charset="0"/>
                <a:ea typeface="Calibri Light" pitchFamily="34" charset="-122"/>
                <a:cs typeface="Calibri Light" pitchFamily="34" charset="-120"/>
              </a:rPr>
              <a:t>Peer feedback using rubric</a:t>
            </a:r>
            <a:endParaRPr lang="en-US" sz="1050" dirty="0"/>
          </a:p>
        </p:txBody>
      </p:sp>
      <p:sp>
        <p:nvSpPr>
          <p:cNvPr id="61" name="Shape 59"/>
          <p:cNvSpPr/>
          <p:nvPr/>
        </p:nvSpPr>
        <p:spPr>
          <a:xfrm>
            <a:off x="228600" y="4361688"/>
            <a:ext cx="8686800" cy="603504"/>
          </a:xfrm>
          <a:prstGeom prst="rect">
            <a:avLst/>
          </a:prstGeom>
          <a:solidFill>
            <a:srgbClr val="152040"/>
          </a:solidFill>
          <a:ln w="15240">
            <a:solidFill>
              <a:srgbClr val="F5C842"/>
            </a:solidFill>
            <a:prstDash val="solid"/>
          </a:ln>
        </p:spPr>
      </p:sp>
      <p:sp>
        <p:nvSpPr>
          <p:cNvPr id="62" name="Text 60"/>
          <p:cNvSpPr/>
          <p:nvPr/>
        </p:nvSpPr>
        <p:spPr>
          <a:xfrm>
            <a:off x="320040" y="4416552"/>
            <a:ext cx="1828800" cy="457200"/>
          </a:xfrm>
          <a:prstGeom prst="rect">
            <a:avLst/>
          </a:prstGeom>
          <a:noFill/>
          <a:ln/>
        </p:spPr>
        <p:txBody>
          <a:bodyPr wrap="square" lIns="0" tIns="0" rIns="0" bIns="0" rtlCol="0" anchor="ctr"/>
          <a:lstStyle/>
          <a:p>
            <a:pPr indent="0" marL="0">
              <a:buNone/>
            </a:pPr>
            <a:r>
              <a:rPr lang="en-US" sz="1000" b="1" dirty="0">
                <a:solidFill>
                  <a:srgbClr val="F5C842"/>
                </a:solidFill>
                <a:latin typeface="Calibri" pitchFamily="34" charset="0"/>
                <a:ea typeface="Calibri" pitchFamily="34" charset="-122"/>
                <a:cs typeface="Calibri" pitchFamily="34" charset="-120"/>
              </a:rPr>
              <a:t>✅  SUCCESS CRITERIA:</a:t>
            </a:r>
            <a:endParaRPr lang="en-US" sz="1000" dirty="0"/>
          </a:p>
        </p:txBody>
      </p:sp>
      <p:sp>
        <p:nvSpPr>
          <p:cNvPr id="63" name="Text 61"/>
          <p:cNvSpPr/>
          <p:nvPr/>
        </p:nvSpPr>
        <p:spPr>
          <a:xfrm>
            <a:off x="2148840" y="4416552"/>
            <a:ext cx="1645920" cy="457200"/>
          </a:xfrm>
          <a:prstGeom prst="rect">
            <a:avLst/>
          </a:prstGeom>
          <a:noFill/>
          <a:ln/>
        </p:spPr>
        <p:txBody>
          <a:bodyPr wrap="square" lIns="0" tIns="0" rIns="0" bIns="0" rtlCol="0" anchor="ctr"/>
          <a:lstStyle/>
          <a:p>
            <a:pPr indent="0" marL="0">
              <a:buNone/>
            </a:pPr>
            <a:r>
              <a:rPr lang="en-US" sz="950" dirty="0">
                <a:solidFill>
                  <a:srgbClr val="FFFFFF"/>
                </a:solidFill>
                <a:latin typeface="Calibri Light" pitchFamily="34" charset="0"/>
                <a:ea typeface="Calibri Light" pitchFamily="34" charset="-122"/>
                <a:cs typeface="Calibri Light" pitchFamily="34" charset="-120"/>
              </a:rPr>
              <a:t>✓  Apparatus runs 3 cycles</a:t>
            </a:r>
            <a:endParaRPr lang="en-US" sz="950" dirty="0"/>
          </a:p>
        </p:txBody>
      </p:sp>
      <p:sp>
        <p:nvSpPr>
          <p:cNvPr id="64" name="Text 62"/>
          <p:cNvSpPr/>
          <p:nvPr/>
        </p:nvSpPr>
        <p:spPr>
          <a:xfrm>
            <a:off x="3813048" y="4416552"/>
            <a:ext cx="1645920" cy="457200"/>
          </a:xfrm>
          <a:prstGeom prst="rect">
            <a:avLst/>
          </a:prstGeom>
          <a:noFill/>
          <a:ln/>
        </p:spPr>
        <p:txBody>
          <a:bodyPr wrap="square" lIns="0" tIns="0" rIns="0" bIns="0" rtlCol="0" anchor="ctr"/>
          <a:lstStyle/>
          <a:p>
            <a:pPr indent="0" marL="0">
              <a:buNone/>
            </a:pPr>
            <a:r>
              <a:rPr lang="en-US" sz="950" dirty="0">
                <a:solidFill>
                  <a:srgbClr val="FFFFFF"/>
                </a:solidFill>
                <a:latin typeface="Calibri Light" pitchFamily="34" charset="0"/>
                <a:ea typeface="Calibri Light" pitchFamily="34" charset="-122"/>
                <a:cs typeface="Calibri Light" pitchFamily="34" charset="-120"/>
              </a:rPr>
              <a:t>✓  Data logged each cycle</a:t>
            </a:r>
            <a:endParaRPr lang="en-US" sz="950" dirty="0"/>
          </a:p>
        </p:txBody>
      </p:sp>
      <p:sp>
        <p:nvSpPr>
          <p:cNvPr id="65" name="Text 63"/>
          <p:cNvSpPr/>
          <p:nvPr/>
        </p:nvSpPr>
        <p:spPr>
          <a:xfrm>
            <a:off x="5477256" y="4416552"/>
            <a:ext cx="1645920" cy="457200"/>
          </a:xfrm>
          <a:prstGeom prst="rect">
            <a:avLst/>
          </a:prstGeom>
          <a:noFill/>
          <a:ln/>
        </p:spPr>
        <p:txBody>
          <a:bodyPr wrap="square" lIns="0" tIns="0" rIns="0" bIns="0" rtlCol="0" anchor="ctr"/>
          <a:lstStyle/>
          <a:p>
            <a:pPr indent="0" marL="0">
              <a:buNone/>
            </a:pPr>
            <a:r>
              <a:rPr lang="en-US" sz="950" dirty="0">
                <a:solidFill>
                  <a:srgbClr val="FFFFFF"/>
                </a:solidFill>
                <a:latin typeface="Calibri Light" pitchFamily="34" charset="0"/>
                <a:ea typeface="Calibri Light" pitchFamily="34" charset="-122"/>
                <a:cs typeface="Calibri Light" pitchFamily="34" charset="-120"/>
              </a:rPr>
              <a:t>✓  LED shows experiment state</a:t>
            </a:r>
            <a:endParaRPr lang="en-US" sz="950" dirty="0"/>
          </a:p>
        </p:txBody>
      </p:sp>
      <p:sp>
        <p:nvSpPr>
          <p:cNvPr id="66" name="Text 64"/>
          <p:cNvSpPr/>
          <p:nvPr/>
        </p:nvSpPr>
        <p:spPr>
          <a:xfrm>
            <a:off x="7141464" y="4416552"/>
            <a:ext cx="1645920" cy="457200"/>
          </a:xfrm>
          <a:prstGeom prst="rect">
            <a:avLst/>
          </a:prstGeom>
          <a:noFill/>
          <a:ln/>
        </p:spPr>
        <p:txBody>
          <a:bodyPr wrap="square" lIns="0" tIns="0" rIns="0" bIns="0" rtlCol="0" anchor="ctr"/>
          <a:lstStyle/>
          <a:p>
            <a:pPr indent="0" marL="0">
              <a:buNone/>
            </a:pPr>
            <a:r>
              <a:rPr lang="en-US" sz="950" dirty="0">
                <a:solidFill>
                  <a:srgbClr val="FFFFFF"/>
                </a:solidFill>
                <a:latin typeface="Calibri Light" pitchFamily="34" charset="0"/>
                <a:ea typeface="Calibri Light" pitchFamily="34" charset="-122"/>
                <a:cs typeface="Calibri Light" pitchFamily="34" charset="-120"/>
              </a:rPr>
              <a:t>✓  Variables clearly defined</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1F3A"/>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0" y="0"/>
            <a:ext cx="9144000" cy="566928"/>
          </a:xfrm>
          <a:prstGeom prst="rect">
            <a:avLst/>
          </a:prstGeom>
          <a:solidFill>
            <a:srgbClr val="4BBDB3"/>
          </a:solidFill>
          <a:ln w="12700">
            <a:solidFill>
              <a:srgbClr val="4BBDB3"/>
            </a:solidFill>
            <a:prstDash val="solid"/>
          </a:ln>
        </p:spPr>
      </p:sp>
      <p:sp>
        <p:nvSpPr>
          <p:cNvPr id="18" name="Shape 16"/>
          <p:cNvSpPr/>
          <p:nvPr/>
        </p:nvSpPr>
        <p:spPr>
          <a:xfrm>
            <a:off x="0" y="0"/>
            <a:ext cx="1005840" cy="566928"/>
          </a:xfrm>
          <a:prstGeom prst="rect">
            <a:avLst/>
          </a:prstGeom>
          <a:solidFill>
            <a:srgbClr val="3AA89E"/>
          </a:solidFill>
          <a:ln w="12700">
            <a:solidFill>
              <a:srgbClr val="3AA89E"/>
            </a:solidFill>
            <a:prstDash val="solid"/>
          </a:ln>
        </p:spPr>
      </p:sp>
      <p:sp>
        <p:nvSpPr>
          <p:cNvPr id="19" name="Text 17"/>
          <p:cNvSpPr/>
          <p:nvPr/>
        </p:nvSpPr>
        <p:spPr>
          <a:xfrm>
            <a:off x="0" y="0"/>
            <a:ext cx="1005840" cy="566928"/>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Calibri" pitchFamily="34" charset="0"/>
                <a:ea typeface="Calibri" pitchFamily="34" charset="-122"/>
                <a:cs typeface="Calibri" pitchFamily="34" charset="-120"/>
              </a:rPr>
              <a:t>LESSON 08</a:t>
            </a:r>
            <a:endParaRPr lang="en-US" sz="900" dirty="0"/>
          </a:p>
        </p:txBody>
      </p:sp>
      <p:sp>
        <p:nvSpPr>
          <p:cNvPr id="20" name="Text 18"/>
          <p:cNvSpPr/>
          <p:nvPr/>
        </p:nvSpPr>
        <p:spPr>
          <a:xfrm>
            <a:off x="1097280" y="0"/>
            <a:ext cx="6858000" cy="566928"/>
          </a:xfrm>
          <a:prstGeom prst="rect">
            <a:avLst/>
          </a:prstGeom>
          <a:noFill/>
          <a:ln/>
        </p:spPr>
        <p:txBody>
          <a:bodyPr wrap="square" lIns="0" tIns="76200" rIns="0" bIns="0" rtlCol="0" anchor="ctr"/>
          <a:lstStyle/>
          <a:p>
            <a:pPr algn="l" indent="0" marL="0">
              <a:buNone/>
            </a:pPr>
            <a:r>
              <a:rPr lang="en-US" sz="1300" b="1" dirty="0">
                <a:solidFill>
                  <a:srgbClr val="0D1B3E"/>
                </a:solidFill>
                <a:latin typeface="Calibri" pitchFamily="34" charset="0"/>
                <a:ea typeface="Calibri" pitchFamily="34" charset="-122"/>
                <a:cs typeface="Calibri" pitchFamily="34" charset="-120"/>
              </a:rPr>
              <a:t>Assessment &amp; Differentiation</a:t>
            </a:r>
            <a:endParaRPr lang="en-US" sz="1300" dirty="0"/>
          </a:p>
        </p:txBody>
      </p:sp>
      <p:sp>
        <p:nvSpPr>
          <p:cNvPr id="21" name="Text 19"/>
          <p:cNvSpPr/>
          <p:nvPr/>
        </p:nvSpPr>
        <p:spPr>
          <a:xfrm>
            <a:off x="7040880" y="0"/>
            <a:ext cx="2103120" cy="566928"/>
          </a:xfrm>
          <a:prstGeom prst="rect">
            <a:avLst/>
          </a:prstGeom>
          <a:noFill/>
          <a:ln/>
        </p:spPr>
        <p:txBody>
          <a:bodyPr wrap="square" lIns="0" tIns="0" rIns="101600" bIns="0" rtlCol="0" anchor="ctr"/>
          <a:lstStyle/>
          <a:p>
            <a:pPr algn="r" indent="0" marL="0">
              <a:buNone/>
            </a:pPr>
            <a:r>
              <a:rPr lang="en-US" sz="850" b="1" spc="80" kern="0" dirty="0">
                <a:solidFill>
                  <a:srgbClr val="0D1B3E"/>
                </a:solidFill>
                <a:latin typeface="Calibri" pitchFamily="34" charset="0"/>
                <a:ea typeface="Calibri" pitchFamily="34" charset="-122"/>
                <a:cs typeface="Calibri" pitchFamily="34" charset="-120"/>
              </a:rPr>
              <a:t>TECHTELLIGENCE</a:t>
            </a:r>
            <a:endParaRPr lang="en-US" sz="850" dirty="0"/>
          </a:p>
        </p:txBody>
      </p:sp>
      <p:sp>
        <p:nvSpPr>
          <p:cNvPr id="22" name="Shape 20"/>
          <p:cNvSpPr/>
          <p:nvPr/>
        </p:nvSpPr>
        <p:spPr>
          <a:xfrm>
            <a:off x="274320" y="749808"/>
            <a:ext cx="4160520" cy="4160520"/>
          </a:xfrm>
          <a:prstGeom prst="rect">
            <a:avLst/>
          </a:prstGeom>
          <a:solidFill>
            <a:srgbClr val="152040"/>
          </a:solidFill>
          <a:ln w="19050">
            <a:solidFill>
              <a:srgbClr val="4BBDB3"/>
            </a:solidFill>
            <a:prstDash val="solid"/>
          </a:ln>
          <a:effectLst>
            <a:outerShdw sx="100000" sy="100000" kx="0" ky="0" algn="bl" rotWithShape="0" blurRad="101600" dist="38100" dir="8100000">
              <a:srgbClr val="000000">
                <a:alpha val="25000"/>
              </a:srgbClr>
            </a:outerShdw>
          </a:effectLst>
        </p:spPr>
      </p:sp>
      <p:sp>
        <p:nvSpPr>
          <p:cNvPr id="23" name="Shape 21"/>
          <p:cNvSpPr/>
          <p:nvPr/>
        </p:nvSpPr>
        <p:spPr>
          <a:xfrm>
            <a:off x="274320" y="749808"/>
            <a:ext cx="4160520" cy="64008"/>
          </a:xfrm>
          <a:prstGeom prst="rect">
            <a:avLst/>
          </a:prstGeom>
          <a:solidFill>
            <a:srgbClr val="4BBDB3"/>
          </a:solidFill>
          <a:ln w="12700">
            <a:solidFill>
              <a:srgbClr val="4BBDB3"/>
            </a:solidFill>
            <a:prstDash val="solid"/>
          </a:ln>
        </p:spPr>
      </p:sp>
      <p:sp>
        <p:nvSpPr>
          <p:cNvPr id="24" name="Text 22"/>
          <p:cNvSpPr/>
          <p:nvPr/>
        </p:nvSpPr>
        <p:spPr>
          <a:xfrm>
            <a:off x="411480" y="850392"/>
            <a:ext cx="3840480" cy="411480"/>
          </a:xfrm>
          <a:prstGeom prst="rect">
            <a:avLst/>
          </a:prstGeom>
          <a:noFill/>
          <a:ln/>
        </p:spPr>
        <p:txBody>
          <a:bodyPr wrap="square" lIns="0" tIns="0" rIns="0" bIns="0" rtlCol="0" anchor="ctr"/>
          <a:lstStyle/>
          <a:p>
            <a:pPr indent="0" marL="0">
              <a:buNone/>
            </a:pPr>
            <a:r>
              <a:rPr lang="en-US" sz="1500" b="1" dirty="0">
                <a:solidFill>
                  <a:srgbClr val="4BBDB3"/>
                </a:solidFill>
                <a:latin typeface="Calibri" pitchFamily="34" charset="0"/>
                <a:ea typeface="Calibri" pitchFamily="34" charset="-122"/>
                <a:cs typeface="Calibri" pitchFamily="34" charset="-120"/>
              </a:rPr>
              <a:t>📊  Assessment Strategies</a:t>
            </a:r>
            <a:endParaRPr lang="en-US" sz="1500" dirty="0"/>
          </a:p>
        </p:txBody>
      </p:sp>
      <p:sp>
        <p:nvSpPr>
          <p:cNvPr id="25" name="Shape 23"/>
          <p:cNvSpPr/>
          <p:nvPr/>
        </p:nvSpPr>
        <p:spPr>
          <a:xfrm>
            <a:off x="384048" y="1353312"/>
            <a:ext cx="3931920" cy="987552"/>
          </a:xfrm>
          <a:prstGeom prst="rect">
            <a:avLst/>
          </a:prstGeom>
          <a:solidFill>
            <a:srgbClr val="172547"/>
          </a:solidFill>
          <a:ln w="12700">
            <a:solidFill>
              <a:srgbClr val="172547"/>
            </a:solidFill>
            <a:prstDash val="solid"/>
          </a:ln>
        </p:spPr>
      </p:sp>
      <p:sp>
        <p:nvSpPr>
          <p:cNvPr id="26" name="Text 24"/>
          <p:cNvSpPr/>
          <p:nvPr/>
        </p:nvSpPr>
        <p:spPr>
          <a:xfrm>
            <a:off x="438912" y="1463040"/>
            <a:ext cx="411480" cy="411480"/>
          </a:xfrm>
          <a:prstGeom prst="rect">
            <a:avLst/>
          </a:prstGeom>
          <a:noFill/>
          <a:ln/>
        </p:spPr>
        <p:txBody>
          <a:bodyPr wrap="square" lIns="0" tIns="0" rIns="0" bIns="0" rtlCol="0" anchor="ctr"/>
          <a:lstStyle/>
          <a:p>
            <a:pPr algn="ctr" indent="0" marL="0">
              <a:buNone/>
            </a:pPr>
            <a:r>
              <a:rPr lang="en-US" sz="2000" dirty="0">
                <a:solidFill>
                  <a:srgbClr val="000000"/>
                </a:solidFill>
              </a:rPr>
              <a:t>👁</a:t>
            </a:r>
            <a:endParaRPr lang="en-US" sz="2000" dirty="0"/>
          </a:p>
        </p:txBody>
      </p:sp>
      <p:sp>
        <p:nvSpPr>
          <p:cNvPr id="27" name="Text 25"/>
          <p:cNvSpPr/>
          <p:nvPr/>
        </p:nvSpPr>
        <p:spPr>
          <a:xfrm>
            <a:off x="914400" y="1426464"/>
            <a:ext cx="3200400" cy="274320"/>
          </a:xfrm>
          <a:prstGeom prst="rect">
            <a:avLst/>
          </a:prstGeom>
          <a:noFill/>
          <a:ln/>
        </p:spPr>
        <p:txBody>
          <a:bodyPr wrap="square" lIns="0" tIns="0" rIns="0" bIns="0" rtlCol="0" anchor="ctr"/>
          <a:lstStyle/>
          <a:p>
            <a:pPr indent="0" marL="0">
              <a:buNone/>
            </a:pPr>
            <a:r>
              <a:rPr lang="en-US" sz="950" b="1" spc="120" kern="0" dirty="0">
                <a:solidFill>
                  <a:srgbClr val="4BBDB3"/>
                </a:solidFill>
                <a:latin typeface="Calibri" pitchFamily="34" charset="0"/>
                <a:ea typeface="Calibri" pitchFamily="34" charset="-122"/>
                <a:cs typeface="Calibri" pitchFamily="34" charset="-120"/>
              </a:rPr>
              <a:t>FORMATIVE</a:t>
            </a:r>
            <a:endParaRPr lang="en-US" sz="950" dirty="0"/>
          </a:p>
        </p:txBody>
      </p:sp>
      <p:sp>
        <p:nvSpPr>
          <p:cNvPr id="28" name="Text 26"/>
          <p:cNvSpPr/>
          <p:nvPr/>
        </p:nvSpPr>
        <p:spPr>
          <a:xfrm>
            <a:off x="914400" y="1700784"/>
            <a:ext cx="3246120" cy="548640"/>
          </a:xfrm>
          <a:prstGeom prst="rect">
            <a:avLst/>
          </a:prstGeom>
          <a:noFill/>
          <a:ln/>
        </p:spPr>
        <p:txBody>
          <a:bodyPr wrap="square" lIns="0" tIns="0" rIns="0" bIns="0" rtlCol="0" anchor="ctr"/>
          <a:lstStyle/>
          <a:p>
            <a:pPr indent="0" marL="0">
              <a:lnSpc>
                <a:spcPct val="130000"/>
              </a:lnSpc>
              <a:buNone/>
            </a:pPr>
            <a:r>
              <a:rPr lang="en-US" sz="1050" dirty="0">
                <a:solidFill>
                  <a:srgbClr val="FFFFFF"/>
                </a:solidFill>
                <a:latin typeface="Calibri Light" pitchFamily="34" charset="0"/>
                <a:ea typeface="Calibri Light" pitchFamily="34" charset="-122"/>
                <a:cs typeface="Calibri Light" pitchFamily="34" charset="-120"/>
              </a:rPr>
              <a:t>Observation of experimental design choices</a:t>
            </a:r>
            <a:endParaRPr lang="en-US" sz="1050" dirty="0"/>
          </a:p>
          <a:p>
            <a:pPr indent="0" marL="0">
              <a:lnSpc>
                <a:spcPct val="130000"/>
              </a:lnSpc>
              <a:buNone/>
            </a:pPr>
            <a:r>
              <a:rPr lang="en-US" sz="1050" dirty="0">
                <a:solidFill>
                  <a:srgbClr val="FFFFFF"/>
                </a:solidFill>
                <a:latin typeface="Calibri Light" pitchFamily="34" charset="0"/>
                <a:ea typeface="Calibri Light" pitchFamily="34" charset="-122"/>
                <a:cs typeface="Calibri Light" pitchFamily="34" charset="-120"/>
              </a:rPr>
              <a:t>Questioning: 'What is your independent variable?'</a:t>
            </a:r>
            <a:endParaRPr lang="en-US" sz="1050" dirty="0"/>
          </a:p>
        </p:txBody>
      </p:sp>
      <p:sp>
        <p:nvSpPr>
          <p:cNvPr id="29" name="Shape 27"/>
          <p:cNvSpPr/>
          <p:nvPr/>
        </p:nvSpPr>
        <p:spPr>
          <a:xfrm>
            <a:off x="384048" y="2450592"/>
            <a:ext cx="3931920" cy="987552"/>
          </a:xfrm>
          <a:prstGeom prst="rect">
            <a:avLst/>
          </a:prstGeom>
          <a:solidFill>
            <a:srgbClr val="172547"/>
          </a:solidFill>
          <a:ln w="12700">
            <a:solidFill>
              <a:srgbClr val="172547"/>
            </a:solidFill>
            <a:prstDash val="solid"/>
          </a:ln>
        </p:spPr>
      </p:sp>
      <p:sp>
        <p:nvSpPr>
          <p:cNvPr id="30" name="Text 28"/>
          <p:cNvSpPr/>
          <p:nvPr/>
        </p:nvSpPr>
        <p:spPr>
          <a:xfrm>
            <a:off x="438912" y="2560320"/>
            <a:ext cx="411480" cy="411480"/>
          </a:xfrm>
          <a:prstGeom prst="rect">
            <a:avLst/>
          </a:prstGeom>
          <a:noFill/>
          <a:ln/>
        </p:spPr>
        <p:txBody>
          <a:bodyPr wrap="square" lIns="0" tIns="0" rIns="0" bIns="0" rtlCol="0" anchor="ctr"/>
          <a:lstStyle/>
          <a:p>
            <a:pPr algn="ctr" indent="0" marL="0">
              <a:buNone/>
            </a:pPr>
            <a:r>
              <a:rPr lang="en-US" sz="2000" dirty="0">
                <a:solidFill>
                  <a:srgbClr val="000000"/>
                </a:solidFill>
              </a:rPr>
              <a:t>📁</a:t>
            </a:r>
            <a:endParaRPr lang="en-US" sz="2000" dirty="0"/>
          </a:p>
        </p:txBody>
      </p:sp>
      <p:sp>
        <p:nvSpPr>
          <p:cNvPr id="31" name="Text 29"/>
          <p:cNvSpPr/>
          <p:nvPr/>
        </p:nvSpPr>
        <p:spPr>
          <a:xfrm>
            <a:off x="914400" y="2523744"/>
            <a:ext cx="3200400" cy="274320"/>
          </a:xfrm>
          <a:prstGeom prst="rect">
            <a:avLst/>
          </a:prstGeom>
          <a:noFill/>
          <a:ln/>
        </p:spPr>
        <p:txBody>
          <a:bodyPr wrap="square" lIns="0" tIns="0" rIns="0" bIns="0" rtlCol="0" anchor="ctr"/>
          <a:lstStyle/>
          <a:p>
            <a:pPr indent="0" marL="0">
              <a:buNone/>
            </a:pPr>
            <a:r>
              <a:rPr lang="en-US" sz="950" b="1" spc="120" kern="0" dirty="0">
                <a:solidFill>
                  <a:srgbClr val="4BBDB3"/>
                </a:solidFill>
                <a:latin typeface="Calibri" pitchFamily="34" charset="0"/>
                <a:ea typeface="Calibri" pitchFamily="34" charset="-122"/>
                <a:cs typeface="Calibri" pitchFamily="34" charset="-120"/>
              </a:rPr>
              <a:t>PORTFOLIO</a:t>
            </a:r>
            <a:endParaRPr lang="en-US" sz="950" dirty="0"/>
          </a:p>
        </p:txBody>
      </p:sp>
      <p:sp>
        <p:nvSpPr>
          <p:cNvPr id="32" name="Text 30"/>
          <p:cNvSpPr/>
          <p:nvPr/>
        </p:nvSpPr>
        <p:spPr>
          <a:xfrm>
            <a:off x="914400" y="2798064"/>
            <a:ext cx="3246120" cy="548640"/>
          </a:xfrm>
          <a:prstGeom prst="rect">
            <a:avLst/>
          </a:prstGeom>
          <a:noFill/>
          <a:ln/>
        </p:spPr>
        <p:txBody>
          <a:bodyPr wrap="square" lIns="0" tIns="0" rIns="0" bIns="0" rtlCol="0" anchor="ctr"/>
          <a:lstStyle/>
          <a:p>
            <a:pPr indent="0" marL="0">
              <a:lnSpc>
                <a:spcPct val="130000"/>
              </a:lnSpc>
              <a:buNone/>
            </a:pPr>
            <a:r>
              <a:rPr lang="en-US" sz="1050" dirty="0">
                <a:solidFill>
                  <a:srgbClr val="FFFFFF"/>
                </a:solidFill>
                <a:latin typeface="Calibri Light" pitchFamily="34" charset="0"/>
                <a:ea typeface="Calibri Light" pitchFamily="34" charset="-122"/>
                <a:cs typeface="Calibri Light" pitchFamily="34" charset="-120"/>
              </a:rPr>
              <a:t>Design Brief + hypothesis + data log (3 cycles)</a:t>
            </a:r>
            <a:endParaRPr lang="en-US" sz="1050" dirty="0"/>
          </a:p>
          <a:p>
            <a:pPr indent="0" marL="0">
              <a:lnSpc>
                <a:spcPct val="130000"/>
              </a:lnSpc>
              <a:buNone/>
            </a:pPr>
            <a:r>
              <a:rPr lang="en-US" sz="1050" dirty="0">
                <a:solidFill>
                  <a:srgbClr val="FFFFFF"/>
                </a:solidFill>
                <a:latin typeface="Calibri Light" pitchFamily="34" charset="0"/>
                <a:ea typeface="Calibri Light" pitchFamily="34" charset="-122"/>
                <a:cs typeface="Calibri Light" pitchFamily="34" charset="-120"/>
              </a:rPr>
              <a:t>Annotated photo of apparatus with variable labels</a:t>
            </a:r>
            <a:endParaRPr lang="en-US" sz="1050" dirty="0"/>
          </a:p>
        </p:txBody>
      </p:sp>
      <p:sp>
        <p:nvSpPr>
          <p:cNvPr id="33" name="Shape 31"/>
          <p:cNvSpPr/>
          <p:nvPr/>
        </p:nvSpPr>
        <p:spPr>
          <a:xfrm>
            <a:off x="384048" y="3547872"/>
            <a:ext cx="3931920" cy="987552"/>
          </a:xfrm>
          <a:prstGeom prst="rect">
            <a:avLst/>
          </a:prstGeom>
          <a:solidFill>
            <a:srgbClr val="172547"/>
          </a:solidFill>
          <a:ln w="12700">
            <a:solidFill>
              <a:srgbClr val="172547"/>
            </a:solidFill>
            <a:prstDash val="solid"/>
          </a:ln>
        </p:spPr>
      </p:sp>
      <p:sp>
        <p:nvSpPr>
          <p:cNvPr id="34" name="Text 32"/>
          <p:cNvSpPr/>
          <p:nvPr/>
        </p:nvSpPr>
        <p:spPr>
          <a:xfrm>
            <a:off x="438912" y="3657600"/>
            <a:ext cx="411480" cy="411480"/>
          </a:xfrm>
          <a:prstGeom prst="rect">
            <a:avLst/>
          </a:prstGeom>
          <a:noFill/>
          <a:ln/>
        </p:spPr>
        <p:txBody>
          <a:bodyPr wrap="square" lIns="0" tIns="0" rIns="0" bIns="0" rtlCol="0" anchor="ctr"/>
          <a:lstStyle/>
          <a:p>
            <a:pPr algn="ctr" indent="0" marL="0">
              <a:buNone/>
            </a:pPr>
            <a:r>
              <a:rPr lang="en-US" sz="2000" dirty="0">
                <a:solidFill>
                  <a:srgbClr val="000000"/>
                </a:solidFill>
              </a:rPr>
              <a:t>🎯</a:t>
            </a:r>
            <a:endParaRPr lang="en-US" sz="2000" dirty="0"/>
          </a:p>
        </p:txBody>
      </p:sp>
      <p:sp>
        <p:nvSpPr>
          <p:cNvPr id="35" name="Text 33"/>
          <p:cNvSpPr/>
          <p:nvPr/>
        </p:nvSpPr>
        <p:spPr>
          <a:xfrm>
            <a:off x="914400" y="3621024"/>
            <a:ext cx="3200400" cy="274320"/>
          </a:xfrm>
          <a:prstGeom prst="rect">
            <a:avLst/>
          </a:prstGeom>
          <a:noFill/>
          <a:ln/>
        </p:spPr>
        <p:txBody>
          <a:bodyPr wrap="square" lIns="0" tIns="0" rIns="0" bIns="0" rtlCol="0" anchor="ctr"/>
          <a:lstStyle/>
          <a:p>
            <a:pPr indent="0" marL="0">
              <a:buNone/>
            </a:pPr>
            <a:r>
              <a:rPr lang="en-US" sz="950" b="1" spc="120" kern="0" dirty="0">
                <a:solidFill>
                  <a:srgbClr val="4BBDB3"/>
                </a:solidFill>
                <a:latin typeface="Calibri" pitchFamily="34" charset="0"/>
                <a:ea typeface="Calibri" pitchFamily="34" charset="-122"/>
                <a:cs typeface="Calibri" pitchFamily="34" charset="-120"/>
              </a:rPr>
              <a:t>SUMMATIVE</a:t>
            </a:r>
            <a:endParaRPr lang="en-US" sz="950" dirty="0"/>
          </a:p>
        </p:txBody>
      </p:sp>
      <p:sp>
        <p:nvSpPr>
          <p:cNvPr id="36" name="Text 34"/>
          <p:cNvSpPr/>
          <p:nvPr/>
        </p:nvSpPr>
        <p:spPr>
          <a:xfrm>
            <a:off x="914400" y="3895344"/>
            <a:ext cx="3246120" cy="548640"/>
          </a:xfrm>
          <a:prstGeom prst="rect">
            <a:avLst/>
          </a:prstGeom>
          <a:noFill/>
          <a:ln/>
        </p:spPr>
        <p:txBody>
          <a:bodyPr wrap="square" lIns="0" tIns="0" rIns="0" bIns="0" rtlCol="0" anchor="ctr"/>
          <a:lstStyle/>
          <a:p>
            <a:pPr indent="0" marL="0">
              <a:lnSpc>
                <a:spcPct val="130000"/>
              </a:lnSpc>
              <a:buNone/>
            </a:pPr>
            <a:r>
              <a:rPr lang="en-US" sz="1050" dirty="0">
                <a:solidFill>
                  <a:srgbClr val="FFFFFF"/>
                </a:solidFill>
                <a:latin typeface="Calibri Light" pitchFamily="34" charset="0"/>
                <a:ea typeface="Calibri Light" pitchFamily="34" charset="-122"/>
                <a:cs typeface="Calibri Light" pitchFamily="34" charset="-120"/>
              </a:rPr>
              <a:t>Live experiment demo — 3 full automated cycles</a:t>
            </a:r>
            <a:endParaRPr lang="en-US" sz="1050" dirty="0"/>
          </a:p>
          <a:p>
            <a:pPr indent="0" marL="0">
              <a:lnSpc>
                <a:spcPct val="130000"/>
              </a:lnSpc>
              <a:buNone/>
            </a:pPr>
            <a:r>
              <a:rPr lang="en-US" sz="1050" dirty="0">
                <a:solidFill>
                  <a:srgbClr val="FFFFFF"/>
                </a:solidFill>
                <a:latin typeface="Calibri Light" pitchFamily="34" charset="0"/>
                <a:ea typeface="Calibri Light" pitchFamily="34" charset="-122"/>
                <a:cs typeface="Calibri Light" pitchFamily="34" charset="-120"/>
              </a:rPr>
              <a:t>Team presents findings connecting to space science</a:t>
            </a:r>
            <a:endParaRPr lang="en-US" sz="1050" dirty="0"/>
          </a:p>
        </p:txBody>
      </p:sp>
      <p:sp>
        <p:nvSpPr>
          <p:cNvPr id="37" name="Shape 35"/>
          <p:cNvSpPr/>
          <p:nvPr/>
        </p:nvSpPr>
        <p:spPr>
          <a:xfrm>
            <a:off x="4709160" y="749808"/>
            <a:ext cx="4160520" cy="4160520"/>
          </a:xfrm>
          <a:prstGeom prst="rect">
            <a:avLst/>
          </a:prstGeom>
          <a:solidFill>
            <a:srgbClr val="152040"/>
          </a:solidFill>
          <a:ln w="19050">
            <a:solidFill>
              <a:srgbClr val="7B6CB5"/>
            </a:solidFill>
            <a:prstDash val="solid"/>
          </a:ln>
          <a:effectLst>
            <a:outerShdw sx="100000" sy="100000" kx="0" ky="0" algn="bl" rotWithShape="0" blurRad="101600" dist="38100" dir="8100000">
              <a:srgbClr val="000000">
                <a:alpha val="25000"/>
              </a:srgbClr>
            </a:outerShdw>
          </a:effectLst>
        </p:spPr>
      </p:sp>
      <p:sp>
        <p:nvSpPr>
          <p:cNvPr id="38" name="Shape 36"/>
          <p:cNvSpPr/>
          <p:nvPr/>
        </p:nvSpPr>
        <p:spPr>
          <a:xfrm>
            <a:off x="4709160" y="749808"/>
            <a:ext cx="4160520" cy="64008"/>
          </a:xfrm>
          <a:prstGeom prst="rect">
            <a:avLst/>
          </a:prstGeom>
          <a:solidFill>
            <a:srgbClr val="7B6CB5"/>
          </a:solidFill>
          <a:ln w="12700">
            <a:solidFill>
              <a:srgbClr val="7B6CB5"/>
            </a:solidFill>
            <a:prstDash val="solid"/>
          </a:ln>
        </p:spPr>
      </p:sp>
      <p:sp>
        <p:nvSpPr>
          <p:cNvPr id="39" name="Text 37"/>
          <p:cNvSpPr/>
          <p:nvPr/>
        </p:nvSpPr>
        <p:spPr>
          <a:xfrm>
            <a:off x="4846320" y="850392"/>
            <a:ext cx="3840480" cy="411480"/>
          </a:xfrm>
          <a:prstGeom prst="rect">
            <a:avLst/>
          </a:prstGeom>
          <a:noFill/>
          <a:ln/>
        </p:spPr>
        <p:txBody>
          <a:bodyPr wrap="square" lIns="0" tIns="0" rIns="0" bIns="0" rtlCol="0" anchor="ctr"/>
          <a:lstStyle/>
          <a:p>
            <a:pPr indent="0" marL="0">
              <a:buNone/>
            </a:pPr>
            <a:r>
              <a:rPr lang="en-US" sz="1500" b="1" dirty="0">
                <a:solidFill>
                  <a:srgbClr val="7B6CB5"/>
                </a:solidFill>
                <a:latin typeface="Calibri" pitchFamily="34" charset="0"/>
                <a:ea typeface="Calibri" pitchFamily="34" charset="-122"/>
                <a:cs typeface="Calibri" pitchFamily="34" charset="-120"/>
              </a:rPr>
              <a:t>🎯  Differentiation Strategies</a:t>
            </a:r>
            <a:endParaRPr lang="en-US" sz="1500" dirty="0"/>
          </a:p>
        </p:txBody>
      </p:sp>
      <p:sp>
        <p:nvSpPr>
          <p:cNvPr id="40" name="Shape 38"/>
          <p:cNvSpPr/>
          <p:nvPr/>
        </p:nvSpPr>
        <p:spPr>
          <a:xfrm>
            <a:off x="4818888" y="1353312"/>
            <a:ext cx="3931920" cy="777240"/>
          </a:xfrm>
          <a:prstGeom prst="rect">
            <a:avLst/>
          </a:prstGeom>
          <a:solidFill>
            <a:srgbClr val="172547"/>
          </a:solidFill>
          <a:ln w="12700">
            <a:solidFill>
              <a:srgbClr val="34D399"/>
            </a:solidFill>
            <a:prstDash val="solid"/>
          </a:ln>
        </p:spPr>
      </p:sp>
      <p:sp>
        <p:nvSpPr>
          <p:cNvPr id="41" name="Text 39"/>
          <p:cNvSpPr/>
          <p:nvPr/>
        </p:nvSpPr>
        <p:spPr>
          <a:xfrm>
            <a:off x="4919472" y="1417320"/>
            <a:ext cx="3657600" cy="25603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  Scaffolding</a:t>
            </a:r>
            <a:endParaRPr lang="en-US" sz="1100" dirty="0"/>
          </a:p>
        </p:txBody>
      </p:sp>
      <p:sp>
        <p:nvSpPr>
          <p:cNvPr id="42" name="Text 40"/>
          <p:cNvSpPr/>
          <p:nvPr/>
        </p:nvSpPr>
        <p:spPr>
          <a:xfrm>
            <a:off x="4919472" y="1691640"/>
            <a:ext cx="3703320" cy="402336"/>
          </a:xfrm>
          <a:prstGeom prst="rect">
            <a:avLst/>
          </a:prstGeom>
          <a:noFill/>
          <a:ln/>
        </p:spPr>
        <p:txBody>
          <a:bodyPr wrap="square" lIns="0" tIns="0" rIns="0" bIns="0" rtlCol="0" anchor="ctr"/>
          <a:lstStyle/>
          <a:p>
            <a:pPr indent="0" marL="0">
              <a:lnSpc>
                <a:spcPct val="125000"/>
              </a:lnSpc>
              <a:buNone/>
            </a:pPr>
            <a:r>
              <a:rPr lang="en-US" sz="950" dirty="0">
                <a:solidFill>
                  <a:srgbClr val="CBD5E1"/>
                </a:solidFill>
                <a:latin typeface="Calibri Light" pitchFamily="34" charset="0"/>
                <a:ea typeface="Calibri Light" pitchFamily="34" charset="-122"/>
                <a:cs typeface="Calibri Light" pitchFamily="34" charset="-120"/>
              </a:rPr>
              <a:t>Pre-written 3-cycle loop scaffold — students fill in the motor command, Sonar reading, LED log code, and rest period duration.</a:t>
            </a:r>
            <a:endParaRPr lang="en-US" sz="950" dirty="0"/>
          </a:p>
        </p:txBody>
      </p:sp>
      <p:sp>
        <p:nvSpPr>
          <p:cNvPr id="43" name="Shape 41"/>
          <p:cNvSpPr/>
          <p:nvPr/>
        </p:nvSpPr>
        <p:spPr>
          <a:xfrm>
            <a:off x="4818888" y="2240280"/>
            <a:ext cx="3931920" cy="777240"/>
          </a:xfrm>
          <a:prstGeom prst="rect">
            <a:avLst/>
          </a:prstGeom>
          <a:solidFill>
            <a:srgbClr val="172547"/>
          </a:solidFill>
          <a:ln w="12700">
            <a:solidFill>
              <a:srgbClr val="4BBDB3"/>
            </a:solidFill>
            <a:prstDash val="solid"/>
          </a:ln>
        </p:spPr>
      </p:sp>
      <p:sp>
        <p:nvSpPr>
          <p:cNvPr id="44" name="Text 42"/>
          <p:cNvSpPr/>
          <p:nvPr/>
        </p:nvSpPr>
        <p:spPr>
          <a:xfrm>
            <a:off x="4919472" y="2304288"/>
            <a:ext cx="3657600" cy="25603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  Extension</a:t>
            </a:r>
            <a:endParaRPr lang="en-US" sz="1100" dirty="0"/>
          </a:p>
        </p:txBody>
      </p:sp>
      <p:sp>
        <p:nvSpPr>
          <p:cNvPr id="45" name="Text 43"/>
          <p:cNvSpPr/>
          <p:nvPr/>
        </p:nvSpPr>
        <p:spPr>
          <a:xfrm>
            <a:off x="4919472" y="2578608"/>
            <a:ext cx="3703320" cy="402336"/>
          </a:xfrm>
          <a:prstGeom prst="rect">
            <a:avLst/>
          </a:prstGeom>
          <a:noFill/>
          <a:ln/>
        </p:spPr>
        <p:txBody>
          <a:bodyPr wrap="square" lIns="0" tIns="0" rIns="0" bIns="0" rtlCol="0" anchor="ctr"/>
          <a:lstStyle/>
          <a:p>
            <a:pPr indent="0" marL="0">
              <a:lnSpc>
                <a:spcPct val="125000"/>
              </a:lnSpc>
              <a:buNone/>
            </a:pPr>
            <a:r>
              <a:rPr lang="en-US" sz="950" dirty="0">
                <a:solidFill>
                  <a:srgbClr val="CBD5E1"/>
                </a:solidFill>
                <a:latin typeface="Calibri Light" pitchFamily="34" charset="0"/>
                <a:ea typeface="Calibri Light" pitchFamily="34" charset="-122"/>
                <a:cs typeface="Calibri Light" pitchFamily="34" charset="-120"/>
              </a:rPr>
              <a:t>Add an analysis phase: after 3 cycles, calculate the average Sonar reading across all samples and display it on LED.</a:t>
            </a:r>
            <a:endParaRPr lang="en-US" sz="950" dirty="0"/>
          </a:p>
        </p:txBody>
      </p:sp>
      <p:sp>
        <p:nvSpPr>
          <p:cNvPr id="46" name="Shape 44"/>
          <p:cNvSpPr/>
          <p:nvPr/>
        </p:nvSpPr>
        <p:spPr>
          <a:xfrm>
            <a:off x="4818888" y="3127248"/>
            <a:ext cx="3931920" cy="777240"/>
          </a:xfrm>
          <a:prstGeom prst="rect">
            <a:avLst/>
          </a:prstGeom>
          <a:solidFill>
            <a:srgbClr val="172547"/>
          </a:solidFill>
          <a:ln w="12700">
            <a:solidFill>
              <a:srgbClr val="F5C842"/>
            </a:solidFill>
            <a:prstDash val="solid"/>
          </a:ln>
        </p:spPr>
      </p:sp>
      <p:sp>
        <p:nvSpPr>
          <p:cNvPr id="47" name="Text 45"/>
          <p:cNvSpPr/>
          <p:nvPr/>
        </p:nvSpPr>
        <p:spPr>
          <a:xfrm>
            <a:off x="4919472" y="3191256"/>
            <a:ext cx="3657600" cy="25603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  ELL Support</a:t>
            </a:r>
            <a:endParaRPr lang="en-US" sz="1100" dirty="0"/>
          </a:p>
        </p:txBody>
      </p:sp>
      <p:sp>
        <p:nvSpPr>
          <p:cNvPr id="48" name="Text 46"/>
          <p:cNvSpPr/>
          <p:nvPr/>
        </p:nvSpPr>
        <p:spPr>
          <a:xfrm>
            <a:off x="4919472" y="3465576"/>
            <a:ext cx="3703320" cy="402336"/>
          </a:xfrm>
          <a:prstGeom prst="rect">
            <a:avLst/>
          </a:prstGeom>
          <a:noFill/>
          <a:ln/>
        </p:spPr>
        <p:txBody>
          <a:bodyPr wrap="square" lIns="0" tIns="0" rIns="0" bIns="0" rtlCol="0" anchor="ctr"/>
          <a:lstStyle/>
          <a:p>
            <a:pPr indent="0" marL="0">
              <a:lnSpc>
                <a:spcPct val="125000"/>
              </a:lnSpc>
              <a:buNone/>
            </a:pPr>
            <a:r>
              <a:rPr lang="en-US" sz="950" dirty="0">
                <a:solidFill>
                  <a:srgbClr val="CBD5E1"/>
                </a:solidFill>
                <a:latin typeface="Calibri Light" pitchFamily="34" charset="0"/>
                <a:ea typeface="Calibri Light" pitchFamily="34" charset="-122"/>
                <a:cs typeface="Calibri Light" pitchFamily="34" charset="-120"/>
              </a:rPr>
              <a:t>Scientific method visual guide in Arabic and English — students complete a bilingual lab report template alongside their build.</a:t>
            </a:r>
            <a:endParaRPr lang="en-US" sz="950" dirty="0"/>
          </a:p>
        </p:txBody>
      </p:sp>
      <p:sp>
        <p:nvSpPr>
          <p:cNvPr id="49" name="Shape 47"/>
          <p:cNvSpPr/>
          <p:nvPr/>
        </p:nvSpPr>
        <p:spPr>
          <a:xfrm>
            <a:off x="4818888" y="4014216"/>
            <a:ext cx="3931920" cy="777240"/>
          </a:xfrm>
          <a:prstGeom prst="rect">
            <a:avLst/>
          </a:prstGeom>
          <a:solidFill>
            <a:srgbClr val="172547"/>
          </a:solidFill>
          <a:ln w="12700">
            <a:solidFill>
              <a:srgbClr val="E8707A"/>
            </a:solidFill>
            <a:prstDash val="solid"/>
          </a:ln>
        </p:spPr>
      </p:sp>
      <p:sp>
        <p:nvSpPr>
          <p:cNvPr id="50" name="Text 48"/>
          <p:cNvSpPr/>
          <p:nvPr/>
        </p:nvSpPr>
        <p:spPr>
          <a:xfrm>
            <a:off x="4919472" y="4078224"/>
            <a:ext cx="3657600" cy="25603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  Advanced</a:t>
            </a:r>
            <a:endParaRPr lang="en-US" sz="1100" dirty="0"/>
          </a:p>
        </p:txBody>
      </p:sp>
      <p:sp>
        <p:nvSpPr>
          <p:cNvPr id="51" name="Text 49"/>
          <p:cNvSpPr/>
          <p:nvPr/>
        </p:nvSpPr>
        <p:spPr>
          <a:xfrm>
            <a:off x="4919472" y="4352544"/>
            <a:ext cx="3703320" cy="402336"/>
          </a:xfrm>
          <a:prstGeom prst="rect">
            <a:avLst/>
          </a:prstGeom>
          <a:noFill/>
          <a:ln/>
        </p:spPr>
        <p:txBody>
          <a:bodyPr wrap="square" lIns="0" tIns="0" rIns="0" bIns="0" rtlCol="0" anchor="ctr"/>
          <a:lstStyle/>
          <a:p>
            <a:pPr indent="0" marL="0">
              <a:lnSpc>
                <a:spcPct val="125000"/>
              </a:lnSpc>
              <a:buNone/>
            </a:pPr>
            <a:r>
              <a:rPr lang="en-US" sz="950" dirty="0">
                <a:solidFill>
                  <a:srgbClr val="CBD5E1"/>
                </a:solidFill>
                <a:latin typeface="Calibri Light" pitchFamily="34" charset="0"/>
                <a:ea typeface="Calibri Light" pitchFamily="34" charset="-122"/>
                <a:cs typeface="Calibri Light" pitchFamily="34" charset="-120"/>
              </a:rPr>
              <a:t>JavaScript mode. Store all Sonar readings in an array. Find the min, max, and range. Display as a comparative LED animation.</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1B3E"/>
        </a:solidFill>
      </p:bgPr>
    </p:bg>
    <p:spTree>
      <p:nvGrpSpPr>
        <p:cNvPr id="1" name=""/>
        <p:cNvGrpSpPr/>
        <p:nvPr/>
      </p:nvGrpSpPr>
      <p:grpSpPr>
        <a:xfrm>
          <a:off x="0" y="0"/>
          <a:ext cx="0" cy="0"/>
          <a:chOff x="0" y="0"/>
          <a:chExt cx="0" cy="0"/>
        </a:xfrm>
      </p:grpSpPr>
      <p:sp>
        <p:nvSpPr>
          <p:cNvPr id="2" name="Shape 0"/>
          <p:cNvSpPr/>
          <p:nvPr/>
        </p:nvSpPr>
        <p:spPr>
          <a:xfrm>
            <a:off x="274320" y="182880"/>
            <a:ext cx="36576" cy="36576"/>
          </a:xfrm>
          <a:prstGeom prst="ellipse">
            <a:avLst/>
          </a:prstGeom>
          <a:solidFill>
            <a:srgbClr val="FFFFFF">
              <a:alpha val="80000"/>
            </a:srgbClr>
          </a:solidFill>
          <a:ln w="12700">
            <a:solidFill>
              <a:srgbClr val="FFFFFF"/>
            </a:solidFill>
            <a:prstDash val="solid"/>
          </a:ln>
        </p:spPr>
      </p:sp>
      <p:sp>
        <p:nvSpPr>
          <p:cNvPr id="3" name="Shape 1"/>
          <p:cNvSpPr/>
          <p:nvPr/>
        </p:nvSpPr>
        <p:spPr>
          <a:xfrm>
            <a:off x="1097280" y="457200"/>
            <a:ext cx="27432" cy="27432"/>
          </a:xfrm>
          <a:prstGeom prst="ellipse">
            <a:avLst/>
          </a:prstGeom>
          <a:solidFill>
            <a:srgbClr val="FFFFFF">
              <a:alpha val="60000"/>
            </a:srgbClr>
          </a:solidFill>
          <a:ln w="12700">
            <a:solidFill>
              <a:srgbClr val="FFFFFF"/>
            </a:solidFill>
            <a:prstDash val="solid"/>
          </a:ln>
        </p:spPr>
      </p:sp>
      <p:sp>
        <p:nvSpPr>
          <p:cNvPr id="4" name="Shape 2"/>
          <p:cNvSpPr/>
          <p:nvPr/>
        </p:nvSpPr>
        <p:spPr>
          <a:xfrm>
            <a:off x="2560320" y="137160"/>
            <a:ext cx="45720" cy="45720"/>
          </a:xfrm>
          <a:prstGeom prst="ellipse">
            <a:avLst/>
          </a:prstGeom>
          <a:solidFill>
            <a:srgbClr val="FFFFFF">
              <a:alpha val="50000"/>
            </a:srgbClr>
          </a:solidFill>
          <a:ln w="12700">
            <a:solidFill>
              <a:srgbClr val="FFFFFF"/>
            </a:solidFill>
            <a:prstDash val="solid"/>
          </a:ln>
        </p:spPr>
      </p:sp>
      <p:sp>
        <p:nvSpPr>
          <p:cNvPr id="5" name="Shape 3"/>
          <p:cNvSpPr/>
          <p:nvPr/>
        </p:nvSpPr>
        <p:spPr>
          <a:xfrm>
            <a:off x="3749040" y="365760"/>
            <a:ext cx="32004" cy="32004"/>
          </a:xfrm>
          <a:prstGeom prst="ellipse">
            <a:avLst/>
          </a:prstGeom>
          <a:solidFill>
            <a:srgbClr val="FFFFFF">
              <a:alpha val="70000"/>
            </a:srgbClr>
          </a:solidFill>
          <a:ln w="12700">
            <a:solidFill>
              <a:srgbClr val="FFFFFF"/>
            </a:solidFill>
            <a:prstDash val="solid"/>
          </a:ln>
        </p:spPr>
      </p:sp>
      <p:sp>
        <p:nvSpPr>
          <p:cNvPr id="6" name="Shape 4"/>
          <p:cNvSpPr/>
          <p:nvPr/>
        </p:nvSpPr>
        <p:spPr>
          <a:xfrm>
            <a:off x="5120640" y="91440"/>
            <a:ext cx="36576" cy="36576"/>
          </a:xfrm>
          <a:prstGeom prst="ellipse">
            <a:avLst/>
          </a:prstGeom>
          <a:solidFill>
            <a:srgbClr val="FFFFFF">
              <a:alpha val="40000"/>
            </a:srgbClr>
          </a:solidFill>
          <a:ln w="12700">
            <a:solidFill>
              <a:srgbClr val="FFFFFF"/>
            </a:solidFill>
            <a:prstDash val="solid"/>
          </a:ln>
        </p:spPr>
      </p:sp>
      <p:sp>
        <p:nvSpPr>
          <p:cNvPr id="7" name="Shape 5"/>
          <p:cNvSpPr/>
          <p:nvPr/>
        </p:nvSpPr>
        <p:spPr>
          <a:xfrm>
            <a:off x="6309360" y="320040"/>
            <a:ext cx="22860" cy="22860"/>
          </a:xfrm>
          <a:prstGeom prst="ellipse">
            <a:avLst/>
          </a:prstGeom>
          <a:solidFill>
            <a:srgbClr val="FFFFFF">
              <a:alpha val="65000"/>
            </a:srgbClr>
          </a:solidFill>
          <a:ln w="12700">
            <a:solidFill>
              <a:srgbClr val="FFFFFF"/>
            </a:solidFill>
            <a:prstDash val="solid"/>
          </a:ln>
        </p:spPr>
      </p:sp>
      <p:sp>
        <p:nvSpPr>
          <p:cNvPr id="8" name="Shape 6"/>
          <p:cNvSpPr/>
          <p:nvPr/>
        </p:nvSpPr>
        <p:spPr>
          <a:xfrm>
            <a:off x="7498080" y="182880"/>
            <a:ext cx="36576" cy="36576"/>
          </a:xfrm>
          <a:prstGeom prst="ellipse">
            <a:avLst/>
          </a:prstGeom>
          <a:solidFill>
            <a:srgbClr val="FFFFFF">
              <a:alpha val="80000"/>
            </a:srgbClr>
          </a:solidFill>
          <a:ln w="12700">
            <a:solidFill>
              <a:srgbClr val="FFFFFF"/>
            </a:solidFill>
            <a:prstDash val="solid"/>
          </a:ln>
        </p:spPr>
      </p:sp>
      <p:sp>
        <p:nvSpPr>
          <p:cNvPr id="9" name="Shape 7"/>
          <p:cNvSpPr/>
          <p:nvPr/>
        </p:nvSpPr>
        <p:spPr>
          <a:xfrm>
            <a:off x="8595360" y="411480"/>
            <a:ext cx="27432" cy="27432"/>
          </a:xfrm>
          <a:prstGeom prst="ellipse">
            <a:avLst/>
          </a:prstGeom>
          <a:solidFill>
            <a:srgbClr val="FFFFFF">
              <a:alpha val="60000"/>
            </a:srgbClr>
          </a:solidFill>
          <a:ln w="12700">
            <a:solidFill>
              <a:srgbClr val="FFFFFF"/>
            </a:solidFill>
            <a:prstDash val="solid"/>
          </a:ln>
        </p:spPr>
      </p:sp>
      <p:sp>
        <p:nvSpPr>
          <p:cNvPr id="10" name="Shape 8"/>
          <p:cNvSpPr/>
          <p:nvPr/>
        </p:nvSpPr>
        <p:spPr>
          <a:xfrm>
            <a:off x="731520" y="1005840"/>
            <a:ext cx="45720" cy="45720"/>
          </a:xfrm>
          <a:prstGeom prst="ellipse">
            <a:avLst/>
          </a:prstGeom>
          <a:solidFill>
            <a:srgbClr val="FFFFFF">
              <a:alpha val="50000"/>
            </a:srgbClr>
          </a:solidFill>
          <a:ln w="12700">
            <a:solidFill>
              <a:srgbClr val="FFFFFF"/>
            </a:solidFill>
            <a:prstDash val="solid"/>
          </a:ln>
        </p:spPr>
      </p:sp>
      <p:sp>
        <p:nvSpPr>
          <p:cNvPr id="11" name="Shape 9"/>
          <p:cNvSpPr/>
          <p:nvPr/>
        </p:nvSpPr>
        <p:spPr>
          <a:xfrm>
            <a:off x="1828800" y="822960"/>
            <a:ext cx="32004" cy="32004"/>
          </a:xfrm>
          <a:prstGeom prst="ellipse">
            <a:avLst/>
          </a:prstGeom>
          <a:solidFill>
            <a:srgbClr val="FFFFFF">
              <a:alpha val="70000"/>
            </a:srgbClr>
          </a:solidFill>
          <a:ln w="12700">
            <a:solidFill>
              <a:srgbClr val="FFFFFF"/>
            </a:solidFill>
            <a:prstDash val="solid"/>
          </a:ln>
        </p:spPr>
      </p:sp>
      <p:sp>
        <p:nvSpPr>
          <p:cNvPr id="12" name="Shape 10"/>
          <p:cNvSpPr/>
          <p:nvPr/>
        </p:nvSpPr>
        <p:spPr>
          <a:xfrm>
            <a:off x="3200400" y="1188720"/>
            <a:ext cx="36576" cy="36576"/>
          </a:xfrm>
          <a:prstGeom prst="ellipse">
            <a:avLst/>
          </a:prstGeom>
          <a:solidFill>
            <a:srgbClr val="FFFFFF">
              <a:alpha val="40000"/>
            </a:srgbClr>
          </a:solidFill>
          <a:ln w="12700">
            <a:solidFill>
              <a:srgbClr val="FFFFFF"/>
            </a:solidFill>
            <a:prstDash val="solid"/>
          </a:ln>
        </p:spPr>
      </p:sp>
      <p:sp>
        <p:nvSpPr>
          <p:cNvPr id="13" name="Shape 11"/>
          <p:cNvSpPr/>
          <p:nvPr/>
        </p:nvSpPr>
        <p:spPr>
          <a:xfrm>
            <a:off x="4572000" y="731520"/>
            <a:ext cx="22860" cy="22860"/>
          </a:xfrm>
          <a:prstGeom prst="ellipse">
            <a:avLst/>
          </a:prstGeom>
          <a:solidFill>
            <a:srgbClr val="FFFFFF">
              <a:alpha val="65000"/>
            </a:srgbClr>
          </a:solidFill>
          <a:ln w="12700">
            <a:solidFill>
              <a:srgbClr val="FFFFFF"/>
            </a:solidFill>
            <a:prstDash val="solid"/>
          </a:ln>
        </p:spPr>
      </p:sp>
      <p:sp>
        <p:nvSpPr>
          <p:cNvPr id="14" name="Shape 12"/>
          <p:cNvSpPr/>
          <p:nvPr/>
        </p:nvSpPr>
        <p:spPr>
          <a:xfrm>
            <a:off x="6675120" y="1005840"/>
            <a:ext cx="36576" cy="36576"/>
          </a:xfrm>
          <a:prstGeom prst="ellipse">
            <a:avLst/>
          </a:prstGeom>
          <a:solidFill>
            <a:srgbClr val="FFFFFF">
              <a:alpha val="80000"/>
            </a:srgbClr>
          </a:solidFill>
          <a:ln w="12700">
            <a:solidFill>
              <a:srgbClr val="FFFFFF"/>
            </a:solidFill>
            <a:prstDash val="solid"/>
          </a:ln>
        </p:spPr>
      </p:sp>
      <p:sp>
        <p:nvSpPr>
          <p:cNvPr id="15" name="Shape 13"/>
          <p:cNvSpPr/>
          <p:nvPr/>
        </p:nvSpPr>
        <p:spPr>
          <a:xfrm>
            <a:off x="8138160" y="640080"/>
            <a:ext cx="27432" cy="27432"/>
          </a:xfrm>
          <a:prstGeom prst="ellipse">
            <a:avLst/>
          </a:prstGeom>
          <a:solidFill>
            <a:srgbClr val="FFFFFF">
              <a:alpha val="60000"/>
            </a:srgbClr>
          </a:solidFill>
          <a:ln w="12700">
            <a:solidFill>
              <a:srgbClr val="FFFFFF"/>
            </a:solidFill>
            <a:prstDash val="solid"/>
          </a:ln>
        </p:spPr>
      </p:sp>
      <p:sp>
        <p:nvSpPr>
          <p:cNvPr id="16" name="Shape 14"/>
          <p:cNvSpPr/>
          <p:nvPr/>
        </p:nvSpPr>
        <p:spPr>
          <a:xfrm>
            <a:off x="8869680" y="1097280"/>
            <a:ext cx="45720" cy="45720"/>
          </a:xfrm>
          <a:prstGeom prst="ellipse">
            <a:avLst/>
          </a:prstGeom>
          <a:solidFill>
            <a:srgbClr val="FFFFFF">
              <a:alpha val="50000"/>
            </a:srgbClr>
          </a:solidFill>
          <a:ln w="12700">
            <a:solidFill>
              <a:srgbClr val="FFFFFF"/>
            </a:solidFill>
            <a:prstDash val="solid"/>
          </a:ln>
        </p:spPr>
      </p:sp>
      <p:sp>
        <p:nvSpPr>
          <p:cNvPr id="17" name="Shape 15"/>
          <p:cNvSpPr/>
          <p:nvPr/>
        </p:nvSpPr>
        <p:spPr>
          <a:xfrm>
            <a:off x="0" y="0"/>
            <a:ext cx="9144000" cy="566928"/>
          </a:xfrm>
          <a:prstGeom prst="rect">
            <a:avLst/>
          </a:prstGeom>
          <a:solidFill>
            <a:srgbClr val="4BBDB3"/>
          </a:solidFill>
          <a:ln w="12700">
            <a:solidFill>
              <a:srgbClr val="4BBDB3"/>
            </a:solidFill>
            <a:prstDash val="solid"/>
          </a:ln>
        </p:spPr>
      </p:sp>
      <p:sp>
        <p:nvSpPr>
          <p:cNvPr id="18" name="Shape 16"/>
          <p:cNvSpPr/>
          <p:nvPr/>
        </p:nvSpPr>
        <p:spPr>
          <a:xfrm>
            <a:off x="0" y="0"/>
            <a:ext cx="1005840" cy="566928"/>
          </a:xfrm>
          <a:prstGeom prst="rect">
            <a:avLst/>
          </a:prstGeom>
          <a:solidFill>
            <a:srgbClr val="3AA89E"/>
          </a:solidFill>
          <a:ln w="12700">
            <a:solidFill>
              <a:srgbClr val="3AA89E"/>
            </a:solidFill>
            <a:prstDash val="solid"/>
          </a:ln>
        </p:spPr>
      </p:sp>
      <p:sp>
        <p:nvSpPr>
          <p:cNvPr id="19" name="Text 17"/>
          <p:cNvSpPr/>
          <p:nvPr/>
        </p:nvSpPr>
        <p:spPr>
          <a:xfrm>
            <a:off x="0" y="0"/>
            <a:ext cx="1005840" cy="566928"/>
          </a:xfrm>
          <a:prstGeom prst="rect">
            <a:avLst/>
          </a:prstGeom>
          <a:noFill/>
          <a:ln/>
        </p:spPr>
        <p:txBody>
          <a:bodyPr wrap="square" lIns="0" tIns="0" rIns="0" bIns="0" rtlCol="0" anchor="ctr"/>
          <a:lstStyle/>
          <a:p>
            <a:pPr algn="ctr" indent="0" marL="0">
              <a:buNone/>
            </a:pPr>
            <a:r>
              <a:rPr lang="en-US" sz="900" b="1" spc="150" kern="0" dirty="0">
                <a:solidFill>
                  <a:srgbClr val="FFFFFF"/>
                </a:solidFill>
                <a:latin typeface="Calibri" pitchFamily="34" charset="0"/>
                <a:ea typeface="Calibri" pitchFamily="34" charset="-122"/>
                <a:cs typeface="Calibri" pitchFamily="34" charset="-120"/>
              </a:rPr>
              <a:t>LESSON 08</a:t>
            </a:r>
            <a:endParaRPr lang="en-US" sz="900" dirty="0"/>
          </a:p>
        </p:txBody>
      </p:sp>
      <p:sp>
        <p:nvSpPr>
          <p:cNvPr id="20" name="Text 18"/>
          <p:cNvSpPr/>
          <p:nvPr/>
        </p:nvSpPr>
        <p:spPr>
          <a:xfrm>
            <a:off x="1097280" y="0"/>
            <a:ext cx="6858000" cy="566928"/>
          </a:xfrm>
          <a:prstGeom prst="rect">
            <a:avLst/>
          </a:prstGeom>
          <a:noFill/>
          <a:ln/>
        </p:spPr>
        <p:txBody>
          <a:bodyPr wrap="square" lIns="0" tIns="76200" rIns="0" bIns="0" rtlCol="0" anchor="ctr"/>
          <a:lstStyle/>
          <a:p>
            <a:pPr algn="l" indent="0" marL="0">
              <a:buNone/>
            </a:pPr>
            <a:r>
              <a:rPr lang="en-US" sz="1300" b="1" dirty="0">
                <a:solidFill>
                  <a:srgbClr val="0D1B3E"/>
                </a:solidFill>
                <a:latin typeface="Calibri" pitchFamily="34" charset="0"/>
                <a:ea typeface="Calibri" pitchFamily="34" charset="-122"/>
                <a:cs typeface="Calibri" pitchFamily="34" charset="-120"/>
              </a:rPr>
              <a:t>Curriculum &amp; Standards Alignment</a:t>
            </a:r>
            <a:endParaRPr lang="en-US" sz="1300" dirty="0"/>
          </a:p>
        </p:txBody>
      </p:sp>
      <p:sp>
        <p:nvSpPr>
          <p:cNvPr id="21" name="Text 19"/>
          <p:cNvSpPr/>
          <p:nvPr/>
        </p:nvSpPr>
        <p:spPr>
          <a:xfrm>
            <a:off x="7040880" y="0"/>
            <a:ext cx="2103120" cy="566928"/>
          </a:xfrm>
          <a:prstGeom prst="rect">
            <a:avLst/>
          </a:prstGeom>
          <a:noFill/>
          <a:ln/>
        </p:spPr>
        <p:txBody>
          <a:bodyPr wrap="square" lIns="0" tIns="0" rIns="101600" bIns="0" rtlCol="0" anchor="ctr"/>
          <a:lstStyle/>
          <a:p>
            <a:pPr algn="r" indent="0" marL="0">
              <a:buNone/>
            </a:pPr>
            <a:r>
              <a:rPr lang="en-US" sz="850" b="1" spc="80" kern="0" dirty="0">
                <a:solidFill>
                  <a:srgbClr val="0D1B3E"/>
                </a:solidFill>
                <a:latin typeface="Calibri" pitchFamily="34" charset="0"/>
                <a:ea typeface="Calibri" pitchFamily="34" charset="-122"/>
                <a:cs typeface="Calibri" pitchFamily="34" charset="-120"/>
              </a:rPr>
              <a:t>TECHTELLIGENCE</a:t>
            </a:r>
            <a:endParaRPr lang="en-US" sz="850" dirty="0"/>
          </a:p>
        </p:txBody>
      </p:sp>
      <p:sp>
        <p:nvSpPr>
          <p:cNvPr id="22" name="Shape 20"/>
          <p:cNvSpPr/>
          <p:nvPr/>
        </p:nvSpPr>
        <p:spPr>
          <a:xfrm>
            <a:off x="228600" y="749808"/>
            <a:ext cx="2788920" cy="4160520"/>
          </a:xfrm>
          <a:prstGeom prst="rect">
            <a:avLst/>
          </a:prstGeom>
          <a:solidFill>
            <a:srgbClr val="152040"/>
          </a:solidFill>
          <a:ln w="19050">
            <a:solidFill>
              <a:srgbClr val="4BBDB3"/>
            </a:solidFill>
            <a:prstDash val="solid"/>
          </a:ln>
          <a:effectLst>
            <a:outerShdw sx="100000" sy="100000" kx="0" ky="0" algn="bl" rotWithShape="0" blurRad="101600" dist="38100" dir="8100000">
              <a:srgbClr val="000000">
                <a:alpha val="25000"/>
              </a:srgbClr>
            </a:outerShdw>
          </a:effectLst>
        </p:spPr>
      </p:sp>
      <p:sp>
        <p:nvSpPr>
          <p:cNvPr id="23" name="Shape 21"/>
          <p:cNvSpPr/>
          <p:nvPr/>
        </p:nvSpPr>
        <p:spPr>
          <a:xfrm>
            <a:off x="228600" y="749808"/>
            <a:ext cx="2788920" cy="64008"/>
          </a:xfrm>
          <a:prstGeom prst="rect">
            <a:avLst/>
          </a:prstGeom>
          <a:solidFill>
            <a:srgbClr val="4BBDB3"/>
          </a:solidFill>
          <a:ln w="12700">
            <a:solidFill>
              <a:srgbClr val="4BBDB3"/>
            </a:solidFill>
            <a:prstDash val="solid"/>
          </a:ln>
        </p:spPr>
      </p:sp>
      <p:sp>
        <p:nvSpPr>
          <p:cNvPr id="24" name="Text 22"/>
          <p:cNvSpPr/>
          <p:nvPr/>
        </p:nvSpPr>
        <p:spPr>
          <a:xfrm>
            <a:off x="365760" y="850392"/>
            <a:ext cx="2468880" cy="384048"/>
          </a:xfrm>
          <a:prstGeom prst="rect">
            <a:avLst/>
          </a:prstGeom>
          <a:noFill/>
          <a:ln/>
        </p:spPr>
        <p:txBody>
          <a:bodyPr wrap="square" lIns="0" tIns="0" rIns="0" bIns="0" rtlCol="0" anchor="ctr"/>
          <a:lstStyle/>
          <a:p>
            <a:pPr indent="0" marL="0">
              <a:buNone/>
            </a:pPr>
            <a:r>
              <a:rPr lang="en-US" sz="1900" b="1" dirty="0">
                <a:solidFill>
                  <a:srgbClr val="4BBDB3"/>
                </a:solidFill>
                <a:latin typeface="Calibri" pitchFamily="34" charset="0"/>
                <a:ea typeface="Calibri" pitchFamily="34" charset="-122"/>
                <a:cs typeface="Calibri" pitchFamily="34" charset="-120"/>
              </a:rPr>
              <a:t>NGSS</a:t>
            </a:r>
            <a:endParaRPr lang="en-US" sz="1900" dirty="0"/>
          </a:p>
        </p:txBody>
      </p:sp>
      <p:sp>
        <p:nvSpPr>
          <p:cNvPr id="25" name="Text 23"/>
          <p:cNvSpPr/>
          <p:nvPr/>
        </p:nvSpPr>
        <p:spPr>
          <a:xfrm>
            <a:off x="365760" y="1252728"/>
            <a:ext cx="2514600" cy="347472"/>
          </a:xfrm>
          <a:prstGeom prst="rect">
            <a:avLst/>
          </a:prstGeom>
          <a:noFill/>
          <a:ln/>
        </p:spPr>
        <p:txBody>
          <a:bodyPr wrap="square" lIns="0" tIns="0" rIns="0" bIns="0" rtlCol="0" anchor="ctr"/>
          <a:lstStyle/>
          <a:p>
            <a:pPr indent="0" marL="0">
              <a:buNone/>
            </a:pPr>
            <a:r>
              <a:rPr lang="en-US" sz="900" dirty="0">
                <a:solidFill>
                  <a:srgbClr val="CBD5E1"/>
                </a:solidFill>
                <a:latin typeface="Calibri Light" pitchFamily="34" charset="0"/>
                <a:ea typeface="Calibri Light" pitchFamily="34" charset="-122"/>
                <a:cs typeface="Calibri Light" pitchFamily="34" charset="-120"/>
              </a:rPr>
              <a:t>Next Generation Science Standards</a:t>
            </a:r>
            <a:endParaRPr lang="en-US" sz="900" dirty="0"/>
          </a:p>
        </p:txBody>
      </p:sp>
      <p:sp>
        <p:nvSpPr>
          <p:cNvPr id="26" name="Shape 24"/>
          <p:cNvSpPr/>
          <p:nvPr/>
        </p:nvSpPr>
        <p:spPr>
          <a:xfrm>
            <a:off x="365760" y="1673352"/>
            <a:ext cx="1170432" cy="301752"/>
          </a:xfrm>
          <a:prstGeom prst="rect">
            <a:avLst/>
          </a:prstGeom>
          <a:solidFill>
            <a:srgbClr val="4BBDB3">
              <a:alpha val="25000"/>
            </a:srgbClr>
          </a:solidFill>
          <a:ln w="12700">
            <a:solidFill>
              <a:srgbClr val="4BBDB3"/>
            </a:solidFill>
            <a:prstDash val="solid"/>
          </a:ln>
        </p:spPr>
      </p:sp>
      <p:sp>
        <p:nvSpPr>
          <p:cNvPr id="27" name="Text 25"/>
          <p:cNvSpPr/>
          <p:nvPr/>
        </p:nvSpPr>
        <p:spPr>
          <a:xfrm>
            <a:off x="365760" y="1673352"/>
            <a:ext cx="1170432" cy="301752"/>
          </a:xfrm>
          <a:prstGeom prst="rect">
            <a:avLst/>
          </a:prstGeom>
          <a:noFill/>
          <a:ln/>
        </p:spPr>
        <p:txBody>
          <a:bodyPr wrap="square" lIns="0" tIns="0" rIns="0" bIns="0" rtlCol="0" anchor="ctr"/>
          <a:lstStyle/>
          <a:p>
            <a:pPr algn="ctr" indent="0" marL="0">
              <a:buNone/>
            </a:pPr>
            <a:r>
              <a:rPr lang="en-US" sz="1050" b="1" dirty="0">
                <a:solidFill>
                  <a:srgbClr val="4BBDB3"/>
                </a:solidFill>
                <a:latin typeface="Calibri" pitchFamily="34" charset="0"/>
                <a:ea typeface="Calibri" pitchFamily="34" charset="-122"/>
                <a:cs typeface="Calibri" pitchFamily="34" charset="-120"/>
              </a:rPr>
              <a:t>MS-ETS1-1</a:t>
            </a:r>
            <a:endParaRPr lang="en-US" sz="1050" dirty="0"/>
          </a:p>
        </p:txBody>
      </p:sp>
      <p:sp>
        <p:nvSpPr>
          <p:cNvPr id="28" name="Shape 26"/>
          <p:cNvSpPr/>
          <p:nvPr/>
        </p:nvSpPr>
        <p:spPr>
          <a:xfrm>
            <a:off x="1664208" y="1673352"/>
            <a:ext cx="1170432" cy="301752"/>
          </a:xfrm>
          <a:prstGeom prst="rect">
            <a:avLst/>
          </a:prstGeom>
          <a:solidFill>
            <a:srgbClr val="4BBDB3">
              <a:alpha val="25000"/>
            </a:srgbClr>
          </a:solidFill>
          <a:ln w="12700">
            <a:solidFill>
              <a:srgbClr val="4BBDB3"/>
            </a:solidFill>
            <a:prstDash val="solid"/>
          </a:ln>
        </p:spPr>
      </p:sp>
      <p:sp>
        <p:nvSpPr>
          <p:cNvPr id="29" name="Text 27"/>
          <p:cNvSpPr/>
          <p:nvPr/>
        </p:nvSpPr>
        <p:spPr>
          <a:xfrm>
            <a:off x="1664208" y="1673352"/>
            <a:ext cx="1170432" cy="301752"/>
          </a:xfrm>
          <a:prstGeom prst="rect">
            <a:avLst/>
          </a:prstGeom>
          <a:noFill/>
          <a:ln/>
        </p:spPr>
        <p:txBody>
          <a:bodyPr wrap="square" lIns="0" tIns="0" rIns="0" bIns="0" rtlCol="0" anchor="ctr"/>
          <a:lstStyle/>
          <a:p>
            <a:pPr algn="ctr" indent="0" marL="0">
              <a:buNone/>
            </a:pPr>
            <a:r>
              <a:rPr lang="en-US" sz="1050" b="1" dirty="0">
                <a:solidFill>
                  <a:srgbClr val="4BBDB3"/>
                </a:solidFill>
                <a:latin typeface="Calibri" pitchFamily="34" charset="0"/>
                <a:ea typeface="Calibri" pitchFamily="34" charset="-122"/>
                <a:cs typeface="Calibri" pitchFamily="34" charset="-120"/>
              </a:rPr>
              <a:t>MS-ETS1-2</a:t>
            </a:r>
            <a:endParaRPr lang="en-US" sz="1050" dirty="0"/>
          </a:p>
        </p:txBody>
      </p:sp>
      <p:sp>
        <p:nvSpPr>
          <p:cNvPr id="30" name="Shape 28"/>
          <p:cNvSpPr/>
          <p:nvPr/>
        </p:nvSpPr>
        <p:spPr>
          <a:xfrm>
            <a:off x="365760" y="2084832"/>
            <a:ext cx="1170432" cy="301752"/>
          </a:xfrm>
          <a:prstGeom prst="rect">
            <a:avLst/>
          </a:prstGeom>
          <a:solidFill>
            <a:srgbClr val="4BBDB3">
              <a:alpha val="25000"/>
            </a:srgbClr>
          </a:solidFill>
          <a:ln w="12700">
            <a:solidFill>
              <a:srgbClr val="4BBDB3"/>
            </a:solidFill>
            <a:prstDash val="solid"/>
          </a:ln>
        </p:spPr>
      </p:sp>
      <p:sp>
        <p:nvSpPr>
          <p:cNvPr id="31" name="Text 29"/>
          <p:cNvSpPr/>
          <p:nvPr/>
        </p:nvSpPr>
        <p:spPr>
          <a:xfrm>
            <a:off x="365760" y="2084832"/>
            <a:ext cx="1170432" cy="301752"/>
          </a:xfrm>
          <a:prstGeom prst="rect">
            <a:avLst/>
          </a:prstGeom>
          <a:noFill/>
          <a:ln/>
        </p:spPr>
        <p:txBody>
          <a:bodyPr wrap="square" lIns="0" tIns="0" rIns="0" bIns="0" rtlCol="0" anchor="ctr"/>
          <a:lstStyle/>
          <a:p>
            <a:pPr algn="ctr" indent="0" marL="0">
              <a:buNone/>
            </a:pPr>
            <a:r>
              <a:rPr lang="en-US" sz="1050" b="1" dirty="0">
                <a:solidFill>
                  <a:srgbClr val="4BBDB3"/>
                </a:solidFill>
                <a:latin typeface="Calibri" pitchFamily="34" charset="0"/>
                <a:ea typeface="Calibri" pitchFamily="34" charset="-122"/>
                <a:cs typeface="Calibri" pitchFamily="34" charset="-120"/>
              </a:rPr>
              <a:t>MS-LS1-5</a:t>
            </a:r>
            <a:endParaRPr lang="en-US" sz="1050" dirty="0"/>
          </a:p>
        </p:txBody>
      </p:sp>
      <p:sp>
        <p:nvSpPr>
          <p:cNvPr id="32" name="Shape 30"/>
          <p:cNvSpPr/>
          <p:nvPr/>
        </p:nvSpPr>
        <p:spPr>
          <a:xfrm>
            <a:off x="1664208" y="2084832"/>
            <a:ext cx="1170432" cy="301752"/>
          </a:xfrm>
          <a:prstGeom prst="rect">
            <a:avLst/>
          </a:prstGeom>
          <a:solidFill>
            <a:srgbClr val="4BBDB3">
              <a:alpha val="25000"/>
            </a:srgbClr>
          </a:solidFill>
          <a:ln w="12700">
            <a:solidFill>
              <a:srgbClr val="4BBDB3"/>
            </a:solidFill>
            <a:prstDash val="solid"/>
          </a:ln>
        </p:spPr>
      </p:sp>
      <p:sp>
        <p:nvSpPr>
          <p:cNvPr id="33" name="Text 31"/>
          <p:cNvSpPr/>
          <p:nvPr/>
        </p:nvSpPr>
        <p:spPr>
          <a:xfrm>
            <a:off x="1664208" y="2084832"/>
            <a:ext cx="1170432" cy="301752"/>
          </a:xfrm>
          <a:prstGeom prst="rect">
            <a:avLst/>
          </a:prstGeom>
          <a:noFill/>
          <a:ln/>
        </p:spPr>
        <p:txBody>
          <a:bodyPr wrap="square" lIns="0" tIns="0" rIns="0" bIns="0" rtlCol="0" anchor="ctr"/>
          <a:lstStyle/>
          <a:p>
            <a:pPr algn="ctr" indent="0" marL="0">
              <a:buNone/>
            </a:pPr>
            <a:r>
              <a:rPr lang="en-US" sz="1050" b="1" dirty="0">
                <a:solidFill>
                  <a:srgbClr val="4BBDB3"/>
                </a:solidFill>
                <a:latin typeface="Calibri" pitchFamily="34" charset="0"/>
                <a:ea typeface="Calibri" pitchFamily="34" charset="-122"/>
                <a:cs typeface="Calibri" pitchFamily="34" charset="-120"/>
              </a:rPr>
              <a:t>MS-PS1-4</a:t>
            </a:r>
            <a:endParaRPr lang="en-US" sz="1050" dirty="0"/>
          </a:p>
        </p:txBody>
      </p:sp>
      <p:sp>
        <p:nvSpPr>
          <p:cNvPr id="34" name="Shape 32"/>
          <p:cNvSpPr/>
          <p:nvPr/>
        </p:nvSpPr>
        <p:spPr>
          <a:xfrm>
            <a:off x="411480" y="2834640"/>
            <a:ext cx="54864" cy="54864"/>
          </a:xfrm>
          <a:prstGeom prst="rect">
            <a:avLst/>
          </a:prstGeom>
          <a:solidFill>
            <a:srgbClr val="4BBDB3"/>
          </a:solidFill>
          <a:ln w="12700">
            <a:solidFill>
              <a:srgbClr val="4BBDB3"/>
            </a:solidFill>
            <a:prstDash val="solid"/>
          </a:ln>
        </p:spPr>
      </p:sp>
      <p:sp>
        <p:nvSpPr>
          <p:cNvPr id="35" name="Text 33"/>
          <p:cNvSpPr/>
          <p:nvPr/>
        </p:nvSpPr>
        <p:spPr>
          <a:xfrm>
            <a:off x="539496" y="27706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Design experiment apparatus criteria</a:t>
            </a:r>
            <a:endParaRPr lang="en-US" sz="1000" dirty="0"/>
          </a:p>
        </p:txBody>
      </p:sp>
      <p:sp>
        <p:nvSpPr>
          <p:cNvPr id="36" name="Shape 34"/>
          <p:cNvSpPr/>
          <p:nvPr/>
        </p:nvSpPr>
        <p:spPr>
          <a:xfrm>
            <a:off x="411480" y="3291840"/>
            <a:ext cx="54864" cy="54864"/>
          </a:xfrm>
          <a:prstGeom prst="rect">
            <a:avLst/>
          </a:prstGeom>
          <a:solidFill>
            <a:srgbClr val="4BBDB3"/>
          </a:solidFill>
          <a:ln w="12700">
            <a:solidFill>
              <a:srgbClr val="4BBDB3"/>
            </a:solidFill>
            <a:prstDash val="solid"/>
          </a:ln>
        </p:spPr>
      </p:sp>
      <p:sp>
        <p:nvSpPr>
          <p:cNvPr id="37" name="Text 35"/>
          <p:cNvSpPr/>
          <p:nvPr/>
        </p:nvSpPr>
        <p:spPr>
          <a:xfrm>
            <a:off x="539496" y="32278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Evaluate data from 3 automated cycles</a:t>
            </a:r>
            <a:endParaRPr lang="en-US" sz="1000" dirty="0"/>
          </a:p>
        </p:txBody>
      </p:sp>
      <p:sp>
        <p:nvSpPr>
          <p:cNvPr id="38" name="Shape 36"/>
          <p:cNvSpPr/>
          <p:nvPr/>
        </p:nvSpPr>
        <p:spPr>
          <a:xfrm>
            <a:off x="411480" y="3749040"/>
            <a:ext cx="54864" cy="54864"/>
          </a:xfrm>
          <a:prstGeom prst="rect">
            <a:avLst/>
          </a:prstGeom>
          <a:solidFill>
            <a:srgbClr val="4BBDB3"/>
          </a:solidFill>
          <a:ln w="12700">
            <a:solidFill>
              <a:srgbClr val="4BBDB3"/>
            </a:solidFill>
            <a:prstDash val="solid"/>
          </a:ln>
        </p:spPr>
      </p:sp>
      <p:sp>
        <p:nvSpPr>
          <p:cNvPr id="39" name="Text 37"/>
          <p:cNvSpPr/>
          <p:nvPr/>
        </p:nvSpPr>
        <p:spPr>
          <a:xfrm>
            <a:off x="539496" y="36850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Biology — microgravity cell effects</a:t>
            </a:r>
            <a:endParaRPr lang="en-US" sz="1000" dirty="0"/>
          </a:p>
        </p:txBody>
      </p:sp>
      <p:sp>
        <p:nvSpPr>
          <p:cNvPr id="40" name="Shape 38"/>
          <p:cNvSpPr/>
          <p:nvPr/>
        </p:nvSpPr>
        <p:spPr>
          <a:xfrm>
            <a:off x="411480" y="4206240"/>
            <a:ext cx="54864" cy="54864"/>
          </a:xfrm>
          <a:prstGeom prst="rect">
            <a:avLst/>
          </a:prstGeom>
          <a:solidFill>
            <a:srgbClr val="4BBDB3"/>
          </a:solidFill>
          <a:ln w="12700">
            <a:solidFill>
              <a:srgbClr val="4BBDB3"/>
            </a:solidFill>
            <a:prstDash val="solid"/>
          </a:ln>
        </p:spPr>
      </p:sp>
      <p:sp>
        <p:nvSpPr>
          <p:cNvPr id="41" name="Text 39"/>
          <p:cNvSpPr/>
          <p:nvPr/>
        </p:nvSpPr>
        <p:spPr>
          <a:xfrm>
            <a:off x="539496" y="41422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Chemistry — fluid dynamics in orbit</a:t>
            </a:r>
            <a:endParaRPr lang="en-US" sz="1000" dirty="0"/>
          </a:p>
        </p:txBody>
      </p:sp>
      <p:sp>
        <p:nvSpPr>
          <p:cNvPr id="42" name="Shape 40"/>
          <p:cNvSpPr/>
          <p:nvPr/>
        </p:nvSpPr>
        <p:spPr>
          <a:xfrm>
            <a:off x="3246120" y="749808"/>
            <a:ext cx="2788920" cy="4160520"/>
          </a:xfrm>
          <a:prstGeom prst="rect">
            <a:avLst/>
          </a:prstGeom>
          <a:solidFill>
            <a:srgbClr val="152040"/>
          </a:solidFill>
          <a:ln w="19050">
            <a:solidFill>
              <a:srgbClr val="7B6CB5"/>
            </a:solidFill>
            <a:prstDash val="solid"/>
          </a:ln>
          <a:effectLst>
            <a:outerShdw sx="100000" sy="100000" kx="0" ky="0" algn="bl" rotWithShape="0" blurRad="101600" dist="38100" dir="8100000">
              <a:srgbClr val="000000">
                <a:alpha val="25000"/>
              </a:srgbClr>
            </a:outerShdw>
          </a:effectLst>
        </p:spPr>
      </p:sp>
      <p:sp>
        <p:nvSpPr>
          <p:cNvPr id="43" name="Shape 41"/>
          <p:cNvSpPr/>
          <p:nvPr/>
        </p:nvSpPr>
        <p:spPr>
          <a:xfrm>
            <a:off x="3246120" y="749808"/>
            <a:ext cx="2788920" cy="64008"/>
          </a:xfrm>
          <a:prstGeom prst="rect">
            <a:avLst/>
          </a:prstGeom>
          <a:solidFill>
            <a:srgbClr val="7B6CB5"/>
          </a:solidFill>
          <a:ln w="12700">
            <a:solidFill>
              <a:srgbClr val="7B6CB5"/>
            </a:solidFill>
            <a:prstDash val="solid"/>
          </a:ln>
        </p:spPr>
      </p:sp>
      <p:sp>
        <p:nvSpPr>
          <p:cNvPr id="44" name="Text 42"/>
          <p:cNvSpPr/>
          <p:nvPr/>
        </p:nvSpPr>
        <p:spPr>
          <a:xfrm>
            <a:off x="3383280" y="850392"/>
            <a:ext cx="2468880" cy="384048"/>
          </a:xfrm>
          <a:prstGeom prst="rect">
            <a:avLst/>
          </a:prstGeom>
          <a:noFill/>
          <a:ln/>
        </p:spPr>
        <p:txBody>
          <a:bodyPr wrap="square" lIns="0" tIns="0" rIns="0" bIns="0" rtlCol="0" anchor="ctr"/>
          <a:lstStyle/>
          <a:p>
            <a:pPr indent="0" marL="0">
              <a:buNone/>
            </a:pPr>
            <a:r>
              <a:rPr lang="en-US" sz="1900" b="1" dirty="0">
                <a:solidFill>
                  <a:srgbClr val="7B6CB5"/>
                </a:solidFill>
                <a:latin typeface="Calibri" pitchFamily="34" charset="0"/>
                <a:ea typeface="Calibri" pitchFamily="34" charset="-122"/>
                <a:cs typeface="Calibri" pitchFamily="34" charset="-120"/>
              </a:rPr>
              <a:t>CSTA</a:t>
            </a:r>
            <a:endParaRPr lang="en-US" sz="1900" dirty="0"/>
          </a:p>
        </p:txBody>
      </p:sp>
      <p:sp>
        <p:nvSpPr>
          <p:cNvPr id="45" name="Text 43"/>
          <p:cNvSpPr/>
          <p:nvPr/>
        </p:nvSpPr>
        <p:spPr>
          <a:xfrm>
            <a:off x="3383280" y="1252728"/>
            <a:ext cx="2514600" cy="347472"/>
          </a:xfrm>
          <a:prstGeom prst="rect">
            <a:avLst/>
          </a:prstGeom>
          <a:noFill/>
          <a:ln/>
        </p:spPr>
        <p:txBody>
          <a:bodyPr wrap="square" lIns="0" tIns="0" rIns="0" bIns="0" rtlCol="0" anchor="ctr"/>
          <a:lstStyle/>
          <a:p>
            <a:pPr indent="0" marL="0">
              <a:buNone/>
            </a:pPr>
            <a:r>
              <a:rPr lang="en-US" sz="900" dirty="0">
                <a:solidFill>
                  <a:srgbClr val="CBD5E1"/>
                </a:solidFill>
                <a:latin typeface="Calibri Light" pitchFamily="34" charset="0"/>
                <a:ea typeface="Calibri Light" pitchFamily="34" charset="-122"/>
                <a:cs typeface="Calibri Light" pitchFamily="34" charset="-120"/>
              </a:rPr>
              <a:t>CS Teachers Association K–12</a:t>
            </a:r>
            <a:endParaRPr lang="en-US" sz="900" dirty="0"/>
          </a:p>
        </p:txBody>
      </p:sp>
      <p:sp>
        <p:nvSpPr>
          <p:cNvPr id="46" name="Shape 44"/>
          <p:cNvSpPr/>
          <p:nvPr/>
        </p:nvSpPr>
        <p:spPr>
          <a:xfrm>
            <a:off x="3383280" y="1673352"/>
            <a:ext cx="1170432" cy="301752"/>
          </a:xfrm>
          <a:prstGeom prst="rect">
            <a:avLst/>
          </a:prstGeom>
          <a:solidFill>
            <a:srgbClr val="7B6CB5">
              <a:alpha val="25000"/>
            </a:srgbClr>
          </a:solidFill>
          <a:ln w="12700">
            <a:solidFill>
              <a:srgbClr val="7B6CB5"/>
            </a:solidFill>
            <a:prstDash val="solid"/>
          </a:ln>
        </p:spPr>
      </p:sp>
      <p:sp>
        <p:nvSpPr>
          <p:cNvPr id="47" name="Text 45"/>
          <p:cNvSpPr/>
          <p:nvPr/>
        </p:nvSpPr>
        <p:spPr>
          <a:xfrm>
            <a:off x="3383280" y="1673352"/>
            <a:ext cx="1170432" cy="301752"/>
          </a:xfrm>
          <a:prstGeom prst="rect">
            <a:avLst/>
          </a:prstGeom>
          <a:noFill/>
          <a:ln/>
        </p:spPr>
        <p:txBody>
          <a:bodyPr wrap="square" lIns="0" tIns="0" rIns="0" bIns="0" rtlCol="0" anchor="ctr"/>
          <a:lstStyle/>
          <a:p>
            <a:pPr algn="ctr" indent="0" marL="0">
              <a:buNone/>
            </a:pPr>
            <a:r>
              <a:rPr lang="en-US" sz="1050" b="1" dirty="0">
                <a:solidFill>
                  <a:srgbClr val="7B6CB5"/>
                </a:solidFill>
                <a:latin typeface="Calibri" pitchFamily="34" charset="0"/>
                <a:ea typeface="Calibri" pitchFamily="34" charset="-122"/>
                <a:cs typeface="Calibri" pitchFamily="34" charset="-120"/>
              </a:rPr>
              <a:t>1B-AP-10</a:t>
            </a:r>
            <a:endParaRPr lang="en-US" sz="1050" dirty="0"/>
          </a:p>
        </p:txBody>
      </p:sp>
      <p:sp>
        <p:nvSpPr>
          <p:cNvPr id="48" name="Shape 46"/>
          <p:cNvSpPr/>
          <p:nvPr/>
        </p:nvSpPr>
        <p:spPr>
          <a:xfrm>
            <a:off x="4681728" y="1673352"/>
            <a:ext cx="1170432" cy="301752"/>
          </a:xfrm>
          <a:prstGeom prst="rect">
            <a:avLst/>
          </a:prstGeom>
          <a:solidFill>
            <a:srgbClr val="7B6CB5">
              <a:alpha val="25000"/>
            </a:srgbClr>
          </a:solidFill>
          <a:ln w="12700">
            <a:solidFill>
              <a:srgbClr val="7B6CB5"/>
            </a:solidFill>
            <a:prstDash val="solid"/>
          </a:ln>
        </p:spPr>
      </p:sp>
      <p:sp>
        <p:nvSpPr>
          <p:cNvPr id="49" name="Text 47"/>
          <p:cNvSpPr/>
          <p:nvPr/>
        </p:nvSpPr>
        <p:spPr>
          <a:xfrm>
            <a:off x="4681728" y="1673352"/>
            <a:ext cx="1170432" cy="301752"/>
          </a:xfrm>
          <a:prstGeom prst="rect">
            <a:avLst/>
          </a:prstGeom>
          <a:noFill/>
          <a:ln/>
        </p:spPr>
        <p:txBody>
          <a:bodyPr wrap="square" lIns="0" tIns="0" rIns="0" bIns="0" rtlCol="0" anchor="ctr"/>
          <a:lstStyle/>
          <a:p>
            <a:pPr algn="ctr" indent="0" marL="0">
              <a:buNone/>
            </a:pPr>
            <a:r>
              <a:rPr lang="en-US" sz="1050" b="1" dirty="0">
                <a:solidFill>
                  <a:srgbClr val="7B6CB5"/>
                </a:solidFill>
                <a:latin typeface="Calibri" pitchFamily="34" charset="0"/>
                <a:ea typeface="Calibri" pitchFamily="34" charset="-122"/>
                <a:cs typeface="Calibri" pitchFamily="34" charset="-120"/>
              </a:rPr>
              <a:t>1B-AP-11</a:t>
            </a:r>
            <a:endParaRPr lang="en-US" sz="1050" dirty="0"/>
          </a:p>
        </p:txBody>
      </p:sp>
      <p:sp>
        <p:nvSpPr>
          <p:cNvPr id="50" name="Shape 48"/>
          <p:cNvSpPr/>
          <p:nvPr/>
        </p:nvSpPr>
        <p:spPr>
          <a:xfrm>
            <a:off x="3383280" y="2084832"/>
            <a:ext cx="1170432" cy="301752"/>
          </a:xfrm>
          <a:prstGeom prst="rect">
            <a:avLst/>
          </a:prstGeom>
          <a:solidFill>
            <a:srgbClr val="7B6CB5">
              <a:alpha val="25000"/>
            </a:srgbClr>
          </a:solidFill>
          <a:ln w="12700">
            <a:solidFill>
              <a:srgbClr val="7B6CB5"/>
            </a:solidFill>
            <a:prstDash val="solid"/>
          </a:ln>
        </p:spPr>
      </p:sp>
      <p:sp>
        <p:nvSpPr>
          <p:cNvPr id="51" name="Text 49"/>
          <p:cNvSpPr/>
          <p:nvPr/>
        </p:nvSpPr>
        <p:spPr>
          <a:xfrm>
            <a:off x="3383280" y="2084832"/>
            <a:ext cx="1170432" cy="301752"/>
          </a:xfrm>
          <a:prstGeom prst="rect">
            <a:avLst/>
          </a:prstGeom>
          <a:noFill/>
          <a:ln/>
        </p:spPr>
        <p:txBody>
          <a:bodyPr wrap="square" lIns="0" tIns="0" rIns="0" bIns="0" rtlCol="0" anchor="ctr"/>
          <a:lstStyle/>
          <a:p>
            <a:pPr algn="ctr" indent="0" marL="0">
              <a:buNone/>
            </a:pPr>
            <a:r>
              <a:rPr lang="en-US" sz="1050" b="1" dirty="0">
                <a:solidFill>
                  <a:srgbClr val="7B6CB5"/>
                </a:solidFill>
                <a:latin typeface="Calibri" pitchFamily="34" charset="0"/>
                <a:ea typeface="Calibri" pitchFamily="34" charset="-122"/>
                <a:cs typeface="Calibri" pitchFamily="34" charset="-120"/>
              </a:rPr>
              <a:t>1B-AP-15</a:t>
            </a:r>
            <a:endParaRPr lang="en-US" sz="1050" dirty="0"/>
          </a:p>
        </p:txBody>
      </p:sp>
      <p:sp>
        <p:nvSpPr>
          <p:cNvPr id="52" name="Shape 50"/>
          <p:cNvSpPr/>
          <p:nvPr/>
        </p:nvSpPr>
        <p:spPr>
          <a:xfrm>
            <a:off x="3429000" y="2834640"/>
            <a:ext cx="54864" cy="54864"/>
          </a:xfrm>
          <a:prstGeom prst="rect">
            <a:avLst/>
          </a:prstGeom>
          <a:solidFill>
            <a:srgbClr val="7B6CB5"/>
          </a:solidFill>
          <a:ln w="12700">
            <a:solidFill>
              <a:srgbClr val="7B6CB5"/>
            </a:solidFill>
            <a:prstDash val="solid"/>
          </a:ln>
        </p:spPr>
      </p:sp>
      <p:sp>
        <p:nvSpPr>
          <p:cNvPr id="53" name="Text 51"/>
          <p:cNvSpPr/>
          <p:nvPr/>
        </p:nvSpPr>
        <p:spPr>
          <a:xfrm>
            <a:off x="3557016" y="27706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Timed loops &amp; data logging code</a:t>
            </a:r>
            <a:endParaRPr lang="en-US" sz="1000" dirty="0"/>
          </a:p>
        </p:txBody>
      </p:sp>
      <p:sp>
        <p:nvSpPr>
          <p:cNvPr id="54" name="Shape 52"/>
          <p:cNvSpPr/>
          <p:nvPr/>
        </p:nvSpPr>
        <p:spPr>
          <a:xfrm>
            <a:off x="3429000" y="3291840"/>
            <a:ext cx="54864" cy="54864"/>
          </a:xfrm>
          <a:prstGeom prst="rect">
            <a:avLst/>
          </a:prstGeom>
          <a:solidFill>
            <a:srgbClr val="7B6CB5"/>
          </a:solidFill>
          <a:ln w="12700">
            <a:solidFill>
              <a:srgbClr val="7B6CB5"/>
            </a:solidFill>
            <a:prstDash val="solid"/>
          </a:ln>
        </p:spPr>
      </p:sp>
      <p:sp>
        <p:nvSpPr>
          <p:cNvPr id="55" name="Text 53"/>
          <p:cNvSpPr/>
          <p:nvPr/>
        </p:nvSpPr>
        <p:spPr>
          <a:xfrm>
            <a:off x="3557016" y="32278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Decompose experiment into cycles</a:t>
            </a:r>
            <a:endParaRPr lang="en-US" sz="1000" dirty="0"/>
          </a:p>
        </p:txBody>
      </p:sp>
      <p:sp>
        <p:nvSpPr>
          <p:cNvPr id="56" name="Shape 54"/>
          <p:cNvSpPr/>
          <p:nvPr/>
        </p:nvSpPr>
        <p:spPr>
          <a:xfrm>
            <a:off x="3429000" y="3749040"/>
            <a:ext cx="54864" cy="54864"/>
          </a:xfrm>
          <a:prstGeom prst="rect">
            <a:avLst/>
          </a:prstGeom>
          <a:solidFill>
            <a:srgbClr val="7B6CB5"/>
          </a:solidFill>
          <a:ln w="12700">
            <a:solidFill>
              <a:srgbClr val="7B6CB5"/>
            </a:solidFill>
            <a:prstDash val="solid"/>
          </a:ln>
        </p:spPr>
      </p:sp>
      <p:sp>
        <p:nvSpPr>
          <p:cNvPr id="57" name="Text 55"/>
          <p:cNvSpPr/>
          <p:nvPr/>
        </p:nvSpPr>
        <p:spPr>
          <a:xfrm>
            <a:off x="3557016" y="36850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Test &amp; debug automated timing</a:t>
            </a:r>
            <a:endParaRPr lang="en-US" sz="1000" dirty="0"/>
          </a:p>
        </p:txBody>
      </p:sp>
      <p:sp>
        <p:nvSpPr>
          <p:cNvPr id="58" name="Shape 56"/>
          <p:cNvSpPr/>
          <p:nvPr/>
        </p:nvSpPr>
        <p:spPr>
          <a:xfrm>
            <a:off x="6263640" y="749808"/>
            <a:ext cx="2788920" cy="4160520"/>
          </a:xfrm>
          <a:prstGeom prst="rect">
            <a:avLst/>
          </a:prstGeom>
          <a:solidFill>
            <a:srgbClr val="152040"/>
          </a:solidFill>
          <a:ln w="19050">
            <a:solidFill>
              <a:srgbClr val="F5C842"/>
            </a:solidFill>
            <a:prstDash val="solid"/>
          </a:ln>
          <a:effectLst>
            <a:outerShdw sx="100000" sy="100000" kx="0" ky="0" algn="bl" rotWithShape="0" blurRad="101600" dist="38100" dir="8100000">
              <a:srgbClr val="000000">
                <a:alpha val="25000"/>
              </a:srgbClr>
            </a:outerShdw>
          </a:effectLst>
        </p:spPr>
      </p:sp>
      <p:sp>
        <p:nvSpPr>
          <p:cNvPr id="59" name="Shape 57"/>
          <p:cNvSpPr/>
          <p:nvPr/>
        </p:nvSpPr>
        <p:spPr>
          <a:xfrm>
            <a:off x="6263640" y="749808"/>
            <a:ext cx="2788920" cy="64008"/>
          </a:xfrm>
          <a:prstGeom prst="rect">
            <a:avLst/>
          </a:prstGeom>
          <a:solidFill>
            <a:srgbClr val="F5C842"/>
          </a:solidFill>
          <a:ln w="12700">
            <a:solidFill>
              <a:srgbClr val="F5C842"/>
            </a:solidFill>
            <a:prstDash val="solid"/>
          </a:ln>
        </p:spPr>
      </p:sp>
      <p:sp>
        <p:nvSpPr>
          <p:cNvPr id="60" name="Text 58"/>
          <p:cNvSpPr/>
          <p:nvPr/>
        </p:nvSpPr>
        <p:spPr>
          <a:xfrm>
            <a:off x="6400800" y="850392"/>
            <a:ext cx="2468880" cy="384048"/>
          </a:xfrm>
          <a:prstGeom prst="rect">
            <a:avLst/>
          </a:prstGeom>
          <a:noFill/>
          <a:ln/>
        </p:spPr>
        <p:txBody>
          <a:bodyPr wrap="square" lIns="0" tIns="0" rIns="0" bIns="0" rtlCol="0" anchor="ctr"/>
          <a:lstStyle/>
          <a:p>
            <a:pPr indent="0" marL="0">
              <a:buNone/>
            </a:pPr>
            <a:r>
              <a:rPr lang="en-US" sz="1900" b="1" dirty="0">
                <a:solidFill>
                  <a:srgbClr val="F5C842"/>
                </a:solidFill>
                <a:latin typeface="Calibri" pitchFamily="34" charset="0"/>
                <a:ea typeface="Calibri" pitchFamily="34" charset="-122"/>
                <a:cs typeface="Calibri" pitchFamily="34" charset="-120"/>
              </a:rPr>
              <a:t>UAE MOE</a:t>
            </a:r>
            <a:endParaRPr lang="en-US" sz="1900" dirty="0"/>
          </a:p>
        </p:txBody>
      </p:sp>
      <p:sp>
        <p:nvSpPr>
          <p:cNvPr id="61" name="Text 59"/>
          <p:cNvSpPr/>
          <p:nvPr/>
        </p:nvSpPr>
        <p:spPr>
          <a:xfrm>
            <a:off x="6400800" y="1252728"/>
            <a:ext cx="2514600" cy="347472"/>
          </a:xfrm>
          <a:prstGeom prst="rect">
            <a:avLst/>
          </a:prstGeom>
          <a:noFill/>
          <a:ln/>
        </p:spPr>
        <p:txBody>
          <a:bodyPr wrap="square" lIns="0" tIns="0" rIns="0" bIns="0" rtlCol="0" anchor="ctr"/>
          <a:lstStyle/>
          <a:p>
            <a:pPr indent="0" marL="0">
              <a:buNone/>
            </a:pPr>
            <a:r>
              <a:rPr lang="en-US" sz="900" dirty="0">
                <a:solidFill>
                  <a:srgbClr val="CBD5E1"/>
                </a:solidFill>
                <a:latin typeface="Calibri Light" pitchFamily="34" charset="0"/>
                <a:ea typeface="Calibri Light" pitchFamily="34" charset="-122"/>
                <a:cs typeface="Calibri Light" pitchFamily="34" charset="-120"/>
              </a:rPr>
              <a:t>Ministry of Education Alignment</a:t>
            </a:r>
            <a:endParaRPr lang="en-US" sz="900" dirty="0"/>
          </a:p>
        </p:txBody>
      </p:sp>
      <p:sp>
        <p:nvSpPr>
          <p:cNvPr id="62" name="Shape 60"/>
          <p:cNvSpPr/>
          <p:nvPr/>
        </p:nvSpPr>
        <p:spPr>
          <a:xfrm>
            <a:off x="6400800" y="1673352"/>
            <a:ext cx="1170432" cy="301752"/>
          </a:xfrm>
          <a:prstGeom prst="rect">
            <a:avLst/>
          </a:prstGeom>
          <a:solidFill>
            <a:srgbClr val="F5C842">
              <a:alpha val="25000"/>
            </a:srgbClr>
          </a:solidFill>
          <a:ln w="12700">
            <a:solidFill>
              <a:srgbClr val="F5C842"/>
            </a:solidFill>
            <a:prstDash val="solid"/>
          </a:ln>
        </p:spPr>
      </p:sp>
      <p:sp>
        <p:nvSpPr>
          <p:cNvPr id="63" name="Text 61"/>
          <p:cNvSpPr/>
          <p:nvPr/>
        </p:nvSpPr>
        <p:spPr>
          <a:xfrm>
            <a:off x="6400800" y="1673352"/>
            <a:ext cx="1170432" cy="301752"/>
          </a:xfrm>
          <a:prstGeom prst="rect">
            <a:avLst/>
          </a:prstGeom>
          <a:noFill/>
          <a:ln/>
        </p:spPr>
        <p:txBody>
          <a:bodyPr wrap="square" lIns="0" tIns="0" rIns="0" bIns="0" rtlCol="0" anchor="ctr"/>
          <a:lstStyle/>
          <a:p>
            <a:pPr algn="ctr" indent="0" marL="0">
              <a:buNone/>
            </a:pPr>
            <a:r>
              <a:rPr lang="en-US" sz="1050" b="1" dirty="0">
                <a:solidFill>
                  <a:srgbClr val="F5C842"/>
                </a:solidFill>
                <a:latin typeface="Calibri" pitchFamily="34" charset="0"/>
                <a:ea typeface="Calibri" pitchFamily="34" charset="-122"/>
                <a:cs typeface="Calibri" pitchFamily="34" charset="-120"/>
              </a:rPr>
              <a:t>D&amp;T</a:t>
            </a:r>
            <a:endParaRPr lang="en-US" sz="1050" dirty="0"/>
          </a:p>
        </p:txBody>
      </p:sp>
      <p:sp>
        <p:nvSpPr>
          <p:cNvPr id="64" name="Shape 62"/>
          <p:cNvSpPr/>
          <p:nvPr/>
        </p:nvSpPr>
        <p:spPr>
          <a:xfrm>
            <a:off x="7699248" y="1673352"/>
            <a:ext cx="1170432" cy="301752"/>
          </a:xfrm>
          <a:prstGeom prst="rect">
            <a:avLst/>
          </a:prstGeom>
          <a:solidFill>
            <a:srgbClr val="F5C842">
              <a:alpha val="25000"/>
            </a:srgbClr>
          </a:solidFill>
          <a:ln w="12700">
            <a:solidFill>
              <a:srgbClr val="F5C842"/>
            </a:solidFill>
            <a:prstDash val="solid"/>
          </a:ln>
        </p:spPr>
      </p:sp>
      <p:sp>
        <p:nvSpPr>
          <p:cNvPr id="65" name="Text 63"/>
          <p:cNvSpPr/>
          <p:nvPr/>
        </p:nvSpPr>
        <p:spPr>
          <a:xfrm>
            <a:off x="7699248" y="1673352"/>
            <a:ext cx="1170432" cy="301752"/>
          </a:xfrm>
          <a:prstGeom prst="rect">
            <a:avLst/>
          </a:prstGeom>
          <a:noFill/>
          <a:ln/>
        </p:spPr>
        <p:txBody>
          <a:bodyPr wrap="square" lIns="0" tIns="0" rIns="0" bIns="0" rtlCol="0" anchor="ctr"/>
          <a:lstStyle/>
          <a:p>
            <a:pPr algn="ctr" indent="0" marL="0">
              <a:buNone/>
            </a:pPr>
            <a:r>
              <a:rPr lang="en-US" sz="1050" b="1" dirty="0">
                <a:solidFill>
                  <a:srgbClr val="F5C842"/>
                </a:solidFill>
                <a:latin typeface="Calibri" pitchFamily="34" charset="0"/>
                <a:ea typeface="Calibri" pitchFamily="34" charset="-122"/>
                <a:cs typeface="Calibri" pitchFamily="34" charset="-120"/>
              </a:rPr>
              <a:t>CS</a:t>
            </a:r>
            <a:endParaRPr lang="en-US" sz="1050" dirty="0"/>
          </a:p>
        </p:txBody>
      </p:sp>
      <p:sp>
        <p:nvSpPr>
          <p:cNvPr id="66" name="Shape 64"/>
          <p:cNvSpPr/>
          <p:nvPr/>
        </p:nvSpPr>
        <p:spPr>
          <a:xfrm>
            <a:off x="6400800" y="2084832"/>
            <a:ext cx="1170432" cy="301752"/>
          </a:xfrm>
          <a:prstGeom prst="rect">
            <a:avLst/>
          </a:prstGeom>
          <a:solidFill>
            <a:srgbClr val="F5C842">
              <a:alpha val="25000"/>
            </a:srgbClr>
          </a:solidFill>
          <a:ln w="12700">
            <a:solidFill>
              <a:srgbClr val="F5C842"/>
            </a:solidFill>
            <a:prstDash val="solid"/>
          </a:ln>
        </p:spPr>
      </p:sp>
      <p:sp>
        <p:nvSpPr>
          <p:cNvPr id="67" name="Text 65"/>
          <p:cNvSpPr/>
          <p:nvPr/>
        </p:nvSpPr>
        <p:spPr>
          <a:xfrm>
            <a:off x="6400800" y="2084832"/>
            <a:ext cx="1170432" cy="301752"/>
          </a:xfrm>
          <a:prstGeom prst="rect">
            <a:avLst/>
          </a:prstGeom>
          <a:noFill/>
          <a:ln/>
        </p:spPr>
        <p:txBody>
          <a:bodyPr wrap="square" lIns="0" tIns="0" rIns="0" bIns="0" rtlCol="0" anchor="ctr"/>
          <a:lstStyle/>
          <a:p>
            <a:pPr algn="ctr" indent="0" marL="0">
              <a:buNone/>
            </a:pPr>
            <a:r>
              <a:rPr lang="en-US" sz="1050" b="1" dirty="0">
                <a:solidFill>
                  <a:srgbClr val="F5C842"/>
                </a:solidFill>
                <a:latin typeface="Calibri" pitchFamily="34" charset="0"/>
                <a:ea typeface="Calibri" pitchFamily="34" charset="-122"/>
                <a:cs typeface="Calibri" pitchFamily="34" charset="-120"/>
              </a:rPr>
              <a:t>Biology</a:t>
            </a:r>
            <a:endParaRPr lang="en-US" sz="1050" dirty="0"/>
          </a:p>
        </p:txBody>
      </p:sp>
      <p:sp>
        <p:nvSpPr>
          <p:cNvPr id="68" name="Shape 66"/>
          <p:cNvSpPr/>
          <p:nvPr/>
        </p:nvSpPr>
        <p:spPr>
          <a:xfrm>
            <a:off x="7699248" y="2084832"/>
            <a:ext cx="1170432" cy="301752"/>
          </a:xfrm>
          <a:prstGeom prst="rect">
            <a:avLst/>
          </a:prstGeom>
          <a:solidFill>
            <a:srgbClr val="F5C842">
              <a:alpha val="25000"/>
            </a:srgbClr>
          </a:solidFill>
          <a:ln w="12700">
            <a:solidFill>
              <a:srgbClr val="F5C842"/>
            </a:solidFill>
            <a:prstDash val="solid"/>
          </a:ln>
        </p:spPr>
      </p:sp>
      <p:sp>
        <p:nvSpPr>
          <p:cNvPr id="69" name="Text 67"/>
          <p:cNvSpPr/>
          <p:nvPr/>
        </p:nvSpPr>
        <p:spPr>
          <a:xfrm>
            <a:off x="7699248" y="2084832"/>
            <a:ext cx="1170432" cy="301752"/>
          </a:xfrm>
          <a:prstGeom prst="rect">
            <a:avLst/>
          </a:prstGeom>
          <a:noFill/>
          <a:ln/>
        </p:spPr>
        <p:txBody>
          <a:bodyPr wrap="square" lIns="0" tIns="0" rIns="0" bIns="0" rtlCol="0" anchor="ctr"/>
          <a:lstStyle/>
          <a:p>
            <a:pPr algn="ctr" indent="0" marL="0">
              <a:buNone/>
            </a:pPr>
            <a:r>
              <a:rPr lang="en-US" sz="1050" b="1" dirty="0">
                <a:solidFill>
                  <a:srgbClr val="F5C842"/>
                </a:solidFill>
                <a:latin typeface="Calibri" pitchFamily="34" charset="0"/>
                <a:ea typeface="Calibri" pitchFamily="34" charset="-122"/>
                <a:cs typeface="Calibri" pitchFamily="34" charset="-120"/>
              </a:rPr>
              <a:t>STEAM</a:t>
            </a:r>
            <a:endParaRPr lang="en-US" sz="1050" dirty="0"/>
          </a:p>
        </p:txBody>
      </p:sp>
      <p:sp>
        <p:nvSpPr>
          <p:cNvPr id="70" name="Shape 68"/>
          <p:cNvSpPr/>
          <p:nvPr/>
        </p:nvSpPr>
        <p:spPr>
          <a:xfrm>
            <a:off x="6446520" y="2834640"/>
            <a:ext cx="54864" cy="54864"/>
          </a:xfrm>
          <a:prstGeom prst="rect">
            <a:avLst/>
          </a:prstGeom>
          <a:solidFill>
            <a:srgbClr val="F5C842"/>
          </a:solidFill>
          <a:ln w="12700">
            <a:solidFill>
              <a:srgbClr val="F5C842"/>
            </a:solidFill>
            <a:prstDash val="solid"/>
          </a:ln>
        </p:spPr>
      </p:sp>
      <p:sp>
        <p:nvSpPr>
          <p:cNvPr id="71" name="Text 69"/>
          <p:cNvSpPr/>
          <p:nvPr/>
        </p:nvSpPr>
        <p:spPr>
          <a:xfrm>
            <a:off x="6574536" y="27706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D&amp;T — apparatus engineering</a:t>
            </a:r>
            <a:endParaRPr lang="en-US" sz="1000" dirty="0"/>
          </a:p>
        </p:txBody>
      </p:sp>
      <p:sp>
        <p:nvSpPr>
          <p:cNvPr id="72" name="Shape 70"/>
          <p:cNvSpPr/>
          <p:nvPr/>
        </p:nvSpPr>
        <p:spPr>
          <a:xfrm>
            <a:off x="6446520" y="3291840"/>
            <a:ext cx="54864" cy="54864"/>
          </a:xfrm>
          <a:prstGeom prst="rect">
            <a:avLst/>
          </a:prstGeom>
          <a:solidFill>
            <a:srgbClr val="F5C842"/>
          </a:solidFill>
          <a:ln w="12700">
            <a:solidFill>
              <a:srgbClr val="F5C842"/>
            </a:solidFill>
            <a:prstDash val="solid"/>
          </a:ln>
        </p:spPr>
      </p:sp>
      <p:sp>
        <p:nvSpPr>
          <p:cNvPr id="73" name="Text 71"/>
          <p:cNvSpPr/>
          <p:nvPr/>
        </p:nvSpPr>
        <p:spPr>
          <a:xfrm>
            <a:off x="6574536" y="32278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CS — automated data collection</a:t>
            </a:r>
            <a:endParaRPr lang="en-US" sz="1000" dirty="0"/>
          </a:p>
        </p:txBody>
      </p:sp>
      <p:sp>
        <p:nvSpPr>
          <p:cNvPr id="74" name="Shape 72"/>
          <p:cNvSpPr/>
          <p:nvPr/>
        </p:nvSpPr>
        <p:spPr>
          <a:xfrm>
            <a:off x="6446520" y="3749040"/>
            <a:ext cx="54864" cy="54864"/>
          </a:xfrm>
          <a:prstGeom prst="rect">
            <a:avLst/>
          </a:prstGeom>
          <a:solidFill>
            <a:srgbClr val="F5C842"/>
          </a:solidFill>
          <a:ln w="12700">
            <a:solidFill>
              <a:srgbClr val="F5C842"/>
            </a:solidFill>
            <a:prstDash val="solid"/>
          </a:ln>
        </p:spPr>
      </p:sp>
      <p:sp>
        <p:nvSpPr>
          <p:cNvPr id="75" name="Text 73"/>
          <p:cNvSpPr/>
          <p:nvPr/>
        </p:nvSpPr>
        <p:spPr>
          <a:xfrm>
            <a:off x="6574536" y="36850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Biology — space life science</a:t>
            </a:r>
            <a:endParaRPr lang="en-US" sz="1000" dirty="0"/>
          </a:p>
        </p:txBody>
      </p:sp>
      <p:sp>
        <p:nvSpPr>
          <p:cNvPr id="76" name="Shape 74"/>
          <p:cNvSpPr/>
          <p:nvPr/>
        </p:nvSpPr>
        <p:spPr>
          <a:xfrm>
            <a:off x="6446520" y="4206240"/>
            <a:ext cx="54864" cy="54864"/>
          </a:xfrm>
          <a:prstGeom prst="rect">
            <a:avLst/>
          </a:prstGeom>
          <a:solidFill>
            <a:srgbClr val="F5C842"/>
          </a:solidFill>
          <a:ln w="12700">
            <a:solidFill>
              <a:srgbClr val="F5C842"/>
            </a:solidFill>
            <a:prstDash val="solid"/>
          </a:ln>
        </p:spPr>
      </p:sp>
      <p:sp>
        <p:nvSpPr>
          <p:cNvPr id="77" name="Text 75"/>
          <p:cNvSpPr/>
          <p:nvPr/>
        </p:nvSpPr>
        <p:spPr>
          <a:xfrm>
            <a:off x="6574536" y="4142232"/>
            <a:ext cx="2377440" cy="411480"/>
          </a:xfrm>
          <a:prstGeom prst="rect">
            <a:avLst/>
          </a:prstGeom>
          <a:noFill/>
          <a:ln/>
        </p:spPr>
        <p:txBody>
          <a:bodyPr wrap="square" lIns="0" tIns="0" rIns="0" bIns="0" rtlCol="0" anchor="ctr"/>
          <a:lstStyle/>
          <a:p>
            <a:pPr indent="0" marL="0">
              <a:lnSpc>
                <a:spcPct val="120000"/>
              </a:lnSpc>
              <a:buNone/>
            </a:pPr>
            <a:r>
              <a:rPr lang="en-US" sz="1000" dirty="0">
                <a:solidFill>
                  <a:srgbClr val="CBD5E1"/>
                </a:solidFill>
                <a:latin typeface="Calibri Light" pitchFamily="34" charset="0"/>
                <a:ea typeface="Calibri Light" pitchFamily="34" charset="-122"/>
                <a:cs typeface="Calibri Light" pitchFamily="34" charset="-120"/>
              </a:rPr>
              <a:t>STEAM — scientific method + coding</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08 — Space Experiment Apparatus</dc:title>
  <dc:subject>PptxGenJS Presentation</dc:subject>
  <dc:creator>Techtelligence</dc:creator>
  <cp:lastModifiedBy>Techtelligence</cp:lastModifiedBy>
  <cp:revision>1</cp:revision>
  <dcterms:created xsi:type="dcterms:W3CDTF">2026-04-23T17:35:38Z</dcterms:created>
  <dcterms:modified xsi:type="dcterms:W3CDTF">2026-04-23T17:35:38Z</dcterms:modified>
</cp:coreProperties>
</file>