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943600" y="54864"/>
            <a:ext cx="3200400" cy="5033772"/>
          </a:xfrm>
          <a:prstGeom prst="rect">
            <a:avLst/>
          </a:prstGeom>
          <a:solidFill>
            <a:srgbClr val="162A4F"/>
          </a:solidFill>
          <a:ln w="12700">
            <a:solidFill>
              <a:srgbClr val="162A4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989320" y="91440"/>
            <a:ext cx="3108960" cy="495604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172200" y="365760"/>
            <a:ext cx="27432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172200" y="36576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F3864"/>
                </a:solidFill>
              </a:rPr>
              <a:t>NEZHA INVENTORS KIT V2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6172200" y="822960"/>
            <a:ext cx="2743200" cy="54864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172200" y="82296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CASE 09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172200" y="111556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6E4F0"/>
                </a:solidFill>
              </a:rPr>
              <a:t>Building a Scorpion Robot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172200" y="155448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72200" y="159105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LESSON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6172200" y="182880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09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172200" y="233172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72200" y="236829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GRADES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6172200" y="260604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6–8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172200" y="310896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72200" y="314553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PERIODS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6172200" y="338328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3 × 45 min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172200" y="388620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172200" y="392277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FRAMEWORK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6172200" y="416052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5E Model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65760" y="457200"/>
            <a:ext cx="5394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4A52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LESSON 09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65760" y="868680"/>
            <a:ext cx="53949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Design &amp; Build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Scorpion Robot</a:t>
            </a:r>
            <a:endParaRPr lang="en-US" sz="3200" dirty="0"/>
          </a:p>
        </p:txBody>
      </p:sp>
      <p:sp>
        <p:nvSpPr>
          <p:cNvPr id="25" name="Shape 23"/>
          <p:cNvSpPr/>
          <p:nvPr/>
        </p:nvSpPr>
        <p:spPr>
          <a:xfrm>
            <a:off x="365760" y="2670048"/>
            <a:ext cx="914400" cy="45720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65760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Robotics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755648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755648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Sensors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145536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145536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Programming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535424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535424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STEAM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365760" y="3246120"/>
            <a:ext cx="5394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D6E4F0"/>
                </a:solidFill>
              </a:rPr>
              <a:t>Ultrasonic Sensor  •  Soil Moisture Sensor  •  Conditional Logic  •  Autonomous Behavior  •  Debugging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365760" y="443484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899AA"/>
                </a:solidFill>
              </a:rPr>
              <a:t>Techtelligence Technologies LLC  |  In partnership with Elecfreaks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📊  ASSESSMENT BREAKDOWN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3657600" cy="420624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COMPONENT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822192" y="987552"/>
            <a:ext cx="1097280" cy="42062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822192" y="987552"/>
            <a:ext cx="1097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WEIGHT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919472" y="987552"/>
            <a:ext cx="4059936" cy="420624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19472" y="987552"/>
            <a:ext cx="405993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DESCRIPTION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64592" y="1444752"/>
            <a:ext cx="3657600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01168" y="1444752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Exit Ticket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822192" y="1444752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22192" y="1444752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20%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919472" y="1444752"/>
            <a:ext cx="4059936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56048" y="1444752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Sensor flowchart + if/else logic for a new scenario (individual)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164592" y="2103120"/>
            <a:ext cx="3657600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01168" y="2103120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Obstacle Course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822192" y="2103120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822192" y="2103120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25%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919472" y="2103120"/>
            <a:ext cx="4059936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56048" y="2103120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Robot avoids obstacles in 3+ of 5 attempts with both sensors active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164592" y="2761488"/>
            <a:ext cx="3657600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01168" y="2761488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Code Quality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3822192" y="2761488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822192" y="2761488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20%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919472" y="2761488"/>
            <a:ext cx="4059936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956048" y="2761488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Conditional logic correct, threshold justified, code readable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164592" y="3419856"/>
            <a:ext cx="3657600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01168" y="3419856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Group Presentation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3822192" y="3419856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822192" y="3419856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20%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4919472" y="3419856"/>
            <a:ext cx="4059936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956048" y="3419856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Live demo with clear explanation of sensor logic and threshold reasoning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164592" y="4078224"/>
            <a:ext cx="3657600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01168" y="4078224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Engineering Notebook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3822192" y="4078224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822192" y="4078224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15%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4919472" y="4078224"/>
            <a:ext cx="4059936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956048" y="4078224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Sensor data table, flowchart, debugging notes, and reflection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164592" y="4572000"/>
            <a:ext cx="8814816" cy="420624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01168" y="4572000"/>
            <a:ext cx="8686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TOTAL: 100%  |  All rubrics distributed at start of lesson  |  Portfolios due at end of Period 3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🌟  DIFFERENTIATION &amp; SCAFFOLDING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2816352" cy="402336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28163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SUPPORT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164592" y="1389888"/>
            <a:ext cx="2816352" cy="3602736"/>
          </a:xfrm>
          <a:prstGeom prst="rect">
            <a:avLst/>
          </a:prstGeom>
          <a:solidFill>
            <a:srgbClr val="EEF8EE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56032" y="1463040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6032" y="1463040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149961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Provide pre-built frame components so focus stays on programming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56032" y="2304288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6032" y="2304288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7472" y="23408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Offer simplified MakeCode template with key blocks pre-placed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56032" y="3145536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56032" y="3145536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7472" y="318211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Allow partner support during the build and testing phases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256032" y="3986784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56032" y="3986784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7472" y="40233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Use visual reference cards for technical vocabulary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145536" y="987552"/>
            <a:ext cx="2816352" cy="402336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145536" y="987552"/>
            <a:ext cx="28163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CORE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3145536" y="1389888"/>
            <a:ext cx="2816352" cy="3602736"/>
          </a:xfrm>
          <a:prstGeom prst="rect">
            <a:avLst/>
          </a:prstGeom>
          <a:solidFill>
            <a:srgbClr val="EEF2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236976" y="1463040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236976" y="1463040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328416" y="149961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Standard build + code sequence as described in lesson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3236976" y="2304288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236976" y="2304288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328416" y="23408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Complete all data collection and analysis tasks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236976" y="3145536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236976" y="3145536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28416" y="318211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Present results in 90-second team presentation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3236976" y="3986784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3236976" y="3986784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328416" y="40233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Write 3-sentence reflection connecting science to design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6126480" y="987552"/>
            <a:ext cx="2816352" cy="402336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126480" y="987552"/>
            <a:ext cx="28163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EXTENSION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126480" y="1389888"/>
            <a:ext cx="2816352" cy="3602736"/>
          </a:xfrm>
          <a:prstGeom prst="rect">
            <a:avLst/>
          </a:prstGeom>
          <a:solidFill>
            <a:srgbClr val="F5EEF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217920" y="1463040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217920" y="1463040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309360" y="149961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Optimize design parameter by ≥25% beyond core target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6217920" y="2304288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217920" y="2304288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309360" y="23408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Write a formal lab report with hypothesis, data, and conclusion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6217920" y="3145536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6217920" y="3145536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309360" y="318211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Research a real-world application of the mechanism studied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6217920" y="3986784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217920" y="3986784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309360" y="40233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Create a tutorial video or guide for younger students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743200" y="54864"/>
            <a:ext cx="6400800" cy="5033772"/>
          </a:xfrm>
          <a:prstGeom prst="rect">
            <a:avLst/>
          </a:prstGeom>
          <a:solidFill>
            <a:srgbClr val="162A4F"/>
          </a:solidFill>
          <a:ln w="12700">
            <a:solidFill>
              <a:srgbClr val="162A4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5486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4A52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LESSON 09 COMPLETE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74320" y="960120"/>
            <a:ext cx="2286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Great Work,</a:t>
            </a:r>
            <a:endParaRPr lang="en-US" sz="3000" dirty="0"/>
          </a:p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Inventors!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74320" y="2304288"/>
            <a:ext cx="731520" cy="45720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24688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D6E4F0"/>
                </a:solidFill>
              </a:rPr>
              <a:t>NEZHA INVENTORS KIT V2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274320" y="43891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99AA"/>
                </a:solidFill>
              </a:rPr>
              <a:t>Techtelligence Technologies LLC</a:t>
            </a:r>
            <a:endParaRPr lang="en-US" sz="800" dirty="0"/>
          </a:p>
          <a:p>
            <a:pPr indent="0" marL="0">
              <a:buNone/>
            </a:pPr>
            <a:r>
              <a:rPr lang="en-US" sz="800" i="1" dirty="0">
                <a:solidFill>
                  <a:srgbClr val="8899AA"/>
                </a:solidFill>
              </a:rPr>
              <a:t>In partnership with Elecfreaks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926080" y="987552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063240" y="987552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✅  Lesson 09 DOCX &amp; PDF available in curriculum folder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926080" y="1975104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063240" y="1975104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📦  Check your engineering notebook for completeness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926080" y="2962656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063240" y="2962656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🔬  Explore the real-world connections section in the DOCX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926080" y="3950208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063240" y="3950208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➡️   Next up: Lesson 10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📋  LESSON OVERVIEW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Subject Area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084832" y="987552"/>
            <a:ext cx="6876288" cy="530352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176272" y="987552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STEAM, Robotics, Computer Science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609344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609344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Grade Level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084832" y="1609344"/>
            <a:ext cx="6876288" cy="530352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176272" y="1609344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Grades 6–8  (Adaptable for other grades)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164592" y="2231136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64592" y="2231136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Duration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084832" y="2231136"/>
            <a:ext cx="6876288" cy="530352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176272" y="2231136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3 Class Periods × 45–60 Minutes  =  135–180 Minutes Total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64592" y="2852928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64592" y="2852928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Framework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084832" y="2852928"/>
            <a:ext cx="6876288" cy="530352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176272" y="2852928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5E Instructional Model  (Engage → Explore → Explain → Elaborate → Evaluate)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64592" y="3474720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64592" y="3474720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Key Themes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084832" y="3474720"/>
            <a:ext cx="6876288" cy="530352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176272" y="3474720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Ultrasonic Sensor  •  Soil Moisture Sensor  •  Conditional Logic  •  Autonomous Behavior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164592" y="4096512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4096512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Materials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084832" y="4096512"/>
            <a:ext cx="6876288" cy="530352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176272" y="4096512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NEZHA Kit V2  •  MakeCode  •  Projector  •  Whiteboard  •  Optional: cardboard obstacle course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🎯  SMART LEARNING OBJECTIVES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64592" y="987552"/>
            <a:ext cx="502920" cy="1737360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64592" y="987552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01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667512" y="987552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94944" y="1024128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F4A522"/>
                </a:solidFill>
              </a:rPr>
              <a:t>DESIGN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731520" y="1353312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Build a scorpion-themed robot with a functional tail/pincer mechanism using the NEZHA Kit V2.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681728" y="987552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81728" y="987552"/>
            <a:ext cx="502920" cy="173736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81728" y="987552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02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5184648" y="987552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212080" y="1024128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2E75B6"/>
                </a:solidFill>
              </a:rPr>
              <a:t>SCIENCE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248656" y="1353312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Explain how ultrasonic sensors measure distance and how soil moisture sensors detect environmental conditions.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164592" y="2926080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64592" y="2926080"/>
            <a:ext cx="502920" cy="173736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64592" y="2926080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03</a:t>
            </a:r>
            <a:endParaRPr lang="en-US" sz="2200" dirty="0"/>
          </a:p>
        </p:txBody>
      </p:sp>
      <p:sp>
        <p:nvSpPr>
          <p:cNvPr id="21" name="Shape 19"/>
          <p:cNvSpPr/>
          <p:nvPr/>
        </p:nvSpPr>
        <p:spPr>
          <a:xfrm>
            <a:off x="667512" y="2926080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94944" y="2962656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16A34A"/>
                </a:solidFill>
              </a:rPr>
              <a:t>PROGRAMMING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731520" y="3291840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Program the robot with conditional logic (if/else) to react autonomously to sensor input and obstacle detection.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681728" y="2926080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681728" y="2926080"/>
            <a:ext cx="502920" cy="173736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81728" y="2926080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04</a:t>
            </a:r>
            <a:endParaRPr lang="en-US" sz="2200" dirty="0"/>
          </a:p>
        </p:txBody>
      </p:sp>
      <p:sp>
        <p:nvSpPr>
          <p:cNvPr id="27" name="Shape 25"/>
          <p:cNvSpPr/>
          <p:nvPr/>
        </p:nvSpPr>
        <p:spPr>
          <a:xfrm>
            <a:off x="5184648" y="2926080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212080" y="2962656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9333EA"/>
                </a:solidFill>
              </a:rPr>
              <a:t>ENGINEERING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5248656" y="3291840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Troubleshoot hardware and software problems using systematic debugging strategies and sensor threshold adjustment.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📚  KEY VOCABULARY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64592" y="987552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92608" y="1024128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Ultrasonic Sensor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92608" y="1316736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Measures distance using sound waves; detects obstacles at set thresholds.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164592" y="1956816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64592" y="1956816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92608" y="1993392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Soil Moisture Sensor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92608" y="2286000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Detects the moisture level of a surface or substance.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164592" y="2926080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64592" y="2926080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92608" y="2962656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Conditional Logic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92608" y="3255264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If-then-else programming structure that changes behavior based on sensor input.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164592" y="3895344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64592" y="3895344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2608" y="3931920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Threshold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92608" y="4224528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A set value; when sensor reading crosses it, the robot changes behavior.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681728" y="987552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81728" y="987552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9744" y="1024128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Autonomous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09744" y="1316736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Operating independently without direct human control, guided by sensors.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681728" y="1956816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681728" y="1956816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09744" y="1993392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Feedback Loop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809744" y="2286000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System where sensor output is used to continuously adjust robot behavior.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681728" y="2926080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681728" y="2926080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09744" y="2962656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Actuator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09744" y="3255264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Component that moves or controls a mechanism in response to signals.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681728" y="3895344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681728" y="3895344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09744" y="3931920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Debugging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809744" y="4224528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Systematic process of finding and fixing errors in code or hardware.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⚡  LESSON FLOW — 5E MODEL  (3 Periods × 45 min)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664208" cy="47548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ENGAGE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164592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64592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1  |  40 min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64592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64592" y="1920240"/>
            <a:ext cx="45720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6032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Scorpion video: tail, sensors, survival behavior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164592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64592" y="2651760"/>
            <a:ext cx="45720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56032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Brainstorm: 'What sensors does a scorpion use?'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164592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64592" y="3383280"/>
            <a:ext cx="45720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56032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Kit intro; highlight ultrasonic and moisture sensors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1956816" y="987552"/>
            <a:ext cx="1664208" cy="47548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956816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EXPLORE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1956816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956816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2  |  90 min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1956816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956816" y="1920240"/>
            <a:ext cx="45720" cy="6583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048256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Explore kit; read ultrasonic distance values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1956816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956816" y="2651760"/>
            <a:ext cx="45720" cy="6583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048256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Build scorpion frame with functional tail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1956816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956816" y="3383280"/>
            <a:ext cx="45720" cy="6583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048256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Experiment with sensor placement and threshold values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3749040" y="987552"/>
            <a:ext cx="1664208" cy="47548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749040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EXPLAIN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3749040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749040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3a  |  40 min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3749040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749040" y="1920240"/>
            <a:ext cx="4572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840480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How ultrasonic sensors emit/receive sound pulses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3749040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3749040" y="2651760"/>
            <a:ext cx="4572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840480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Conditional MakeCode: if distance &lt; 20cm → reverse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3749040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3749040" y="3383280"/>
            <a:ext cx="4572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840480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Moisture sensor behavior: if wet → raise tail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5541264" y="987552"/>
            <a:ext cx="1664208" cy="47548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541264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ELABORATE</a:t>
            </a:r>
            <a:endParaRPr lang="en-US" sz="1200" dirty="0"/>
          </a:p>
        </p:txBody>
      </p:sp>
      <p:sp>
        <p:nvSpPr>
          <p:cNvPr id="47" name="Shape 45"/>
          <p:cNvSpPr/>
          <p:nvPr/>
        </p:nvSpPr>
        <p:spPr>
          <a:xfrm>
            <a:off x="5541264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5541264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3b  |  25 min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5541264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5541264" y="1920240"/>
            <a:ext cx="45720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5632704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Add second sensor behavior (moisture)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5541264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5541264" y="2651760"/>
            <a:ext cx="45720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5632704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Test in obstacle course of books/cardboard</a:t>
            </a:r>
            <a:endParaRPr lang="en-US" sz="850" dirty="0"/>
          </a:p>
        </p:txBody>
      </p:sp>
      <p:sp>
        <p:nvSpPr>
          <p:cNvPr id="55" name="Shape 53"/>
          <p:cNvSpPr/>
          <p:nvPr/>
        </p:nvSpPr>
        <p:spPr>
          <a:xfrm>
            <a:off x="5541264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5541264" y="3383280"/>
            <a:ext cx="45720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5632704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Peer code review: swap and find one improvement</a:t>
            </a:r>
            <a:endParaRPr lang="en-US" sz="850" dirty="0"/>
          </a:p>
        </p:txBody>
      </p:sp>
      <p:sp>
        <p:nvSpPr>
          <p:cNvPr id="58" name="Shape 56"/>
          <p:cNvSpPr/>
          <p:nvPr/>
        </p:nvSpPr>
        <p:spPr>
          <a:xfrm>
            <a:off x="7333488" y="987552"/>
            <a:ext cx="1664208" cy="47548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7333488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EVALUATE</a:t>
            </a:r>
            <a:endParaRPr lang="en-US" sz="1200" dirty="0"/>
          </a:p>
        </p:txBody>
      </p:sp>
      <p:sp>
        <p:nvSpPr>
          <p:cNvPr id="60" name="Shape 58"/>
          <p:cNvSpPr/>
          <p:nvPr/>
        </p:nvSpPr>
        <p:spPr>
          <a:xfrm>
            <a:off x="7333488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7333488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3c  |  20 min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7333488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7333488" y="1920240"/>
            <a:ext cx="45720" cy="65836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7424928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Live obstacle course demonstration</a:t>
            </a:r>
            <a:endParaRPr lang="en-US" sz="850" dirty="0"/>
          </a:p>
        </p:txBody>
      </p:sp>
      <p:sp>
        <p:nvSpPr>
          <p:cNvPr id="65" name="Shape 63"/>
          <p:cNvSpPr/>
          <p:nvPr/>
        </p:nvSpPr>
        <p:spPr>
          <a:xfrm>
            <a:off x="7333488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7333488" y="2651760"/>
            <a:ext cx="45720" cy="65836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7424928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Presentations: sensor thresholds + code logic</a:t>
            </a:r>
            <a:endParaRPr lang="en-US" sz="850" dirty="0"/>
          </a:p>
        </p:txBody>
      </p:sp>
      <p:sp>
        <p:nvSpPr>
          <p:cNvPr id="68" name="Shape 66"/>
          <p:cNvSpPr/>
          <p:nvPr/>
        </p:nvSpPr>
        <p:spPr>
          <a:xfrm>
            <a:off x="7333488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7333488" y="3383280"/>
            <a:ext cx="45720" cy="65836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7424928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Exit ticket: sensor flowchart + if/else logic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📅  PERIOD 1 — ENGAGE  (40 min)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0–8 min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36192" y="987552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72768" y="98755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Hook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335024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33502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164592" y="1517904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Play scorpion video. Ask: 'How does the scorpion know something is near its tail before seeing it?'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536192" y="1335024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72768" y="1335024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1572768" y="1517904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List 2 ways a scorpion senses its environment in notebook.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8–20 min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536192" y="2011680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72768" y="20116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Sensor Demo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4592" y="2359152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4592" y="23591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64592" y="2542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Ultrasonic sensor demo: point at wall, move closer. Display distance values on micro:bit.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1536192" y="2359152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572768" y="2359152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1572768" y="2542032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Read and record 5 distance measurements at different distances.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20–35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536192" y="3035808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572768" y="303580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Build Frame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64592" y="3383280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4592" y="33832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164592" y="3566160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Groups begin building scorpion frame. Coach: 'Where will you mount the ultrasonic sensor?'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536192" y="3383280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572768" y="3383280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1572768" y="3566160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Assemble scorpion body; attach sensor in front-facing position.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35–40 min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536192" y="4059936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572768" y="405993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Threshold Plan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64592" y="4407408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64592" y="44074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164592" y="45902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Groups share sensor placement decision and reasoning.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1536192" y="4407408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572768" y="4407408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1572768" y="4590288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Record planned threshold (cm) and predicted behavior in notebook.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🔧  PERIOD 2 — EXPLORE  (45 min)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0–15 min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36192" y="987552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72768" y="98755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Conditional Code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335024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33502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164592" y="1517904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Guide conditional logic in MakeCode: if/else blocks, sensor input, motor output.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536192" y="1335024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72768" y="1335024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1572768" y="1517904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Code: 'if ultrasonic &lt; 15cm → reverse; else → forward.' Test.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15–30 min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536192" y="2011680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72768" y="20116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Moisture Sensor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4592" y="2359152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4592" y="23591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64592" y="2542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Intro moisture sensor. Demo: touch sensor pad; observe reading change.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1536192" y="2359152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572768" y="2359152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1572768" y="2542032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Add moisture behavior: 'if moisture &gt; 50 → raise tail (motor B).'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30–38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536192" y="3035808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572768" y="303580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Obstacle Course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64592" y="3383280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4592" y="33832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164592" y="3566160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Obstacle course: place 3 books as obstacles. Run robot and observe avoidance.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536192" y="3383280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572768" y="3383280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1572768" y="3566160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Count successful avoidances out of 5 attempts; record data.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38–45 min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536192" y="4059936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572768" y="405993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Code Review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64592" y="4407408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64592" y="44074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164592" y="45902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Peer code review: swap code sheets; find one improvement.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1536192" y="4407408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572768" y="4407408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1572768" y="4590288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Read another group's code; write one suggestion for threshold logic.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💡  PERIOD 3 — EXPLAIN → ELABORATE → EVALUATE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0–15 min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36192" y="987552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72768" y="98755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Sensor Fusion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335024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33502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164592" y="1517904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Mini-lecture: sensor fusion (combining 2 sensors), feedback loops.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536192" y="1335024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72768" y="1335024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1572768" y="1517904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Sketch flowchart: sensor input → decision → motor output.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15–30 min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536192" y="2011680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72768" y="20116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Final Test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4592" y="2359152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4592" y="23591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64592" y="2542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Full obstacle course: both sensors active. 3 attempts.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1536192" y="2359152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572768" y="2359152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1572768" y="2542032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Record: # avoided, # moisture triggers, # false stops per attempt.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30–42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536192" y="3035808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572768" y="303580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Presentations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64592" y="3383280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4592" y="33832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164592" y="3566160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Group presentations: live demo + explain sensor thresholds and code logic.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536192" y="3383280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572768" y="3383280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1572768" y="3566160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Present 90-sec: setup → threshold → behavior → fix made.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42–45 min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536192" y="4059936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572768" y="405993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Exit Ticket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64592" y="4407408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64592" y="44074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164592" y="45902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Exit ticket: draw sensor flowchart for a new scenario; write if/else logic.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1536192" y="4407408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572768" y="4407408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1572768" y="4590288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Complete individually and submit before leaving.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💻  MAKECODE PROGRAMMING GUIDE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1005840"/>
            <a:ext cx="8814816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01168" y="1005840"/>
            <a:ext cx="8686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SAMPLE CODE STRUCTURE — Lesson 09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164592" y="1389888"/>
            <a:ext cx="8814816" cy="2011680"/>
          </a:xfrm>
          <a:prstGeom prst="rect">
            <a:avLst/>
          </a:prstGeom>
          <a:solidFill>
            <a:srgbClr val="0D1F3C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1417320"/>
            <a:ext cx="8503920" cy="19568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on start block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basic.forever(function () {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PlanetX_STEAM.motorTurnWithTime(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emergencyStopMode.A, 50, 2000,  // 50% speed forward, 2 seconds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motorDirection.CW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basic.pause(1000)             // pause 1 second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PlanetX_STEAM.motorTurnWithTime(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emergencyStopMode.A, 50, 2000,  // 50% speed reverse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motorDirection.CCW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})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64592" y="3547872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64592" y="3547872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92608" y="3584448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Start Speed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92608" y="382219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Begin at 40–50% to observe controlled motion before increasing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681728" y="3547872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81728" y="3547872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09744" y="3584448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Timing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809744" y="382219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Adjust pause and run duration to match your mechanism's range of motion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64592" y="4297680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64592" y="4297680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2608" y="4334256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Direction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92608" y="457200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CW = clockwise  |  CCW = counter-clockwise — swap if robot moves wrong way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681728" y="4297680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81728" y="4297680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9744" y="4334256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Loop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809744" y="457200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basic.forever() repeats indefinitely — test for at least 5 complete cycles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09: Building a Scorpion Robot — Lesson 09</dc:title>
  <dc:subject>NEZHA Inventors Kit V2 — Lesson Plan</dc:subject>
  <dc:creator>Techtelligence Technologies LLC</dc:creator>
  <cp:lastModifiedBy>Techtelligence Technologies LLC</cp:lastModifiedBy>
  <cp:revision>1</cp:revision>
  <dcterms:created xsi:type="dcterms:W3CDTF">2026-04-26T16:57:43Z</dcterms:created>
  <dcterms:modified xsi:type="dcterms:W3CDTF">2026-04-26T16:57:43Z</dcterms:modified>
</cp:coreProperties>
</file>